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8.xml" ContentType="application/vnd.openxmlformats-officedocument.drawingml.chart+xml"/>
  <Override PartName="/ppt/notesSlides/notesSlide35.xml" ContentType="application/vnd.openxmlformats-officedocument.presentationml.notesSlide+xml"/>
  <Override PartName="/ppt/charts/chart9.xml" ContentType="application/vnd.openxmlformats-officedocument.drawingml.chart+xml"/>
  <Override PartName="/ppt/notesSlides/notesSlide36.xml" ContentType="application/vnd.openxmlformats-officedocument.presentationml.notesSlide+xml"/>
  <Override PartName="/ppt/charts/chart10.xml" ContentType="application/vnd.openxmlformats-officedocument.drawingml.chart+xml"/>
  <Override PartName="/ppt/notesSlides/notesSlide3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0" r:id="rId3"/>
    <p:sldMasterId id="2147483712" r:id="rId4"/>
    <p:sldMasterId id="2147483726" r:id="rId5"/>
    <p:sldMasterId id="2147483738" r:id="rId6"/>
  </p:sldMasterIdLst>
  <p:notesMasterIdLst>
    <p:notesMasterId r:id="rId121"/>
  </p:notesMasterIdLst>
  <p:sldIdLst>
    <p:sldId id="287" r:id="rId7"/>
    <p:sldId id="289" r:id="rId8"/>
    <p:sldId id="288" r:id="rId9"/>
    <p:sldId id="258" r:id="rId10"/>
    <p:sldId id="256" r:id="rId11"/>
    <p:sldId id="265" r:id="rId12"/>
    <p:sldId id="263" r:id="rId13"/>
    <p:sldId id="259" r:id="rId14"/>
    <p:sldId id="260" r:id="rId15"/>
    <p:sldId id="261" r:id="rId16"/>
    <p:sldId id="262" r:id="rId17"/>
    <p:sldId id="266" r:id="rId18"/>
    <p:sldId id="292" r:id="rId19"/>
    <p:sldId id="293" r:id="rId20"/>
    <p:sldId id="294" r:id="rId21"/>
    <p:sldId id="295" r:id="rId22"/>
    <p:sldId id="290"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09" r:id="rId40"/>
    <p:sldId id="410" r:id="rId41"/>
    <p:sldId id="411" r:id="rId42"/>
    <p:sldId id="412" r:id="rId43"/>
    <p:sldId id="413" r:id="rId44"/>
    <p:sldId id="291"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88" r:id="rId116"/>
    <p:sldId id="389" r:id="rId117"/>
    <p:sldId id="390" r:id="rId118"/>
    <p:sldId id="391" r:id="rId119"/>
    <p:sldId id="392" r:id="rId120"/>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32" autoAdjust="0"/>
  </p:normalViewPr>
  <p:slideViewPr>
    <p:cSldViewPr>
      <p:cViewPr varScale="1">
        <p:scale>
          <a:sx n="71" d="100"/>
          <a:sy n="71" d="100"/>
        </p:scale>
        <p:origin x="-17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charts/_rels/chart1.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bevolkingsevolutie%20buurgemeente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documents\projecties%202014\kbc\Regio%20Gent\Spinnenweb_gent.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migratiebewegingen%20abs%20rel%20buurgemeent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migratiebewegingen%20abs%20rel%20buurgemeent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migratiebewegingen%20abs%20rel%20buurgemeent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migratiebewegingen%20abs%20rel%20buurgemeent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tadgent\gis\STC_ABIS_Data_Analyse_GIS\Data_Analyse_GIS\DATA\P_PROJECTEN\migratie%202013\structuur\figuren%20voor%20layout\Deel%204\figuur%205%20verhuismobiliteit%20naar%20leeftijd.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tadgent\GIS\STC_ABIS_Data_Analyse_GIS\Data_Analyse_GIS\DATA\C_COMMUNICATIE\Prognoses%20buurgemeenten\saldos%20gem%20stadsgew.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documents\projecties%202014\kbc\Regio%20Gent\Spinnenweb_ge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nl-BE"/>
              <a:t>Bevolkingsevolutie laatste 10 jaar - procentuele groei t.o.v.  bevolking 2005</a:t>
            </a:r>
          </a:p>
        </c:rich>
      </c:tx>
      <c:layout>
        <c:manualLayout>
          <c:xMode val="edge"/>
          <c:yMode val="edge"/>
          <c:x val="0.17108945398218664"/>
          <c:y val="1.2555391189410764E-2"/>
        </c:manualLayout>
      </c:layout>
      <c:overlay val="0"/>
    </c:title>
    <c:autoTitleDeleted val="0"/>
    <c:plotArea>
      <c:layout/>
      <c:lineChart>
        <c:grouping val="standard"/>
        <c:varyColors val="0"/>
        <c:ser>
          <c:idx val="0"/>
          <c:order val="0"/>
          <c:tx>
            <c:strRef>
              <c:f>data!$N$3</c:f>
              <c:strCache>
                <c:ptCount val="1"/>
                <c:pt idx="0">
                  <c:v>De Pinte</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data!$O$3:$X$3</c:f>
              <c:numCache>
                <c:formatCode>0.00</c:formatCode>
                <c:ptCount val="10"/>
                <c:pt idx="0">
                  <c:v>0</c:v>
                </c:pt>
                <c:pt idx="1">
                  <c:v>0.89708201892744477</c:v>
                </c:pt>
                <c:pt idx="2">
                  <c:v>1.2716876971608833</c:v>
                </c:pt>
                <c:pt idx="3">
                  <c:v>1.0548107255520505</c:v>
                </c:pt>
                <c:pt idx="4">
                  <c:v>0.70977917981072558</c:v>
                </c:pt>
                <c:pt idx="5">
                  <c:v>0.81821766561514186</c:v>
                </c:pt>
                <c:pt idx="6">
                  <c:v>1.350552050473186</c:v>
                </c:pt>
                <c:pt idx="7">
                  <c:v>0.59148264984227128</c:v>
                </c:pt>
                <c:pt idx="8">
                  <c:v>0.70977917981072558</c:v>
                </c:pt>
                <c:pt idx="9">
                  <c:v>1.5970031545741326</c:v>
                </c:pt>
              </c:numCache>
            </c:numRef>
          </c:val>
          <c:smooth val="0"/>
        </c:ser>
        <c:ser>
          <c:idx val="1"/>
          <c:order val="1"/>
          <c:tx>
            <c:strRef>
              <c:f>data!$N$4</c:f>
              <c:strCache>
                <c:ptCount val="1"/>
                <c:pt idx="0">
                  <c:v>Deinze</c:v>
                </c:pt>
              </c:strCache>
            </c:strRef>
          </c:tx>
          <c:marker>
            <c:symbol val="none"/>
          </c:marker>
          <c:dLbls>
            <c:dLbl>
              <c:idx val="9"/>
              <c:layout>
                <c:manualLayout>
                  <c:x val="1.366120218579235E-3"/>
                  <c:y val="2.7203347577056655E-2"/>
                </c:manualLayout>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data!$O$4:$X$4</c:f>
              <c:numCache>
                <c:formatCode>0.00</c:formatCode>
                <c:ptCount val="10"/>
                <c:pt idx="0">
                  <c:v>0</c:v>
                </c:pt>
                <c:pt idx="1">
                  <c:v>0.85110929097966592</c:v>
                </c:pt>
                <c:pt idx="2">
                  <c:v>1.8232968911363556</c:v>
                </c:pt>
                <c:pt idx="3">
                  <c:v>2.5568889996794986</c:v>
                </c:pt>
                <c:pt idx="4">
                  <c:v>3.2335030803746307</c:v>
                </c:pt>
                <c:pt idx="5">
                  <c:v>4.3338912431893455</c:v>
                </c:pt>
                <c:pt idx="6">
                  <c:v>4.9499661692959656</c:v>
                </c:pt>
                <c:pt idx="7">
                  <c:v>5.8509312346426405</c:v>
                </c:pt>
                <c:pt idx="8">
                  <c:v>6.1749937680282043</c:v>
                </c:pt>
                <c:pt idx="9">
                  <c:v>6.6806737651793027</c:v>
                </c:pt>
              </c:numCache>
            </c:numRef>
          </c:val>
          <c:smooth val="0"/>
        </c:ser>
        <c:ser>
          <c:idx val="2"/>
          <c:order val="2"/>
          <c:tx>
            <c:strRef>
              <c:f>data!$N$5</c:f>
              <c:strCache>
                <c:ptCount val="1"/>
                <c:pt idx="0">
                  <c:v>Destelbergen</c:v>
                </c:pt>
              </c:strCache>
            </c:strRef>
          </c:tx>
          <c:marker>
            <c:symbol val="none"/>
          </c:marker>
          <c:dLbls>
            <c:dLbl>
              <c:idx val="9"/>
              <c:layout>
                <c:manualLayout>
                  <c:x val="0"/>
                  <c:y val="-1.0462825991175637E-2"/>
                </c:manualLayout>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data!$O$5:$X$5</c:f>
              <c:numCache>
                <c:formatCode>0.00</c:formatCode>
                <c:ptCount val="10"/>
                <c:pt idx="0">
                  <c:v>0</c:v>
                </c:pt>
                <c:pt idx="1">
                  <c:v>0.36822724881641239</c:v>
                </c:pt>
                <c:pt idx="2">
                  <c:v>0.75983400549418434</c:v>
                </c:pt>
                <c:pt idx="3">
                  <c:v>1.9989479221462387</c:v>
                </c:pt>
                <c:pt idx="4">
                  <c:v>2.3437956631012917</c:v>
                </c:pt>
                <c:pt idx="5">
                  <c:v>3.2848208545210125</c:v>
                </c:pt>
                <c:pt idx="6">
                  <c:v>3.0802501607341166</c:v>
                </c:pt>
                <c:pt idx="7">
                  <c:v>3.3666491320357705</c:v>
                </c:pt>
                <c:pt idx="8">
                  <c:v>3.8751534280203401</c:v>
                </c:pt>
                <c:pt idx="9">
                  <c:v>4.0329651060845171</c:v>
                </c:pt>
              </c:numCache>
            </c:numRef>
          </c:val>
          <c:smooth val="0"/>
        </c:ser>
        <c:ser>
          <c:idx val="3"/>
          <c:order val="3"/>
          <c:tx>
            <c:strRef>
              <c:f>data!$N$6</c:f>
              <c:strCache>
                <c:ptCount val="1"/>
                <c:pt idx="0">
                  <c:v>Evergem</c:v>
                </c:pt>
              </c:strCache>
            </c:strRef>
          </c:tx>
          <c:marker>
            <c:symbol val="none"/>
          </c:marker>
          <c:dLbls>
            <c:dLbl>
              <c:idx val="9"/>
              <c:layout>
                <c:manualLayout>
                  <c:x val="0"/>
                  <c:y val="1.4647956387645891E-2"/>
                </c:manualLayout>
              </c:layout>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data!$O$6:$X$6</c:f>
              <c:numCache>
                <c:formatCode>0.00</c:formatCode>
                <c:ptCount val="10"/>
                <c:pt idx="0">
                  <c:v>0</c:v>
                </c:pt>
                <c:pt idx="1">
                  <c:v>0.8791415073678942</c:v>
                </c:pt>
                <c:pt idx="2">
                  <c:v>1.2827331602165002</c:v>
                </c:pt>
                <c:pt idx="3">
                  <c:v>1.8208553640146421</c:v>
                </c:pt>
                <c:pt idx="4">
                  <c:v>2.787598160372931</c:v>
                </c:pt>
                <c:pt idx="5">
                  <c:v>3.5947814660701431</c:v>
                </c:pt>
                <c:pt idx="6">
                  <c:v>3.9952445014548075</c:v>
                </c:pt>
                <c:pt idx="7">
                  <c:v>5.4093795951569001</c:v>
                </c:pt>
                <c:pt idx="8">
                  <c:v>6.2509776929574823</c:v>
                </c:pt>
                <c:pt idx="9">
                  <c:v>6.9048587429215029</c:v>
                </c:pt>
              </c:numCache>
            </c:numRef>
          </c:val>
          <c:smooth val="0"/>
        </c:ser>
        <c:ser>
          <c:idx val="4"/>
          <c:order val="4"/>
          <c:tx>
            <c:strRef>
              <c:f>data!$N$7</c:f>
              <c:strCache>
                <c:ptCount val="1"/>
                <c:pt idx="0">
                  <c:v>Gent</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data!$O$7:$X$7</c:f>
              <c:numCache>
                <c:formatCode>0.00</c:formatCode>
                <c:ptCount val="10"/>
                <c:pt idx="0">
                  <c:v>0</c:v>
                </c:pt>
                <c:pt idx="1">
                  <c:v>0.93916025477265752</c:v>
                </c:pt>
                <c:pt idx="2">
                  <c:v>1.8151036367021576</c:v>
                </c:pt>
                <c:pt idx="3">
                  <c:v>2.7274183701304606</c:v>
                </c:pt>
                <c:pt idx="4">
                  <c:v>3.9393637611441386</c:v>
                </c:pt>
                <c:pt idx="5">
                  <c:v>5.3755991530671015</c:v>
                </c:pt>
                <c:pt idx="6">
                  <c:v>7.1595273456274269</c:v>
                </c:pt>
                <c:pt idx="7">
                  <c:v>7.4868695091166515</c:v>
                </c:pt>
                <c:pt idx="8">
                  <c:v>7.7341081008525618</c:v>
                </c:pt>
                <c:pt idx="9">
                  <c:v>8.7386501898671138</c:v>
                </c:pt>
              </c:numCache>
            </c:numRef>
          </c:val>
          <c:smooth val="0"/>
        </c:ser>
        <c:ser>
          <c:idx val="5"/>
          <c:order val="5"/>
          <c:tx>
            <c:strRef>
              <c:f>data!$N$8</c:f>
              <c:strCache>
                <c:ptCount val="1"/>
                <c:pt idx="0">
                  <c:v>Lochristi</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data!$O$8:$X$8</c:f>
              <c:numCache>
                <c:formatCode>0.00</c:formatCode>
                <c:ptCount val="10"/>
                <c:pt idx="0">
                  <c:v>0</c:v>
                </c:pt>
                <c:pt idx="1">
                  <c:v>0.93856655290102398</c:v>
                </c:pt>
                <c:pt idx="2">
                  <c:v>2.3639831359164827</c:v>
                </c:pt>
                <c:pt idx="3">
                  <c:v>4.0654487050793016</c:v>
                </c:pt>
                <c:pt idx="4">
                  <c:v>6.4846416382252556</c:v>
                </c:pt>
                <c:pt idx="5">
                  <c:v>7.3378839590443681</c:v>
                </c:pt>
                <c:pt idx="6">
                  <c:v>8.4571371210600272</c:v>
                </c:pt>
                <c:pt idx="7">
                  <c:v>9.3103794418791406</c:v>
                </c:pt>
                <c:pt idx="8">
                  <c:v>9.922706283878739</c:v>
                </c:pt>
                <c:pt idx="9">
                  <c:v>9.9628588636819924</c:v>
                </c:pt>
              </c:numCache>
            </c:numRef>
          </c:val>
          <c:smooth val="0"/>
        </c:ser>
        <c:ser>
          <c:idx val="6"/>
          <c:order val="6"/>
          <c:tx>
            <c:strRef>
              <c:f>data!$N$9</c:f>
              <c:strCache>
                <c:ptCount val="1"/>
                <c:pt idx="0">
                  <c:v>Lovendegem</c:v>
                </c:pt>
              </c:strCache>
            </c:strRef>
          </c:tx>
          <c:marker>
            <c:symbol val="none"/>
          </c:marker>
          <c:dLbls>
            <c:dLbl>
              <c:idx val="9"/>
              <c:layout>
                <c:manualLayout>
                  <c:x val="0"/>
                  <c:y val="1.6740521585881019E-2"/>
                </c:manualLayout>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data!$O$9:$X$9</c:f>
              <c:numCache>
                <c:formatCode>0.00</c:formatCode>
                <c:ptCount val="10"/>
                <c:pt idx="0">
                  <c:v>0</c:v>
                </c:pt>
                <c:pt idx="1">
                  <c:v>0.99287718540902214</c:v>
                </c:pt>
                <c:pt idx="2">
                  <c:v>1.3706022015972372</c:v>
                </c:pt>
                <c:pt idx="3">
                  <c:v>1.6404057845888191</c:v>
                </c:pt>
                <c:pt idx="4">
                  <c:v>1.8670407943017484</c:v>
                </c:pt>
                <c:pt idx="5">
                  <c:v>1.7483272177854521</c:v>
                </c:pt>
                <c:pt idx="6">
                  <c:v>2.3958558169652493</c:v>
                </c:pt>
                <c:pt idx="7">
                  <c:v>2.1908050938916466</c:v>
                </c:pt>
                <c:pt idx="8">
                  <c:v>3.9067558817181087</c:v>
                </c:pt>
                <c:pt idx="9">
                  <c:v>3.9499244549967623</c:v>
                </c:pt>
              </c:numCache>
            </c:numRef>
          </c:val>
          <c:smooth val="0"/>
        </c:ser>
        <c:ser>
          <c:idx val="7"/>
          <c:order val="7"/>
          <c:tx>
            <c:strRef>
              <c:f>data!$N$10</c:f>
              <c:strCache>
                <c:ptCount val="1"/>
                <c:pt idx="0">
                  <c:v>Melle</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data!$O$10:$X$10</c:f>
              <c:numCache>
                <c:formatCode>0.00</c:formatCode>
                <c:ptCount val="10"/>
                <c:pt idx="0">
                  <c:v>0</c:v>
                </c:pt>
                <c:pt idx="1">
                  <c:v>0.28422548555187116</c:v>
                </c:pt>
                <c:pt idx="2">
                  <c:v>0.99478919943154898</c:v>
                </c:pt>
                <c:pt idx="3">
                  <c:v>1.4684983420180009</c:v>
                </c:pt>
                <c:pt idx="4">
                  <c:v>1.5821885362387493</c:v>
                </c:pt>
                <c:pt idx="5">
                  <c:v>2.0748460445286594</c:v>
                </c:pt>
                <c:pt idx="6">
                  <c:v>3.0127901468498344</c:v>
                </c:pt>
                <c:pt idx="7">
                  <c:v>4.3675982946470873</c:v>
                </c:pt>
                <c:pt idx="8">
                  <c:v>4.4528659403126483</c:v>
                </c:pt>
                <c:pt idx="9">
                  <c:v>5.5613453339649457</c:v>
                </c:pt>
              </c:numCache>
            </c:numRef>
          </c:val>
          <c:smooth val="0"/>
        </c:ser>
        <c:ser>
          <c:idx val="8"/>
          <c:order val="8"/>
          <c:tx>
            <c:strRef>
              <c:f>data!$N$11</c:f>
              <c:strCache>
                <c:ptCount val="1"/>
                <c:pt idx="0">
                  <c:v>Merelbeke</c:v>
                </c:pt>
              </c:strCache>
            </c:strRef>
          </c:tx>
          <c:marker>
            <c:symbol val="none"/>
          </c:marker>
          <c:dLbls>
            <c:dLbl>
              <c:idx val="9"/>
              <c:layout>
                <c:manualLayout>
                  <c:x val="0"/>
                  <c:y val="-2.0925651982351273E-2"/>
                </c:manualLayout>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data!$O$11:$X$11</c:f>
              <c:numCache>
                <c:formatCode>0.00</c:formatCode>
                <c:ptCount val="10"/>
                <c:pt idx="0">
                  <c:v>0</c:v>
                </c:pt>
                <c:pt idx="1">
                  <c:v>0.72094804668138601</c:v>
                </c:pt>
                <c:pt idx="2">
                  <c:v>1.0363628171044925</c:v>
                </c:pt>
                <c:pt idx="3">
                  <c:v>2.3070337493804352</c:v>
                </c:pt>
                <c:pt idx="4">
                  <c:v>3.2442662100662369</c:v>
                </c:pt>
                <c:pt idx="5">
                  <c:v>4.1634749695850042</c:v>
                </c:pt>
                <c:pt idx="6">
                  <c:v>5.3980984995268777</c:v>
                </c:pt>
                <c:pt idx="7">
                  <c:v>5.9117739827873654</c:v>
                </c:pt>
                <c:pt idx="8">
                  <c:v>6.5110620465912676</c:v>
                </c:pt>
                <c:pt idx="9">
                  <c:v>7.1509034380209977</c:v>
                </c:pt>
              </c:numCache>
            </c:numRef>
          </c:val>
          <c:smooth val="0"/>
        </c:ser>
        <c:ser>
          <c:idx val="9"/>
          <c:order val="9"/>
          <c:tx>
            <c:strRef>
              <c:f>data!$N$12</c:f>
              <c:strCache>
                <c:ptCount val="1"/>
                <c:pt idx="0">
                  <c:v>Nevele</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data!$O$12:$X$12</c:f>
              <c:numCache>
                <c:formatCode>0.00</c:formatCode>
                <c:ptCount val="10"/>
                <c:pt idx="0">
                  <c:v>0</c:v>
                </c:pt>
                <c:pt idx="1">
                  <c:v>1.4562228654124458</c:v>
                </c:pt>
                <c:pt idx="2">
                  <c:v>2.8943560057887119</c:v>
                </c:pt>
                <c:pt idx="3">
                  <c:v>3.3918234442836468</c:v>
                </c:pt>
                <c:pt idx="4">
                  <c:v>4.965629522431259</c:v>
                </c:pt>
                <c:pt idx="5">
                  <c:v>6.5937047756874092</c:v>
                </c:pt>
                <c:pt idx="6">
                  <c:v>7.8147612156295221</c:v>
                </c:pt>
                <c:pt idx="7">
                  <c:v>7.7062228654124461</c:v>
                </c:pt>
                <c:pt idx="8">
                  <c:v>8.0770622286541247</c:v>
                </c:pt>
                <c:pt idx="9">
                  <c:v>7.9685238784370478</c:v>
                </c:pt>
              </c:numCache>
            </c:numRef>
          </c:val>
          <c:smooth val="0"/>
        </c:ser>
        <c:ser>
          <c:idx val="10"/>
          <c:order val="10"/>
          <c:tx>
            <c:strRef>
              <c:f>data!$N$13</c:f>
              <c:strCache>
                <c:ptCount val="1"/>
                <c:pt idx="0">
                  <c:v>Sint-Martens-Latem</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data!$O$13:$X$13</c:f>
              <c:numCache>
                <c:formatCode>0.00</c:formatCode>
                <c:ptCount val="10"/>
                <c:pt idx="0">
                  <c:v>0</c:v>
                </c:pt>
                <c:pt idx="1">
                  <c:v>4.8332527791203478E-2</c:v>
                </c:pt>
                <c:pt idx="2">
                  <c:v>-0.24166263895601739</c:v>
                </c:pt>
                <c:pt idx="3">
                  <c:v>-0.30207829869502173</c:v>
                </c:pt>
                <c:pt idx="4">
                  <c:v>-0.57999033349444173</c:v>
                </c:pt>
                <c:pt idx="5">
                  <c:v>0.60415659739004346</c:v>
                </c:pt>
                <c:pt idx="6">
                  <c:v>1.2324794586756889</c:v>
                </c:pt>
                <c:pt idx="7">
                  <c:v>1.2324794586756889</c:v>
                </c:pt>
                <c:pt idx="8">
                  <c:v>1.7037216046399226</c:v>
                </c:pt>
                <c:pt idx="9">
                  <c:v>1.969550507491542</c:v>
                </c:pt>
              </c:numCache>
            </c:numRef>
          </c:val>
          <c:smooth val="0"/>
        </c:ser>
        <c:ser>
          <c:idx val="11"/>
          <c:order val="11"/>
          <c:tx>
            <c:strRef>
              <c:f>data!$N$14</c:f>
              <c:strCache>
                <c:ptCount val="1"/>
                <c:pt idx="0">
                  <c:v>Wachtebeke</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data!$O$14:$X$14</c:f>
              <c:numCache>
                <c:formatCode>0.00</c:formatCode>
                <c:ptCount val="10"/>
                <c:pt idx="0">
                  <c:v>0</c:v>
                </c:pt>
                <c:pt idx="1">
                  <c:v>0.42323409223584357</c:v>
                </c:pt>
                <c:pt idx="2">
                  <c:v>0.33566841798015179</c:v>
                </c:pt>
                <c:pt idx="3">
                  <c:v>2.5394045534150611</c:v>
                </c:pt>
                <c:pt idx="4">
                  <c:v>2.5394045534150611</c:v>
                </c:pt>
                <c:pt idx="5">
                  <c:v>3.1523642732049035</c:v>
                </c:pt>
                <c:pt idx="6">
                  <c:v>5.2539404553415059</c:v>
                </c:pt>
                <c:pt idx="7">
                  <c:v>6.275539988324577</c:v>
                </c:pt>
                <c:pt idx="8">
                  <c:v>6.4652656158785753</c:v>
                </c:pt>
                <c:pt idx="9">
                  <c:v>7.1220081727962636</c:v>
                </c:pt>
              </c:numCache>
            </c:numRef>
          </c:val>
          <c:smooth val="0"/>
        </c:ser>
        <c:ser>
          <c:idx val="12"/>
          <c:order val="12"/>
          <c:tx>
            <c:strRef>
              <c:f>data!$N$15</c:f>
              <c:strCache>
                <c:ptCount val="1"/>
                <c:pt idx="0">
                  <c:v>Zelzate</c:v>
                </c:pt>
              </c:strCache>
            </c:strRef>
          </c:tx>
          <c:marker>
            <c:symbol val="none"/>
          </c:marker>
          <c:dLbls>
            <c:dLbl>
              <c:idx val="9"/>
              <c:layout/>
              <c:showLegendKey val="0"/>
              <c:showVal val="0"/>
              <c:showCatName val="0"/>
              <c:showSerName val="1"/>
              <c:showPercent val="0"/>
              <c:showBubbleSize val="0"/>
            </c:dLbl>
            <c:dLbl>
              <c:idx val="10"/>
              <c:showLegendKey val="0"/>
              <c:showVal val="0"/>
              <c:showCatName val="0"/>
              <c:showSerName val="1"/>
              <c:showPercent val="0"/>
              <c:showBubbleSize val="0"/>
            </c:dLbl>
            <c:showLegendKey val="0"/>
            <c:showVal val="0"/>
            <c:showCatName val="0"/>
            <c:showSerName val="0"/>
            <c:showPercent val="0"/>
            <c:showBubbleSize val="0"/>
          </c:dLbls>
          <c:cat>
            <c:strRef>
              <c:f>data!$O$2:$X$2</c:f>
              <c:strCache>
                <c:ptCount val="10"/>
                <c:pt idx="0">
                  <c:v>2005</c:v>
                </c:pt>
                <c:pt idx="1">
                  <c:v>2006</c:v>
                </c:pt>
                <c:pt idx="2">
                  <c:v>2007</c:v>
                </c:pt>
                <c:pt idx="3">
                  <c:v>2008</c:v>
                </c:pt>
                <c:pt idx="4">
                  <c:v>2009</c:v>
                </c:pt>
                <c:pt idx="5">
                  <c:v>2010</c:v>
                </c:pt>
                <c:pt idx="6">
                  <c:v>2011</c:v>
                </c:pt>
                <c:pt idx="7">
                  <c:v>2012</c:v>
                </c:pt>
                <c:pt idx="8">
                  <c:v>2013</c:v>
                </c:pt>
                <c:pt idx="9">
                  <c:v>2014</c:v>
                </c:pt>
              </c:strCache>
            </c:strRef>
          </c:cat>
          <c:val>
            <c:numRef>
              <c:f>data!$O$15:$X$15</c:f>
              <c:numCache>
                <c:formatCode>0.00</c:formatCode>
                <c:ptCount val="10"/>
                <c:pt idx="0">
                  <c:v>0</c:v>
                </c:pt>
                <c:pt idx="1">
                  <c:v>0.52010236935523824</c:v>
                </c:pt>
                <c:pt idx="2">
                  <c:v>0.63568067365640224</c:v>
                </c:pt>
                <c:pt idx="3">
                  <c:v>1.064971518203583</c:v>
                </c:pt>
                <c:pt idx="4">
                  <c:v>1.6180962602162965</c:v>
                </c:pt>
                <c:pt idx="5">
                  <c:v>3.1453809956245351</c:v>
                </c:pt>
                <c:pt idx="6">
                  <c:v>3.83885082143152</c:v>
                </c:pt>
                <c:pt idx="7">
                  <c:v>3.120614216131429</c:v>
                </c:pt>
                <c:pt idx="8">
                  <c:v>3.2692148930900689</c:v>
                </c:pt>
                <c:pt idx="9">
                  <c:v>3.1866589614463798</c:v>
                </c:pt>
              </c:numCache>
            </c:numRef>
          </c:val>
          <c:smooth val="0"/>
        </c:ser>
        <c:dLbls>
          <c:showLegendKey val="0"/>
          <c:showVal val="0"/>
          <c:showCatName val="0"/>
          <c:showSerName val="0"/>
          <c:showPercent val="0"/>
          <c:showBubbleSize val="0"/>
        </c:dLbls>
        <c:marker val="1"/>
        <c:smooth val="0"/>
        <c:axId val="94955392"/>
        <c:axId val="94956928"/>
      </c:lineChart>
      <c:catAx>
        <c:axId val="94955392"/>
        <c:scaling>
          <c:orientation val="minMax"/>
        </c:scaling>
        <c:delete val="0"/>
        <c:axPos val="b"/>
        <c:majorTickMark val="none"/>
        <c:minorTickMark val="none"/>
        <c:tickLblPos val="nextTo"/>
        <c:crossAx val="94956928"/>
        <c:crosses val="autoZero"/>
        <c:auto val="1"/>
        <c:lblAlgn val="ctr"/>
        <c:lblOffset val="100"/>
        <c:noMultiLvlLbl val="0"/>
      </c:catAx>
      <c:valAx>
        <c:axId val="94956928"/>
        <c:scaling>
          <c:orientation val="minMax"/>
        </c:scaling>
        <c:delete val="0"/>
        <c:axPos val="l"/>
        <c:majorGridlines/>
        <c:title>
          <c:tx>
            <c:rich>
              <a:bodyPr rot="0" vert="horz"/>
              <a:lstStyle/>
              <a:p>
                <a:pPr>
                  <a:defRPr/>
                </a:pPr>
                <a:r>
                  <a:rPr lang="en-US"/>
                  <a:t>%</a:t>
                </a:r>
              </a:p>
            </c:rich>
          </c:tx>
          <c:layout/>
          <c:overlay val="0"/>
        </c:title>
        <c:numFmt formatCode="0.00" sourceLinked="1"/>
        <c:majorTickMark val="none"/>
        <c:minorTickMark val="none"/>
        <c:tickLblPos val="nextTo"/>
        <c:crossAx val="9495539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91376365862139E-2"/>
          <c:y val="4.5478028773235868E-2"/>
          <c:w val="0.61196084654485372"/>
          <c:h val="0.82025175360609515"/>
        </c:manualLayout>
      </c:layout>
      <c:barChart>
        <c:barDir val="bar"/>
        <c:grouping val="clustered"/>
        <c:varyColors val="0"/>
        <c:ser>
          <c:idx val="0"/>
          <c:order val="0"/>
          <c:tx>
            <c:strRef>
              <c:f>'totale groei'!$B$74</c:f>
              <c:strCache>
                <c:ptCount val="1"/>
                <c:pt idx="0">
                  <c:v>20-64</c:v>
                </c:pt>
              </c:strCache>
            </c:strRef>
          </c:tx>
          <c:invertIfNegative val="0"/>
          <c:cat>
            <c:strRef>
              <c:f>'totale groei'!$A$75:$A$89</c:f>
              <c:strCache>
                <c:ptCount val="15"/>
                <c:pt idx="0">
                  <c:v>Sint-Martens-Latem </c:v>
                </c:pt>
                <c:pt idx="1">
                  <c:v>De Pinte </c:v>
                </c:pt>
                <c:pt idx="2">
                  <c:v>Lovendegem </c:v>
                </c:pt>
                <c:pt idx="3">
                  <c:v>Destelbergen </c:v>
                </c:pt>
                <c:pt idx="4">
                  <c:v>Wachtebeke </c:v>
                </c:pt>
                <c:pt idx="5">
                  <c:v>Gavere </c:v>
                </c:pt>
                <c:pt idx="6">
                  <c:v>Zelzate </c:v>
                </c:pt>
                <c:pt idx="7">
                  <c:v>Nazareth </c:v>
                </c:pt>
                <c:pt idx="8">
                  <c:v>Deinze </c:v>
                </c:pt>
                <c:pt idx="9">
                  <c:v>Nevele </c:v>
                </c:pt>
                <c:pt idx="10">
                  <c:v>Merelbeke </c:v>
                </c:pt>
                <c:pt idx="11">
                  <c:v>Melle </c:v>
                </c:pt>
                <c:pt idx="12">
                  <c:v>Gent </c:v>
                </c:pt>
                <c:pt idx="13">
                  <c:v>Evergem </c:v>
                </c:pt>
                <c:pt idx="14">
                  <c:v>Lochristi </c:v>
                </c:pt>
              </c:strCache>
            </c:strRef>
          </c:cat>
          <c:val>
            <c:numRef>
              <c:f>'totale groei'!$B$75:$B$89</c:f>
              <c:numCache>
                <c:formatCode>General</c:formatCode>
                <c:ptCount val="15"/>
                <c:pt idx="0">
                  <c:v>-11.389361791137517</c:v>
                </c:pt>
                <c:pt idx="1">
                  <c:v>-9.7815568918485649</c:v>
                </c:pt>
                <c:pt idx="2">
                  <c:v>-8.417873227496532</c:v>
                </c:pt>
                <c:pt idx="3">
                  <c:v>-8.2593366292318233</c:v>
                </c:pt>
                <c:pt idx="4">
                  <c:v>-3.2610796847868522</c:v>
                </c:pt>
                <c:pt idx="5">
                  <c:v>-2.7588335241873643</c:v>
                </c:pt>
                <c:pt idx="6">
                  <c:v>-2.3893579888172609</c:v>
                </c:pt>
                <c:pt idx="7">
                  <c:v>-1.3777813408066888</c:v>
                </c:pt>
                <c:pt idx="8">
                  <c:v>0.68485267007760131</c:v>
                </c:pt>
                <c:pt idx="9">
                  <c:v>1.3785689936340859</c:v>
                </c:pt>
                <c:pt idx="10">
                  <c:v>1.5759746024432497</c:v>
                </c:pt>
                <c:pt idx="11">
                  <c:v>2.0691428393108815</c:v>
                </c:pt>
                <c:pt idx="12">
                  <c:v>2.7775568794923844</c:v>
                </c:pt>
                <c:pt idx="13">
                  <c:v>2.9600961468228237</c:v>
                </c:pt>
                <c:pt idx="14">
                  <c:v>5.7288467605515727</c:v>
                </c:pt>
              </c:numCache>
            </c:numRef>
          </c:val>
        </c:ser>
        <c:dLbls>
          <c:showLegendKey val="0"/>
          <c:showVal val="0"/>
          <c:showCatName val="0"/>
          <c:showSerName val="0"/>
          <c:showPercent val="0"/>
          <c:showBubbleSize val="0"/>
        </c:dLbls>
        <c:gapWidth val="150"/>
        <c:axId val="35605504"/>
        <c:axId val="35640064"/>
      </c:barChart>
      <c:catAx>
        <c:axId val="35605504"/>
        <c:scaling>
          <c:orientation val="minMax"/>
        </c:scaling>
        <c:delete val="0"/>
        <c:axPos val="l"/>
        <c:majorTickMark val="out"/>
        <c:minorTickMark val="none"/>
        <c:tickLblPos val="high"/>
        <c:crossAx val="35640064"/>
        <c:crosses val="autoZero"/>
        <c:auto val="1"/>
        <c:lblAlgn val="ctr"/>
        <c:lblOffset val="100"/>
        <c:tickLblSkip val="1"/>
        <c:noMultiLvlLbl val="0"/>
      </c:catAx>
      <c:valAx>
        <c:axId val="35640064"/>
        <c:scaling>
          <c:orientation val="minMax"/>
          <c:max val="10"/>
          <c:min val="-15"/>
        </c:scaling>
        <c:delete val="0"/>
        <c:axPos val="b"/>
        <c:majorGridlines>
          <c:spPr>
            <a:ln>
              <a:solidFill>
                <a:schemeClr val="bg1">
                  <a:lumMod val="85000"/>
                </a:schemeClr>
              </a:solidFill>
            </a:ln>
          </c:spPr>
        </c:majorGridlines>
        <c:numFmt formatCode="General" sourceLinked="1"/>
        <c:majorTickMark val="out"/>
        <c:minorTickMark val="none"/>
        <c:tickLblPos val="nextTo"/>
        <c:crossAx val="35605504"/>
        <c:crosses val="autoZero"/>
        <c:crossBetween val="between"/>
        <c:majorUnit val="10"/>
      </c:valAx>
    </c:plotArea>
    <c:plotVisOnly val="1"/>
    <c:dispBlanksAs val="gap"/>
    <c:showDLblsOverMax val="0"/>
  </c:chart>
  <c:txPr>
    <a:bodyPr/>
    <a:lstStyle/>
    <a:p>
      <a:pPr>
        <a:defRPr sz="1400"/>
      </a:pPr>
      <a:endParaRPr lang="nl-B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91376365862139E-2"/>
          <c:y val="4.5478028773235868E-2"/>
          <c:w val="0.61196084654485372"/>
          <c:h val="0.82025175360609515"/>
        </c:manualLayout>
      </c:layout>
      <c:barChart>
        <c:barDir val="bar"/>
        <c:grouping val="clustered"/>
        <c:varyColors val="0"/>
        <c:ser>
          <c:idx val="0"/>
          <c:order val="0"/>
          <c:tx>
            <c:strRef>
              <c:f>'totale groei'!$C$92</c:f>
              <c:strCache>
                <c:ptCount val="1"/>
                <c:pt idx="0">
                  <c:v>0-2</c:v>
                </c:pt>
              </c:strCache>
            </c:strRef>
          </c:tx>
          <c:invertIfNegative val="0"/>
          <c:cat>
            <c:strRef>
              <c:f>'totale groei'!$A$93:$A$107</c:f>
              <c:strCache>
                <c:ptCount val="15"/>
                <c:pt idx="0">
                  <c:v>De Pinte </c:v>
                </c:pt>
                <c:pt idx="1">
                  <c:v>Destelbergen </c:v>
                </c:pt>
                <c:pt idx="2">
                  <c:v>Lovendegem </c:v>
                </c:pt>
                <c:pt idx="3">
                  <c:v>Merelbeke </c:v>
                </c:pt>
                <c:pt idx="4">
                  <c:v>Deinze </c:v>
                </c:pt>
                <c:pt idx="5">
                  <c:v>Gavere </c:v>
                </c:pt>
                <c:pt idx="6">
                  <c:v>Zelzate </c:v>
                </c:pt>
                <c:pt idx="7">
                  <c:v>Melle </c:v>
                </c:pt>
                <c:pt idx="8">
                  <c:v>Evergem </c:v>
                </c:pt>
                <c:pt idx="9">
                  <c:v>Gent </c:v>
                </c:pt>
                <c:pt idx="10">
                  <c:v>Sint-Martens-Latem </c:v>
                </c:pt>
                <c:pt idx="11">
                  <c:v>Lochristi </c:v>
                </c:pt>
                <c:pt idx="12">
                  <c:v>Nevele </c:v>
                </c:pt>
                <c:pt idx="13">
                  <c:v>Wachtebeke </c:v>
                </c:pt>
                <c:pt idx="14">
                  <c:v>Nazareth </c:v>
                </c:pt>
              </c:strCache>
            </c:strRef>
          </c:cat>
          <c:val>
            <c:numRef>
              <c:f>'totale groei'!$C$93:$C$107</c:f>
              <c:numCache>
                <c:formatCode>General</c:formatCode>
                <c:ptCount val="15"/>
                <c:pt idx="0">
                  <c:v>-4.6688718763983141</c:v>
                </c:pt>
                <c:pt idx="1">
                  <c:v>0.30303344528412129</c:v>
                </c:pt>
                <c:pt idx="2">
                  <c:v>2.2794008843285316</c:v>
                </c:pt>
                <c:pt idx="3">
                  <c:v>2.5066345126608507</c:v>
                </c:pt>
                <c:pt idx="4">
                  <c:v>3.0198648067356535</c:v>
                </c:pt>
                <c:pt idx="5">
                  <c:v>4.2645322549665652</c:v>
                </c:pt>
                <c:pt idx="6">
                  <c:v>6.2399248531175484</c:v>
                </c:pt>
                <c:pt idx="7">
                  <c:v>6.2979254342592448</c:v>
                </c:pt>
                <c:pt idx="8">
                  <c:v>6.6825821395203251</c:v>
                </c:pt>
                <c:pt idx="9">
                  <c:v>8.7809325000405867</c:v>
                </c:pt>
                <c:pt idx="10">
                  <c:v>9.9590904815795334</c:v>
                </c:pt>
                <c:pt idx="11">
                  <c:v>12.00893528625296</c:v>
                </c:pt>
                <c:pt idx="12">
                  <c:v>12.617128228178471</c:v>
                </c:pt>
                <c:pt idx="13">
                  <c:v>18.904492736042762</c:v>
                </c:pt>
                <c:pt idx="14">
                  <c:v>18.97691950038849</c:v>
                </c:pt>
              </c:numCache>
            </c:numRef>
          </c:val>
        </c:ser>
        <c:dLbls>
          <c:showLegendKey val="0"/>
          <c:showVal val="0"/>
          <c:showCatName val="0"/>
          <c:showSerName val="0"/>
          <c:showPercent val="0"/>
          <c:showBubbleSize val="0"/>
        </c:dLbls>
        <c:gapWidth val="150"/>
        <c:axId val="35964800"/>
        <c:axId val="35966336"/>
      </c:barChart>
      <c:catAx>
        <c:axId val="35964800"/>
        <c:scaling>
          <c:orientation val="minMax"/>
        </c:scaling>
        <c:delete val="0"/>
        <c:axPos val="l"/>
        <c:majorTickMark val="out"/>
        <c:minorTickMark val="none"/>
        <c:tickLblPos val="high"/>
        <c:crossAx val="35966336"/>
        <c:crosses val="autoZero"/>
        <c:auto val="1"/>
        <c:lblAlgn val="ctr"/>
        <c:lblOffset val="100"/>
        <c:tickLblSkip val="1"/>
        <c:noMultiLvlLbl val="0"/>
      </c:catAx>
      <c:valAx>
        <c:axId val="35966336"/>
        <c:scaling>
          <c:orientation val="minMax"/>
          <c:max val="20"/>
          <c:min val="-10"/>
        </c:scaling>
        <c:delete val="0"/>
        <c:axPos val="b"/>
        <c:majorGridlines>
          <c:spPr>
            <a:ln>
              <a:solidFill>
                <a:schemeClr val="bg1">
                  <a:lumMod val="85000"/>
                </a:schemeClr>
              </a:solidFill>
            </a:ln>
          </c:spPr>
        </c:majorGridlines>
        <c:numFmt formatCode="General" sourceLinked="1"/>
        <c:majorTickMark val="out"/>
        <c:minorTickMark val="none"/>
        <c:tickLblPos val="nextTo"/>
        <c:crossAx val="35964800"/>
        <c:crosses val="autoZero"/>
        <c:crossBetween val="between"/>
        <c:majorUnit val="10"/>
      </c:valAx>
    </c:plotArea>
    <c:plotVisOnly val="1"/>
    <c:dispBlanksAs val="gap"/>
    <c:showDLblsOverMax val="0"/>
  </c:chart>
  <c:txPr>
    <a:bodyPr/>
    <a:lstStyle/>
    <a:p>
      <a:pPr>
        <a:defRPr sz="1400"/>
      </a:pPr>
      <a:endParaRPr lang="nl-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'samen_2014-2024'!$B$19</c:f>
              <c:strCache>
                <c:ptCount val="1"/>
                <c:pt idx="0">
                  <c:v>De Pinte (-1,3)</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'samen_2014-2024'!$D$19:$H$19</c:f>
              <c:numCache>
                <c:formatCode>General</c:formatCode>
                <c:ptCount val="5"/>
                <c:pt idx="0">
                  <c:v>36.348521715008999</c:v>
                </c:pt>
                <c:pt idx="1">
                  <c:v>18.984408095699447</c:v>
                </c:pt>
                <c:pt idx="2">
                  <c:v>-9.7815568918485649</c:v>
                </c:pt>
                <c:pt idx="3">
                  <c:v>-2.337777539877715</c:v>
                </c:pt>
                <c:pt idx="4">
                  <c:v>-4.6688718763983141</c:v>
                </c:pt>
              </c:numCache>
            </c:numRef>
          </c:val>
        </c:ser>
        <c:dLbls>
          <c:showLegendKey val="0"/>
          <c:showVal val="0"/>
          <c:showCatName val="0"/>
          <c:showSerName val="0"/>
          <c:showPercent val="0"/>
          <c:showBubbleSize val="0"/>
        </c:dLbls>
        <c:axId val="36018048"/>
        <c:axId val="36019584"/>
      </c:radarChart>
      <c:catAx>
        <c:axId val="36018048"/>
        <c:scaling>
          <c:orientation val="minMax"/>
        </c:scaling>
        <c:delete val="0"/>
        <c:axPos val="b"/>
        <c:majorGridlines/>
        <c:majorTickMark val="out"/>
        <c:minorTickMark val="none"/>
        <c:tickLblPos val="nextTo"/>
        <c:txPr>
          <a:bodyPr/>
          <a:lstStyle/>
          <a:p>
            <a:pPr>
              <a:defRPr sz="1600"/>
            </a:pPr>
            <a:endParaRPr lang="nl-BE"/>
          </a:p>
        </c:txPr>
        <c:crossAx val="36019584"/>
        <c:crosses val="autoZero"/>
        <c:auto val="1"/>
        <c:lblAlgn val="ctr"/>
        <c:lblOffset val="100"/>
        <c:noMultiLvlLbl val="0"/>
      </c:catAx>
      <c:valAx>
        <c:axId val="36019584"/>
        <c:scaling>
          <c:orientation val="minMax"/>
          <c:max val="60"/>
          <c:min val="-20"/>
        </c:scaling>
        <c:delete val="0"/>
        <c:axPos val="l"/>
        <c:majorGridlines/>
        <c:numFmt formatCode="General" sourceLinked="1"/>
        <c:majorTickMark val="cross"/>
        <c:minorTickMark val="none"/>
        <c:tickLblPos val="nextTo"/>
        <c:txPr>
          <a:bodyPr/>
          <a:lstStyle/>
          <a:p>
            <a:pPr>
              <a:defRPr sz="1600"/>
            </a:pPr>
            <a:endParaRPr lang="nl-BE"/>
          </a:p>
        </c:txPr>
        <c:crossAx val="36018048"/>
        <c:crosses val="autoZero"/>
        <c:crossBetween val="between"/>
        <c:majorUnit val="10"/>
      </c:valAx>
    </c:plotArea>
    <c:legend>
      <c:legendPos val="r"/>
      <c:layout>
        <c:manualLayout>
          <c:xMode val="edge"/>
          <c:yMode val="edge"/>
          <c:x val="0.73400420433556912"/>
          <c:y val="0.47193021876552022"/>
          <c:w val="0.21661307961504808"/>
          <c:h val="5.6139562468959597E-2"/>
        </c:manualLayout>
      </c:layout>
      <c:overlay val="0"/>
      <c:txPr>
        <a:bodyPr/>
        <a:lstStyle/>
        <a:p>
          <a:pPr>
            <a:defRPr b="1"/>
          </a:pPr>
          <a:endParaRPr lang="nl-BE"/>
        </a:p>
      </c:txPr>
    </c:legend>
    <c:plotVisOnly val="1"/>
    <c:dispBlanksAs val="gap"/>
    <c:showDLblsOverMax val="0"/>
  </c:chart>
  <c:txPr>
    <a:bodyPr/>
    <a:lstStyle/>
    <a:p>
      <a:pPr>
        <a:defRPr sz="1800"/>
      </a:pPr>
      <a:endParaRPr lang="nl-BE"/>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1"/>
          <c:order val="0"/>
          <c:tx>
            <c:strRef>
              <c:f>'samen_2014-2024'!$B$16</c:f>
              <c:strCache>
                <c:ptCount val="1"/>
                <c:pt idx="0">
                  <c:v>Lovendegem (1,4)</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'samen_2014-2024'!$D$16:$H$16</c:f>
              <c:numCache>
                <c:formatCode>General</c:formatCode>
                <c:ptCount val="5"/>
                <c:pt idx="0">
                  <c:v>41.105414649198195</c:v>
                </c:pt>
                <c:pt idx="1">
                  <c:v>15.423722485361049</c:v>
                </c:pt>
                <c:pt idx="2">
                  <c:v>-8.417873227496532</c:v>
                </c:pt>
                <c:pt idx="3">
                  <c:v>5.3917361196028821</c:v>
                </c:pt>
                <c:pt idx="4">
                  <c:v>2.2794008843285316</c:v>
                </c:pt>
              </c:numCache>
            </c:numRef>
          </c:val>
        </c:ser>
        <c:ser>
          <c:idx val="2"/>
          <c:order val="1"/>
          <c:tx>
            <c:strRef>
              <c:f>'samen_2014-2024'!$B$18</c:f>
              <c:strCache>
                <c:ptCount val="1"/>
                <c:pt idx="0">
                  <c:v>Destelbergen (0,1)</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'samen_2014-2024'!$D$18:$H$18</c:f>
              <c:numCache>
                <c:formatCode>General</c:formatCode>
                <c:ptCount val="5"/>
                <c:pt idx="0">
                  <c:v>22.126207142090266</c:v>
                </c:pt>
                <c:pt idx="1">
                  <c:v>18.393396512309355</c:v>
                </c:pt>
                <c:pt idx="2">
                  <c:v>-8.2593366292318233</c:v>
                </c:pt>
                <c:pt idx="3">
                  <c:v>6.0890754610817854</c:v>
                </c:pt>
                <c:pt idx="4">
                  <c:v>0.30303344528412129</c:v>
                </c:pt>
              </c:numCache>
            </c:numRef>
          </c:val>
        </c:ser>
        <c:dLbls>
          <c:showLegendKey val="0"/>
          <c:showVal val="0"/>
          <c:showCatName val="0"/>
          <c:showSerName val="0"/>
          <c:showPercent val="0"/>
          <c:showBubbleSize val="0"/>
        </c:dLbls>
        <c:axId val="36472320"/>
        <c:axId val="36473856"/>
      </c:radarChart>
      <c:catAx>
        <c:axId val="36472320"/>
        <c:scaling>
          <c:orientation val="minMax"/>
        </c:scaling>
        <c:delete val="0"/>
        <c:axPos val="b"/>
        <c:majorGridlines/>
        <c:majorTickMark val="out"/>
        <c:minorTickMark val="none"/>
        <c:tickLblPos val="nextTo"/>
        <c:crossAx val="36473856"/>
        <c:crosses val="autoZero"/>
        <c:auto val="1"/>
        <c:lblAlgn val="ctr"/>
        <c:lblOffset val="100"/>
        <c:noMultiLvlLbl val="0"/>
      </c:catAx>
      <c:valAx>
        <c:axId val="36473856"/>
        <c:scaling>
          <c:orientation val="minMax"/>
          <c:max val="60"/>
          <c:min val="-20"/>
        </c:scaling>
        <c:delete val="0"/>
        <c:axPos val="l"/>
        <c:majorGridlines/>
        <c:numFmt formatCode="General" sourceLinked="1"/>
        <c:majorTickMark val="cross"/>
        <c:minorTickMark val="none"/>
        <c:tickLblPos val="nextTo"/>
        <c:crossAx val="36472320"/>
        <c:crosses val="autoZero"/>
        <c:crossBetween val="between"/>
      </c:valAx>
    </c:plotArea>
    <c:legend>
      <c:legendPos val="r"/>
      <c:overlay val="0"/>
      <c:txPr>
        <a:bodyPr/>
        <a:lstStyle/>
        <a:p>
          <a:pPr>
            <a:defRPr b="1"/>
          </a:pPr>
          <a:endParaRPr lang="nl-BE"/>
        </a:p>
      </c:txPr>
    </c:legend>
    <c:plotVisOnly val="1"/>
    <c:dispBlanksAs val="gap"/>
    <c:showDLblsOverMax val="0"/>
  </c:chart>
  <c:txPr>
    <a:bodyPr/>
    <a:lstStyle/>
    <a:p>
      <a:pPr>
        <a:defRPr sz="1600"/>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'samen_2014-2024'!$B$14</c:f>
              <c:strCache>
                <c:ptCount val="1"/>
                <c:pt idx="0">
                  <c:v>Nazareth (3,9)</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'samen_2014-2024'!$D$14:$H$14</c:f>
              <c:numCache>
                <c:formatCode>General</c:formatCode>
                <c:ptCount val="5"/>
                <c:pt idx="0">
                  <c:v>27.235918546603472</c:v>
                </c:pt>
                <c:pt idx="1">
                  <c:v>21.114226966283855</c:v>
                </c:pt>
                <c:pt idx="2">
                  <c:v>-1.3777813408066888</c:v>
                </c:pt>
                <c:pt idx="3">
                  <c:v>-6.4266321433728217</c:v>
                </c:pt>
                <c:pt idx="4" formatCode="0.0">
                  <c:v>18.97691950038849</c:v>
                </c:pt>
              </c:numCache>
            </c:numRef>
          </c:val>
        </c:ser>
        <c:ser>
          <c:idx val="1"/>
          <c:order val="1"/>
          <c:tx>
            <c:strRef>
              <c:f>'samen_2014-2024'!$B$15</c:f>
              <c:strCache>
                <c:ptCount val="1"/>
                <c:pt idx="0">
                  <c:v>Wachtebeke (3,6)</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'samen_2014-2024'!$D$15:$H$15</c:f>
              <c:numCache>
                <c:formatCode>General</c:formatCode>
                <c:ptCount val="5"/>
                <c:pt idx="0">
                  <c:v>52.254818705033657</c:v>
                </c:pt>
                <c:pt idx="1">
                  <c:v>11.719030799018864</c:v>
                </c:pt>
                <c:pt idx="2">
                  <c:v>-3.2610796847868522</c:v>
                </c:pt>
                <c:pt idx="3">
                  <c:v>-1.2227418589901451</c:v>
                </c:pt>
                <c:pt idx="4">
                  <c:v>18.904492736042762</c:v>
                </c:pt>
              </c:numCache>
            </c:numRef>
          </c:val>
        </c:ser>
        <c:ser>
          <c:idx val="2"/>
          <c:order val="2"/>
          <c:tx>
            <c:strRef>
              <c:f>'samen_2014-2024'!$B$20</c:f>
              <c:strCache>
                <c:ptCount val="1"/>
                <c:pt idx="0">
                  <c:v>Sint-Martens-Latem (-3,9)</c:v>
                </c:pt>
              </c:strCache>
            </c:strRef>
          </c:tx>
          <c:marker>
            <c:symbol val="none"/>
          </c:marker>
          <c:cat>
            <c:strRef>
              <c:f>'samen_2014-2024'!$D$5:$H$5</c:f>
              <c:strCache>
                <c:ptCount val="5"/>
                <c:pt idx="0">
                  <c:v>80+</c:v>
                </c:pt>
                <c:pt idx="1">
                  <c:v>65-79</c:v>
                </c:pt>
                <c:pt idx="2">
                  <c:v>20-64</c:v>
                </c:pt>
                <c:pt idx="3">
                  <c:v>6-17</c:v>
                </c:pt>
                <c:pt idx="4">
                  <c:v>0-2</c:v>
                </c:pt>
              </c:strCache>
            </c:strRef>
          </c:cat>
          <c:val>
            <c:numRef>
              <c:f>'samen_2014-2024'!$D$20:$H$20</c:f>
              <c:numCache>
                <c:formatCode>General</c:formatCode>
                <c:ptCount val="5"/>
                <c:pt idx="0">
                  <c:v>28.453345239238246</c:v>
                </c:pt>
                <c:pt idx="1">
                  <c:v>8.1710186959821716</c:v>
                </c:pt>
                <c:pt idx="2">
                  <c:v>-11.389361791137517</c:v>
                </c:pt>
                <c:pt idx="3">
                  <c:v>-10.449365039449033</c:v>
                </c:pt>
                <c:pt idx="4">
                  <c:v>9.9590904815795334</c:v>
                </c:pt>
              </c:numCache>
            </c:numRef>
          </c:val>
        </c:ser>
        <c:dLbls>
          <c:showLegendKey val="0"/>
          <c:showVal val="0"/>
          <c:showCatName val="0"/>
          <c:showSerName val="0"/>
          <c:showPercent val="0"/>
          <c:showBubbleSize val="0"/>
        </c:dLbls>
        <c:axId val="36190080"/>
        <c:axId val="36191616"/>
      </c:radarChart>
      <c:catAx>
        <c:axId val="36190080"/>
        <c:scaling>
          <c:orientation val="minMax"/>
        </c:scaling>
        <c:delete val="0"/>
        <c:axPos val="b"/>
        <c:majorGridlines/>
        <c:majorTickMark val="out"/>
        <c:minorTickMark val="none"/>
        <c:tickLblPos val="nextTo"/>
        <c:crossAx val="36191616"/>
        <c:crosses val="autoZero"/>
        <c:auto val="1"/>
        <c:lblAlgn val="ctr"/>
        <c:lblOffset val="100"/>
        <c:noMultiLvlLbl val="0"/>
      </c:catAx>
      <c:valAx>
        <c:axId val="36191616"/>
        <c:scaling>
          <c:orientation val="minMax"/>
        </c:scaling>
        <c:delete val="0"/>
        <c:axPos val="l"/>
        <c:majorGridlines/>
        <c:numFmt formatCode="General" sourceLinked="1"/>
        <c:majorTickMark val="cross"/>
        <c:minorTickMark val="none"/>
        <c:tickLblPos val="nextTo"/>
        <c:crossAx val="36190080"/>
        <c:crosses val="autoZero"/>
        <c:crossBetween val="between"/>
      </c:valAx>
    </c:plotArea>
    <c:legend>
      <c:legendPos val="r"/>
      <c:overlay val="0"/>
      <c:txPr>
        <a:bodyPr/>
        <a:lstStyle/>
        <a:p>
          <a:pPr>
            <a:defRPr b="1"/>
          </a:pPr>
          <a:endParaRPr lang="nl-BE"/>
        </a:p>
      </c:txPr>
    </c:legend>
    <c:plotVisOnly val="1"/>
    <c:dispBlanksAs val="gap"/>
    <c:showDLblsOverMax val="0"/>
  </c:chart>
  <c:txPr>
    <a:bodyPr/>
    <a:lstStyle/>
    <a:p>
      <a:pPr>
        <a:defRPr sz="1600"/>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'samen_2014-2024'!$B$6</c:f>
              <c:strCache>
                <c:ptCount val="1"/>
                <c:pt idx="0">
                  <c:v>Lochristi (8,2)</c:v>
                </c:pt>
              </c:strCache>
            </c:strRef>
          </c:tx>
          <c:marker>
            <c:symbol val="none"/>
          </c:marker>
          <c:cat>
            <c:strRef>
              <c:f>'samen_2014-2024'!$D$5:$H$5</c:f>
              <c:strCache>
                <c:ptCount val="5"/>
                <c:pt idx="0">
                  <c:v>80+</c:v>
                </c:pt>
                <c:pt idx="1">
                  <c:v>65-79</c:v>
                </c:pt>
                <c:pt idx="2">
                  <c:v>20-64</c:v>
                </c:pt>
                <c:pt idx="3">
                  <c:v>6-17</c:v>
                </c:pt>
                <c:pt idx="4">
                  <c:v>0-2</c:v>
                </c:pt>
              </c:strCache>
            </c:strRef>
          </c:cat>
          <c:val>
            <c:numRef>
              <c:f>'samen_2014-2024'!$D$6:$H$6</c:f>
              <c:numCache>
                <c:formatCode>General</c:formatCode>
                <c:ptCount val="5"/>
                <c:pt idx="0">
                  <c:v>30.869455670979725</c:v>
                </c:pt>
                <c:pt idx="1">
                  <c:v>30.625578240814601</c:v>
                </c:pt>
                <c:pt idx="2">
                  <c:v>5.7288467605515727</c:v>
                </c:pt>
                <c:pt idx="3">
                  <c:v>-6.373529051618144</c:v>
                </c:pt>
                <c:pt idx="4">
                  <c:v>12.00893528625296</c:v>
                </c:pt>
              </c:numCache>
            </c:numRef>
          </c:val>
        </c:ser>
        <c:dLbls>
          <c:showLegendKey val="0"/>
          <c:showVal val="0"/>
          <c:showCatName val="0"/>
          <c:showSerName val="0"/>
          <c:showPercent val="0"/>
          <c:showBubbleSize val="0"/>
        </c:dLbls>
        <c:axId val="36234752"/>
        <c:axId val="36236288"/>
      </c:radarChart>
      <c:catAx>
        <c:axId val="36234752"/>
        <c:scaling>
          <c:orientation val="minMax"/>
        </c:scaling>
        <c:delete val="0"/>
        <c:axPos val="b"/>
        <c:majorGridlines/>
        <c:majorTickMark val="out"/>
        <c:minorTickMark val="none"/>
        <c:tickLblPos val="nextTo"/>
        <c:crossAx val="36236288"/>
        <c:crosses val="autoZero"/>
        <c:auto val="1"/>
        <c:lblAlgn val="ctr"/>
        <c:lblOffset val="100"/>
        <c:noMultiLvlLbl val="0"/>
      </c:catAx>
      <c:valAx>
        <c:axId val="36236288"/>
        <c:scaling>
          <c:orientation val="minMax"/>
          <c:max val="60"/>
          <c:min val="-20"/>
        </c:scaling>
        <c:delete val="0"/>
        <c:axPos val="l"/>
        <c:majorGridlines/>
        <c:numFmt formatCode="General" sourceLinked="1"/>
        <c:majorTickMark val="cross"/>
        <c:minorTickMark val="none"/>
        <c:tickLblPos val="nextTo"/>
        <c:crossAx val="36234752"/>
        <c:crosses val="autoZero"/>
        <c:crossBetween val="between"/>
      </c:valAx>
    </c:plotArea>
    <c:legend>
      <c:legendPos val="r"/>
      <c:layout>
        <c:manualLayout>
          <c:xMode val="edge"/>
          <c:yMode val="edge"/>
          <c:x val="0.77131901915038403"/>
          <c:y val="0.47193021876552022"/>
          <c:w val="0.21787851171381356"/>
          <c:h val="5.6139562468959597E-2"/>
        </c:manualLayout>
      </c:layout>
      <c:overlay val="0"/>
      <c:txPr>
        <a:bodyPr/>
        <a:lstStyle/>
        <a:p>
          <a:pPr>
            <a:defRPr sz="1800" b="1"/>
          </a:pPr>
          <a:endParaRPr lang="nl-BE"/>
        </a:p>
      </c:txPr>
    </c:legend>
    <c:plotVisOnly val="1"/>
    <c:dispBlanksAs val="gap"/>
    <c:showDLblsOverMax val="0"/>
  </c:chart>
  <c:txPr>
    <a:bodyPr/>
    <a:lstStyle/>
    <a:p>
      <a:pPr>
        <a:defRPr sz="1600"/>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'samen_2014-2024'!$B$7</c:f>
              <c:strCache>
                <c:ptCount val="1"/>
                <c:pt idx="0">
                  <c:v>Evergem (5,7)</c:v>
                </c:pt>
              </c:strCache>
            </c:strRef>
          </c:tx>
          <c:marker>
            <c:symbol val="none"/>
          </c:marker>
          <c:cat>
            <c:strRef>
              <c:f>'samen_2014-2024'!$D$5:$H$5</c:f>
              <c:strCache>
                <c:ptCount val="5"/>
                <c:pt idx="0">
                  <c:v>80+</c:v>
                </c:pt>
                <c:pt idx="1">
                  <c:v>65-79</c:v>
                </c:pt>
                <c:pt idx="2">
                  <c:v>20-64</c:v>
                </c:pt>
                <c:pt idx="3">
                  <c:v>6-17</c:v>
                </c:pt>
                <c:pt idx="4">
                  <c:v>0-2</c:v>
                </c:pt>
              </c:strCache>
            </c:strRef>
          </c:cat>
          <c:val>
            <c:numRef>
              <c:f>'samen_2014-2024'!$D$7:$H$7</c:f>
              <c:numCache>
                <c:formatCode>General</c:formatCode>
                <c:ptCount val="5"/>
                <c:pt idx="0">
                  <c:v>24.243849219714466</c:v>
                </c:pt>
                <c:pt idx="1">
                  <c:v>16.005412112514374</c:v>
                </c:pt>
                <c:pt idx="2">
                  <c:v>2.9600961468228237</c:v>
                </c:pt>
                <c:pt idx="3">
                  <c:v>0.58138288130217919</c:v>
                </c:pt>
                <c:pt idx="4">
                  <c:v>6.6825821395203251</c:v>
                </c:pt>
              </c:numCache>
            </c:numRef>
          </c:val>
        </c:ser>
        <c:ser>
          <c:idx val="1"/>
          <c:order val="1"/>
          <c:tx>
            <c:strRef>
              <c:f>'samen_2014-2024'!$B$9</c:f>
              <c:strCache>
                <c:ptCount val="1"/>
                <c:pt idx="0">
                  <c:v>Deinze (5,3)</c:v>
                </c:pt>
              </c:strCache>
            </c:strRef>
          </c:tx>
          <c:marker>
            <c:symbol val="none"/>
          </c:marker>
          <c:cat>
            <c:strRef>
              <c:f>'samen_2014-2024'!$D$5:$H$5</c:f>
              <c:strCache>
                <c:ptCount val="5"/>
                <c:pt idx="0">
                  <c:v>80+</c:v>
                </c:pt>
                <c:pt idx="1">
                  <c:v>65-79</c:v>
                </c:pt>
                <c:pt idx="2">
                  <c:v>20-64</c:v>
                </c:pt>
                <c:pt idx="3">
                  <c:v>6-17</c:v>
                </c:pt>
                <c:pt idx="4">
                  <c:v>0-2</c:v>
                </c:pt>
              </c:strCache>
            </c:strRef>
          </c:cat>
          <c:val>
            <c:numRef>
              <c:f>'samen_2014-2024'!$D$9:$H$9</c:f>
              <c:numCache>
                <c:formatCode>General</c:formatCode>
                <c:ptCount val="5"/>
                <c:pt idx="0">
                  <c:v>23.000258031999081</c:v>
                </c:pt>
                <c:pt idx="1">
                  <c:v>20.202369834736455</c:v>
                </c:pt>
                <c:pt idx="2">
                  <c:v>0.68485267007760131</c:v>
                </c:pt>
                <c:pt idx="3">
                  <c:v>7.0910132655665272</c:v>
                </c:pt>
                <c:pt idx="4">
                  <c:v>3.0198648067356535</c:v>
                </c:pt>
              </c:numCache>
            </c:numRef>
          </c:val>
        </c:ser>
        <c:ser>
          <c:idx val="2"/>
          <c:order val="2"/>
          <c:tx>
            <c:strRef>
              <c:f>'samen_2014-2024'!$B$10</c:f>
              <c:strCache>
                <c:ptCount val="1"/>
                <c:pt idx="0">
                  <c:v>Melle (5,3)</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'samen_2014-2024'!$D$10:$H$10</c:f>
              <c:numCache>
                <c:formatCode>General</c:formatCode>
                <c:ptCount val="5"/>
                <c:pt idx="0">
                  <c:v>15.53836607860816</c:v>
                </c:pt>
                <c:pt idx="1">
                  <c:v>18.088353273219507</c:v>
                </c:pt>
                <c:pt idx="2">
                  <c:v>2.0691428393108815</c:v>
                </c:pt>
                <c:pt idx="3">
                  <c:v>2.15450818251034</c:v>
                </c:pt>
                <c:pt idx="4">
                  <c:v>6.2979254342592448</c:v>
                </c:pt>
              </c:numCache>
            </c:numRef>
          </c:val>
        </c:ser>
        <c:ser>
          <c:idx val="3"/>
          <c:order val="3"/>
          <c:tx>
            <c:strRef>
              <c:f>'samen_2014-2024'!$B$11</c:f>
              <c:strCache>
                <c:ptCount val="1"/>
                <c:pt idx="0">
                  <c:v>Merelbeke (5,2)</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'samen_2014-2024'!$D$11:$H$11</c:f>
              <c:numCache>
                <c:formatCode>General</c:formatCode>
                <c:ptCount val="5"/>
                <c:pt idx="0">
                  <c:v>22.136741997886901</c:v>
                </c:pt>
                <c:pt idx="1">
                  <c:v>21.509919103423137</c:v>
                </c:pt>
                <c:pt idx="2">
                  <c:v>1.5759746024432497</c:v>
                </c:pt>
                <c:pt idx="3">
                  <c:v>3.0559072433008727</c:v>
                </c:pt>
                <c:pt idx="4">
                  <c:v>2.5066345126608507</c:v>
                </c:pt>
              </c:numCache>
            </c:numRef>
          </c:val>
        </c:ser>
        <c:dLbls>
          <c:showLegendKey val="0"/>
          <c:showVal val="0"/>
          <c:showCatName val="0"/>
          <c:showSerName val="0"/>
          <c:showPercent val="0"/>
          <c:showBubbleSize val="0"/>
        </c:dLbls>
        <c:axId val="36551296"/>
        <c:axId val="36557184"/>
      </c:radarChart>
      <c:catAx>
        <c:axId val="36551296"/>
        <c:scaling>
          <c:orientation val="minMax"/>
        </c:scaling>
        <c:delete val="0"/>
        <c:axPos val="b"/>
        <c:majorGridlines/>
        <c:majorTickMark val="out"/>
        <c:minorTickMark val="none"/>
        <c:tickLblPos val="nextTo"/>
        <c:txPr>
          <a:bodyPr/>
          <a:lstStyle/>
          <a:p>
            <a:pPr>
              <a:defRPr b="0"/>
            </a:pPr>
            <a:endParaRPr lang="nl-BE"/>
          </a:p>
        </c:txPr>
        <c:crossAx val="36557184"/>
        <c:crosses val="autoZero"/>
        <c:auto val="1"/>
        <c:lblAlgn val="ctr"/>
        <c:lblOffset val="100"/>
        <c:noMultiLvlLbl val="0"/>
      </c:catAx>
      <c:valAx>
        <c:axId val="36557184"/>
        <c:scaling>
          <c:orientation val="minMax"/>
          <c:max val="60"/>
          <c:min val="-20"/>
        </c:scaling>
        <c:delete val="0"/>
        <c:axPos val="l"/>
        <c:majorGridlines/>
        <c:numFmt formatCode="General" sourceLinked="1"/>
        <c:majorTickMark val="cross"/>
        <c:minorTickMark val="none"/>
        <c:tickLblPos val="nextTo"/>
        <c:txPr>
          <a:bodyPr/>
          <a:lstStyle/>
          <a:p>
            <a:pPr>
              <a:defRPr b="0"/>
            </a:pPr>
            <a:endParaRPr lang="nl-BE"/>
          </a:p>
        </c:txPr>
        <c:crossAx val="36551296"/>
        <c:crosses val="autoZero"/>
        <c:crossBetween val="between"/>
      </c:valAx>
    </c:plotArea>
    <c:legend>
      <c:legendPos val="r"/>
      <c:layout>
        <c:manualLayout>
          <c:xMode val="edge"/>
          <c:yMode val="edge"/>
          <c:x val="0.76378839797803055"/>
          <c:y val="0.37588651387958011"/>
          <c:w val="0.21614987362690774"/>
          <c:h val="0.41479138438987218"/>
        </c:manualLayout>
      </c:layout>
      <c:overlay val="0"/>
    </c:legend>
    <c:plotVisOnly val="1"/>
    <c:dispBlanksAs val="gap"/>
    <c:showDLblsOverMax val="0"/>
  </c:chart>
  <c:txPr>
    <a:bodyPr/>
    <a:lstStyle/>
    <a:p>
      <a:pPr>
        <a:defRPr sz="1600" b="1"/>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'samen_2014-2024'!$B$8</c:f>
              <c:strCache>
                <c:ptCount val="1"/>
                <c:pt idx="0">
                  <c:v>Gent (5,6)</c:v>
                </c:pt>
              </c:strCache>
            </c:strRef>
          </c:tx>
          <c:marker>
            <c:symbol val="none"/>
          </c:marker>
          <c:cat>
            <c:strRef>
              <c:f>'samen_2014-2024'!$D$5:$H$5</c:f>
              <c:strCache>
                <c:ptCount val="5"/>
                <c:pt idx="0">
                  <c:v>80+</c:v>
                </c:pt>
                <c:pt idx="1">
                  <c:v>65-79</c:v>
                </c:pt>
                <c:pt idx="2">
                  <c:v>20-64</c:v>
                </c:pt>
                <c:pt idx="3">
                  <c:v>6-17</c:v>
                </c:pt>
                <c:pt idx="4">
                  <c:v>0-2</c:v>
                </c:pt>
              </c:strCache>
            </c:strRef>
          </c:cat>
          <c:val>
            <c:numRef>
              <c:f>'samen_2014-2024'!$D$8:$H$8</c:f>
              <c:numCache>
                <c:formatCode>General</c:formatCode>
                <c:ptCount val="5"/>
                <c:pt idx="0">
                  <c:v>-1.8179429719179476</c:v>
                </c:pt>
                <c:pt idx="1">
                  <c:v>14.319204067523421</c:v>
                </c:pt>
                <c:pt idx="2">
                  <c:v>2.7775568794923844</c:v>
                </c:pt>
                <c:pt idx="3">
                  <c:v>13.771824159705645</c:v>
                </c:pt>
                <c:pt idx="4">
                  <c:v>8.7809325000405867</c:v>
                </c:pt>
              </c:numCache>
            </c:numRef>
          </c:val>
        </c:ser>
        <c:dLbls>
          <c:showLegendKey val="0"/>
          <c:showVal val="0"/>
          <c:showCatName val="0"/>
          <c:showSerName val="0"/>
          <c:showPercent val="0"/>
          <c:showBubbleSize val="0"/>
        </c:dLbls>
        <c:axId val="36582912"/>
        <c:axId val="36584448"/>
      </c:radarChart>
      <c:catAx>
        <c:axId val="36582912"/>
        <c:scaling>
          <c:orientation val="minMax"/>
        </c:scaling>
        <c:delete val="0"/>
        <c:axPos val="b"/>
        <c:majorGridlines/>
        <c:majorTickMark val="out"/>
        <c:minorTickMark val="none"/>
        <c:tickLblPos val="nextTo"/>
        <c:crossAx val="36584448"/>
        <c:crosses val="autoZero"/>
        <c:auto val="1"/>
        <c:lblAlgn val="ctr"/>
        <c:lblOffset val="100"/>
        <c:noMultiLvlLbl val="0"/>
      </c:catAx>
      <c:valAx>
        <c:axId val="36584448"/>
        <c:scaling>
          <c:orientation val="minMax"/>
          <c:max val="60"/>
          <c:min val="-20"/>
        </c:scaling>
        <c:delete val="0"/>
        <c:axPos val="l"/>
        <c:majorGridlines/>
        <c:numFmt formatCode="General" sourceLinked="1"/>
        <c:majorTickMark val="cross"/>
        <c:minorTickMark val="none"/>
        <c:tickLblPos val="nextTo"/>
        <c:crossAx val="36582912"/>
        <c:crosses val="autoZero"/>
        <c:crossBetween val="between"/>
        <c:majorUnit val="10"/>
      </c:valAx>
    </c:plotArea>
    <c:legend>
      <c:legendPos val="r"/>
      <c:layout>
        <c:manualLayout>
          <c:xMode val="edge"/>
          <c:yMode val="edge"/>
          <c:x val="0.77005383007679595"/>
          <c:y val="0.51296517206629022"/>
          <c:w val="0.18364987362690774"/>
          <c:h val="5.6139562468959597E-2"/>
        </c:manualLayout>
      </c:layout>
      <c:overlay val="0"/>
      <c:txPr>
        <a:bodyPr/>
        <a:lstStyle/>
        <a:p>
          <a:pPr>
            <a:defRPr sz="1800" b="1"/>
          </a:pPr>
          <a:endParaRPr lang="nl-BE"/>
        </a:p>
      </c:txPr>
    </c:legend>
    <c:plotVisOnly val="1"/>
    <c:dispBlanksAs val="gap"/>
    <c:showDLblsOverMax val="0"/>
  </c:chart>
  <c:txPr>
    <a:bodyPr/>
    <a:lstStyle/>
    <a:p>
      <a:pPr>
        <a:defRPr sz="1600"/>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'samen_2014-2024'!$B$17</c:f>
              <c:strCache>
                <c:ptCount val="1"/>
                <c:pt idx="0">
                  <c:v>Zelzate (0,5)</c:v>
                </c:pt>
              </c:strCache>
            </c:strRef>
          </c:tx>
          <c:marker>
            <c:symbol val="none"/>
          </c:marker>
          <c:cat>
            <c:strRef>
              <c:f>'samen_2014-2024'!$D$5:$H$5</c:f>
              <c:strCache>
                <c:ptCount val="5"/>
                <c:pt idx="0">
                  <c:v>80+</c:v>
                </c:pt>
                <c:pt idx="1">
                  <c:v>65-79</c:v>
                </c:pt>
                <c:pt idx="2">
                  <c:v>20-64</c:v>
                </c:pt>
                <c:pt idx="3">
                  <c:v>6-17</c:v>
                </c:pt>
                <c:pt idx="4">
                  <c:v>0-2</c:v>
                </c:pt>
              </c:strCache>
            </c:strRef>
          </c:cat>
          <c:val>
            <c:numRef>
              <c:f>'samen_2014-2024'!$D$17:$H$17</c:f>
              <c:numCache>
                <c:formatCode>General</c:formatCode>
                <c:ptCount val="5"/>
                <c:pt idx="0">
                  <c:v>2.3820806723141756</c:v>
                </c:pt>
                <c:pt idx="1">
                  <c:v>7.9069596073588926</c:v>
                </c:pt>
                <c:pt idx="2">
                  <c:v>-2.3893579888172609</c:v>
                </c:pt>
                <c:pt idx="3">
                  <c:v>1.6846120443956583</c:v>
                </c:pt>
                <c:pt idx="4">
                  <c:v>6.2399248531175484</c:v>
                </c:pt>
              </c:numCache>
            </c:numRef>
          </c:val>
        </c:ser>
        <c:dLbls>
          <c:showLegendKey val="0"/>
          <c:showVal val="0"/>
          <c:showCatName val="0"/>
          <c:showSerName val="0"/>
          <c:showPercent val="0"/>
          <c:showBubbleSize val="0"/>
        </c:dLbls>
        <c:axId val="36618624"/>
        <c:axId val="36620160"/>
      </c:radarChart>
      <c:catAx>
        <c:axId val="36618624"/>
        <c:scaling>
          <c:orientation val="minMax"/>
        </c:scaling>
        <c:delete val="0"/>
        <c:axPos val="b"/>
        <c:majorGridlines/>
        <c:majorTickMark val="out"/>
        <c:minorTickMark val="none"/>
        <c:tickLblPos val="nextTo"/>
        <c:txPr>
          <a:bodyPr/>
          <a:lstStyle/>
          <a:p>
            <a:pPr>
              <a:defRPr sz="1600"/>
            </a:pPr>
            <a:endParaRPr lang="nl-BE"/>
          </a:p>
        </c:txPr>
        <c:crossAx val="36620160"/>
        <c:crosses val="autoZero"/>
        <c:auto val="1"/>
        <c:lblAlgn val="ctr"/>
        <c:lblOffset val="100"/>
        <c:noMultiLvlLbl val="0"/>
      </c:catAx>
      <c:valAx>
        <c:axId val="36620160"/>
        <c:scaling>
          <c:orientation val="minMax"/>
          <c:max val="60"/>
          <c:min val="-20"/>
        </c:scaling>
        <c:delete val="0"/>
        <c:axPos val="l"/>
        <c:majorGridlines/>
        <c:numFmt formatCode="General" sourceLinked="1"/>
        <c:majorTickMark val="cross"/>
        <c:minorTickMark val="none"/>
        <c:tickLblPos val="nextTo"/>
        <c:txPr>
          <a:bodyPr/>
          <a:lstStyle/>
          <a:p>
            <a:pPr>
              <a:defRPr sz="1600"/>
            </a:pPr>
            <a:endParaRPr lang="nl-BE"/>
          </a:p>
        </c:txPr>
        <c:crossAx val="36618624"/>
        <c:crosses val="autoZero"/>
        <c:crossBetween val="between"/>
        <c:majorUnit val="10"/>
      </c:valAx>
    </c:plotArea>
    <c:legend>
      <c:legendPos val="r"/>
      <c:overlay val="0"/>
      <c:txPr>
        <a:bodyPr/>
        <a:lstStyle/>
        <a:p>
          <a:pPr>
            <a:defRPr sz="1600" b="1"/>
          </a:pPr>
          <a:endParaRPr lang="nl-BE"/>
        </a:p>
      </c:txPr>
    </c:legend>
    <c:plotVisOnly val="1"/>
    <c:dispBlanksAs val="gap"/>
    <c:showDLblsOverMax val="0"/>
  </c:chart>
  <c:txPr>
    <a:bodyPr/>
    <a:lstStyle/>
    <a:p>
      <a:pPr>
        <a:defRPr sz="1400"/>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nl-BE" sz="2400"/>
              <a:t>Aantal verhuisbewegingen van Gent naar buurgemeente</a:t>
            </a:r>
          </a:p>
        </c:rich>
      </c:tx>
      <c:overlay val="0"/>
    </c:title>
    <c:autoTitleDeleted val="0"/>
    <c:plotArea>
      <c:layout/>
      <c:barChart>
        <c:barDir val="col"/>
        <c:grouping val="clustered"/>
        <c:varyColors val="0"/>
        <c:ser>
          <c:idx val="0"/>
          <c:order val="0"/>
          <c:tx>
            <c:v>2002-2006</c:v>
          </c:tx>
          <c:invertIfNegative val="0"/>
          <c:cat>
            <c:strRef>
              <c:f>data!$A$3:$A$14</c:f>
              <c:strCache>
                <c:ptCount val="12"/>
                <c:pt idx="0">
                  <c:v>Evergem</c:v>
                </c:pt>
                <c:pt idx="1">
                  <c:v>Merelbeke</c:v>
                </c:pt>
                <c:pt idx="2">
                  <c:v>Destelbergen</c:v>
                </c:pt>
                <c:pt idx="3">
                  <c:v>Lochristi</c:v>
                </c:pt>
                <c:pt idx="4">
                  <c:v>Melle</c:v>
                </c:pt>
                <c:pt idx="5">
                  <c:v>Deinze</c:v>
                </c:pt>
                <c:pt idx="6">
                  <c:v>Lovendegem</c:v>
                </c:pt>
                <c:pt idx="7">
                  <c:v>De Pinte</c:v>
                </c:pt>
                <c:pt idx="8">
                  <c:v>Nevele</c:v>
                </c:pt>
                <c:pt idx="9">
                  <c:v>Sint-Martens-Latem</c:v>
                </c:pt>
                <c:pt idx="10">
                  <c:v>Zelzate</c:v>
                </c:pt>
                <c:pt idx="11">
                  <c:v>Wachtebeke</c:v>
                </c:pt>
              </c:strCache>
            </c:strRef>
          </c:cat>
          <c:val>
            <c:numRef>
              <c:f>data!$B$3:$B$14</c:f>
              <c:numCache>
                <c:formatCode>General</c:formatCode>
                <c:ptCount val="12"/>
                <c:pt idx="0">
                  <c:v>3624</c:v>
                </c:pt>
                <c:pt idx="1">
                  <c:v>2596</c:v>
                </c:pt>
                <c:pt idx="2">
                  <c:v>2136</c:v>
                </c:pt>
                <c:pt idx="3">
                  <c:v>2232</c:v>
                </c:pt>
                <c:pt idx="4">
                  <c:v>1255</c:v>
                </c:pt>
                <c:pt idx="5">
                  <c:v>1449</c:v>
                </c:pt>
                <c:pt idx="6">
                  <c:v>1109</c:v>
                </c:pt>
                <c:pt idx="7">
                  <c:v>971</c:v>
                </c:pt>
                <c:pt idx="8">
                  <c:v>871</c:v>
                </c:pt>
                <c:pt idx="9">
                  <c:v>779</c:v>
                </c:pt>
                <c:pt idx="10">
                  <c:v>721</c:v>
                </c:pt>
                <c:pt idx="11">
                  <c:v>396</c:v>
                </c:pt>
              </c:numCache>
            </c:numRef>
          </c:val>
        </c:ser>
        <c:ser>
          <c:idx val="1"/>
          <c:order val="1"/>
          <c:tx>
            <c:v>2007-2011</c:v>
          </c:tx>
          <c:invertIfNegative val="0"/>
          <c:cat>
            <c:strRef>
              <c:f>data!$A$3:$A$14</c:f>
              <c:strCache>
                <c:ptCount val="12"/>
                <c:pt idx="0">
                  <c:v>Evergem</c:v>
                </c:pt>
                <c:pt idx="1">
                  <c:v>Merelbeke</c:v>
                </c:pt>
                <c:pt idx="2">
                  <c:v>Destelbergen</c:v>
                </c:pt>
                <c:pt idx="3">
                  <c:v>Lochristi</c:v>
                </c:pt>
                <c:pt idx="4">
                  <c:v>Melle</c:v>
                </c:pt>
                <c:pt idx="5">
                  <c:v>Deinze</c:v>
                </c:pt>
                <c:pt idx="6">
                  <c:v>Lovendegem</c:v>
                </c:pt>
                <c:pt idx="7">
                  <c:v>De Pinte</c:v>
                </c:pt>
                <c:pt idx="8">
                  <c:v>Nevele</c:v>
                </c:pt>
                <c:pt idx="9">
                  <c:v>Sint-Martens-Latem</c:v>
                </c:pt>
                <c:pt idx="10">
                  <c:v>Zelzate</c:v>
                </c:pt>
                <c:pt idx="11">
                  <c:v>Wachtebeke</c:v>
                </c:pt>
              </c:strCache>
            </c:strRef>
          </c:cat>
          <c:val>
            <c:numRef>
              <c:f>data!$C$3:$C$14</c:f>
              <c:numCache>
                <c:formatCode>General</c:formatCode>
                <c:ptCount val="12"/>
                <c:pt idx="0">
                  <c:v>3935</c:v>
                </c:pt>
                <c:pt idx="1">
                  <c:v>3012</c:v>
                </c:pt>
                <c:pt idx="2">
                  <c:v>2486</c:v>
                </c:pt>
                <c:pt idx="3">
                  <c:v>2329</c:v>
                </c:pt>
                <c:pt idx="4">
                  <c:v>1565</c:v>
                </c:pt>
                <c:pt idx="5">
                  <c:v>1558</c:v>
                </c:pt>
                <c:pt idx="6">
                  <c:v>1205</c:v>
                </c:pt>
                <c:pt idx="7">
                  <c:v>1060</c:v>
                </c:pt>
                <c:pt idx="8">
                  <c:v>1053</c:v>
                </c:pt>
                <c:pt idx="9">
                  <c:v>866</c:v>
                </c:pt>
                <c:pt idx="10">
                  <c:v>856</c:v>
                </c:pt>
                <c:pt idx="11">
                  <c:v>507</c:v>
                </c:pt>
              </c:numCache>
            </c:numRef>
          </c:val>
        </c:ser>
        <c:dLbls>
          <c:showLegendKey val="0"/>
          <c:showVal val="0"/>
          <c:showCatName val="0"/>
          <c:showSerName val="0"/>
          <c:showPercent val="0"/>
          <c:showBubbleSize val="0"/>
        </c:dLbls>
        <c:gapWidth val="150"/>
        <c:axId val="145080704"/>
        <c:axId val="145082240"/>
      </c:barChart>
      <c:catAx>
        <c:axId val="145080704"/>
        <c:scaling>
          <c:orientation val="minMax"/>
        </c:scaling>
        <c:delete val="0"/>
        <c:axPos val="b"/>
        <c:majorTickMark val="none"/>
        <c:minorTickMark val="none"/>
        <c:tickLblPos val="nextTo"/>
        <c:txPr>
          <a:bodyPr/>
          <a:lstStyle/>
          <a:p>
            <a:pPr>
              <a:defRPr sz="1400"/>
            </a:pPr>
            <a:endParaRPr lang="nl-BE"/>
          </a:p>
        </c:txPr>
        <c:crossAx val="145082240"/>
        <c:crosses val="autoZero"/>
        <c:auto val="1"/>
        <c:lblAlgn val="ctr"/>
        <c:lblOffset val="100"/>
        <c:noMultiLvlLbl val="0"/>
      </c:catAx>
      <c:valAx>
        <c:axId val="145082240"/>
        <c:scaling>
          <c:orientation val="minMax"/>
        </c:scaling>
        <c:delete val="0"/>
        <c:axPos val="l"/>
        <c:majorGridlines/>
        <c:numFmt formatCode="General" sourceLinked="1"/>
        <c:majorTickMark val="none"/>
        <c:minorTickMark val="none"/>
        <c:tickLblPos val="nextTo"/>
        <c:txPr>
          <a:bodyPr/>
          <a:lstStyle/>
          <a:p>
            <a:pPr>
              <a:defRPr sz="1200"/>
            </a:pPr>
            <a:endParaRPr lang="nl-BE"/>
          </a:p>
        </c:txPr>
        <c:crossAx val="145080704"/>
        <c:crosses val="autoZero"/>
        <c:crossBetween val="between"/>
      </c:valAx>
    </c:plotArea>
    <c:legend>
      <c:legendPos val="r"/>
      <c:overlay val="0"/>
      <c:txPr>
        <a:bodyPr/>
        <a:lstStyle/>
        <a:p>
          <a:pPr>
            <a:defRPr sz="1400"/>
          </a:pPr>
          <a:endParaRPr lang="nl-BE"/>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dirty="0" smtClean="0"/>
              <a:t>Verhuisbewegingen uit Gent naar buurgemeenten</a:t>
            </a:r>
          </a:p>
          <a:p>
            <a:pPr>
              <a:defRPr/>
            </a:pPr>
            <a:r>
              <a:rPr lang="nl-BE" sz="1600" dirty="0" smtClean="0"/>
              <a:t>aantal</a:t>
            </a:r>
            <a:r>
              <a:rPr lang="nl-BE" sz="1600" baseline="0" dirty="0" smtClean="0"/>
              <a:t> </a:t>
            </a:r>
            <a:r>
              <a:rPr lang="nl-BE" sz="1600" baseline="0" dirty="0"/>
              <a:t>verhuisbewegingen per 1000 inwoners buurgemeente</a:t>
            </a:r>
          </a:p>
          <a:p>
            <a:pPr>
              <a:defRPr/>
            </a:pPr>
            <a:endParaRPr lang="nl-BE" dirty="0"/>
          </a:p>
        </c:rich>
      </c:tx>
      <c:overlay val="0"/>
    </c:title>
    <c:autoTitleDeleted val="0"/>
    <c:plotArea>
      <c:layout/>
      <c:barChart>
        <c:barDir val="col"/>
        <c:grouping val="clustered"/>
        <c:varyColors val="0"/>
        <c:ser>
          <c:idx val="0"/>
          <c:order val="0"/>
          <c:tx>
            <c:v>2002-2006</c:v>
          </c:tx>
          <c:invertIfNegative val="0"/>
          <c:dLbls>
            <c:numFmt formatCode="#,##0.0" sourceLinked="0"/>
            <c:showLegendKey val="0"/>
            <c:showVal val="1"/>
            <c:showCatName val="0"/>
            <c:showSerName val="0"/>
            <c:showPercent val="0"/>
            <c:showBubbleSize val="0"/>
            <c:showLeaderLines val="0"/>
          </c:dLbls>
          <c:cat>
            <c:strRef>
              <c:f>data!$A$18:$A$29</c:f>
              <c:strCache>
                <c:ptCount val="12"/>
                <c:pt idx="0">
                  <c:v>Melle</c:v>
                </c:pt>
                <c:pt idx="1">
                  <c:v>Destelbergen</c:v>
                </c:pt>
                <c:pt idx="2">
                  <c:v>Merelbeke</c:v>
                </c:pt>
                <c:pt idx="3">
                  <c:v>Lovendegem</c:v>
                </c:pt>
                <c:pt idx="4">
                  <c:v>Evergem</c:v>
                </c:pt>
                <c:pt idx="5">
                  <c:v>Lochristi</c:v>
                </c:pt>
                <c:pt idx="6">
                  <c:v>Sint-Martens-Latem</c:v>
                </c:pt>
                <c:pt idx="7">
                  <c:v>De Pinte</c:v>
                </c:pt>
                <c:pt idx="8">
                  <c:v>Nevele</c:v>
                </c:pt>
                <c:pt idx="9">
                  <c:v>Wachtebeke</c:v>
                </c:pt>
                <c:pt idx="10">
                  <c:v>Zelzate</c:v>
                </c:pt>
                <c:pt idx="11">
                  <c:v>Deinze</c:v>
                </c:pt>
              </c:strCache>
            </c:strRef>
          </c:cat>
          <c:val>
            <c:numRef>
              <c:f>data!$B$18:$B$29</c:f>
              <c:numCache>
                <c:formatCode>0.00000</c:formatCode>
                <c:ptCount val="12"/>
                <c:pt idx="0">
                  <c:v>23.706530157350912</c:v>
                </c:pt>
                <c:pt idx="1">
                  <c:v>24.964936886395513</c:v>
                </c:pt>
                <c:pt idx="2">
                  <c:v>23.386755312919469</c:v>
                </c:pt>
                <c:pt idx="3">
                  <c:v>23.797261920089266</c:v>
                </c:pt>
                <c:pt idx="4">
                  <c:v>22.699371132212562</c:v>
                </c:pt>
                <c:pt idx="5">
                  <c:v>22.433062635683847</c:v>
                </c:pt>
                <c:pt idx="6">
                  <c:v>18.773798621487444</c:v>
                </c:pt>
                <c:pt idx="7">
                  <c:v>19.092750260534441</c:v>
                </c:pt>
                <c:pt idx="8">
                  <c:v>15.644083626697318</c:v>
                </c:pt>
                <c:pt idx="9">
                  <c:v>11.550240630013125</c:v>
                </c:pt>
                <c:pt idx="10">
                  <c:v>11.890037764475009</c:v>
                </c:pt>
                <c:pt idx="11">
                  <c:v>10.306345266122779</c:v>
                </c:pt>
              </c:numCache>
            </c:numRef>
          </c:val>
        </c:ser>
        <c:ser>
          <c:idx val="1"/>
          <c:order val="1"/>
          <c:tx>
            <c:v>2007-2011</c:v>
          </c:tx>
          <c:invertIfNegative val="0"/>
          <c:dLbls>
            <c:numFmt formatCode="#,##0.0" sourceLinked="0"/>
            <c:showLegendKey val="0"/>
            <c:showVal val="1"/>
            <c:showCatName val="0"/>
            <c:showSerName val="0"/>
            <c:showPercent val="0"/>
            <c:showBubbleSize val="0"/>
            <c:showLeaderLines val="0"/>
          </c:dLbls>
          <c:cat>
            <c:strRef>
              <c:f>data!$A$18:$A$29</c:f>
              <c:strCache>
                <c:ptCount val="12"/>
                <c:pt idx="0">
                  <c:v>Melle</c:v>
                </c:pt>
                <c:pt idx="1">
                  <c:v>Destelbergen</c:v>
                </c:pt>
                <c:pt idx="2">
                  <c:v>Merelbeke</c:v>
                </c:pt>
                <c:pt idx="3">
                  <c:v>Lovendegem</c:v>
                </c:pt>
                <c:pt idx="4">
                  <c:v>Evergem</c:v>
                </c:pt>
                <c:pt idx="5">
                  <c:v>Lochristi</c:v>
                </c:pt>
                <c:pt idx="6">
                  <c:v>Sint-Martens-Latem</c:v>
                </c:pt>
                <c:pt idx="7">
                  <c:v>De Pinte</c:v>
                </c:pt>
                <c:pt idx="8">
                  <c:v>Nevele</c:v>
                </c:pt>
                <c:pt idx="9">
                  <c:v>Wachtebeke</c:v>
                </c:pt>
                <c:pt idx="10">
                  <c:v>Zelzate</c:v>
                </c:pt>
                <c:pt idx="11">
                  <c:v>Deinze</c:v>
                </c:pt>
              </c:strCache>
            </c:strRef>
          </c:cat>
          <c:val>
            <c:numRef>
              <c:f>data!$C$18:$C$29</c:f>
              <c:numCache>
                <c:formatCode>0.00000</c:formatCode>
                <c:ptCount val="12"/>
                <c:pt idx="0">
                  <c:v>28.930585081800537</c:v>
                </c:pt>
                <c:pt idx="1">
                  <c:v>28.265096130888089</c:v>
                </c:pt>
                <c:pt idx="2">
                  <c:v>26.048378030113032</c:v>
                </c:pt>
                <c:pt idx="3">
                  <c:v>25.506964142076963</c:v>
                </c:pt>
                <c:pt idx="4">
                  <c:v>23.784626729447602</c:v>
                </c:pt>
                <c:pt idx="5">
                  <c:v>21.822645328136126</c:v>
                </c:pt>
                <c:pt idx="6">
                  <c:v>20.836842231900096</c:v>
                </c:pt>
                <c:pt idx="7">
                  <c:v>20.711620000390784</c:v>
                </c:pt>
                <c:pt idx="8">
                  <c:v>17.954270320039559</c:v>
                </c:pt>
                <c:pt idx="9">
                  <c:v>14.235974616723761</c:v>
                </c:pt>
                <c:pt idx="10">
                  <c:v>13.781112148629939</c:v>
                </c:pt>
                <c:pt idx="11">
                  <c:v>10.650733861540459</c:v>
                </c:pt>
              </c:numCache>
            </c:numRef>
          </c:val>
        </c:ser>
        <c:dLbls>
          <c:showLegendKey val="0"/>
          <c:showVal val="0"/>
          <c:showCatName val="0"/>
          <c:showSerName val="0"/>
          <c:showPercent val="0"/>
          <c:showBubbleSize val="0"/>
        </c:dLbls>
        <c:gapWidth val="150"/>
        <c:axId val="169584128"/>
        <c:axId val="169585664"/>
      </c:barChart>
      <c:catAx>
        <c:axId val="169584128"/>
        <c:scaling>
          <c:orientation val="minMax"/>
        </c:scaling>
        <c:delete val="0"/>
        <c:axPos val="b"/>
        <c:majorTickMark val="none"/>
        <c:minorTickMark val="none"/>
        <c:tickLblPos val="nextTo"/>
        <c:txPr>
          <a:bodyPr/>
          <a:lstStyle/>
          <a:p>
            <a:pPr>
              <a:defRPr sz="1400" b="1"/>
            </a:pPr>
            <a:endParaRPr lang="nl-BE"/>
          </a:p>
        </c:txPr>
        <c:crossAx val="169585664"/>
        <c:crosses val="autoZero"/>
        <c:auto val="1"/>
        <c:lblAlgn val="ctr"/>
        <c:lblOffset val="100"/>
        <c:noMultiLvlLbl val="0"/>
      </c:catAx>
      <c:valAx>
        <c:axId val="169585664"/>
        <c:scaling>
          <c:orientation val="minMax"/>
        </c:scaling>
        <c:delete val="0"/>
        <c:axPos val="l"/>
        <c:majorGridlines/>
        <c:numFmt formatCode="0.0" sourceLinked="0"/>
        <c:majorTickMark val="none"/>
        <c:minorTickMark val="none"/>
        <c:tickLblPos val="nextTo"/>
        <c:crossAx val="169584128"/>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nl-BE" sz="2400"/>
              <a:t>Aantal verhuisbewegingen van buurgemeente</a:t>
            </a:r>
            <a:r>
              <a:rPr lang="nl-BE" sz="2400" baseline="0"/>
              <a:t> naar Gent</a:t>
            </a:r>
            <a:endParaRPr lang="nl-BE" sz="2400"/>
          </a:p>
        </c:rich>
      </c:tx>
      <c:overlay val="0"/>
    </c:title>
    <c:autoTitleDeleted val="0"/>
    <c:plotArea>
      <c:layout/>
      <c:barChart>
        <c:barDir val="col"/>
        <c:grouping val="clustered"/>
        <c:varyColors val="0"/>
        <c:ser>
          <c:idx val="0"/>
          <c:order val="0"/>
          <c:tx>
            <c:v>2002-2006</c:v>
          </c:tx>
          <c:invertIfNegative val="0"/>
          <c:cat>
            <c:strRef>
              <c:f>data!$E$18:$E$29</c:f>
              <c:strCache>
                <c:ptCount val="12"/>
                <c:pt idx="0">
                  <c:v>Evergem</c:v>
                </c:pt>
                <c:pt idx="1">
                  <c:v>Merelbeke</c:v>
                </c:pt>
                <c:pt idx="2">
                  <c:v>Destelbergen</c:v>
                </c:pt>
                <c:pt idx="3">
                  <c:v>Lochristi</c:v>
                </c:pt>
                <c:pt idx="4">
                  <c:v>Deinze</c:v>
                </c:pt>
                <c:pt idx="5">
                  <c:v>Melle</c:v>
                </c:pt>
                <c:pt idx="6">
                  <c:v>Lovendegem</c:v>
                </c:pt>
                <c:pt idx="7">
                  <c:v>De Pinte</c:v>
                </c:pt>
                <c:pt idx="8">
                  <c:v>Sint-Martens-Latem</c:v>
                </c:pt>
                <c:pt idx="9">
                  <c:v>Nevele</c:v>
                </c:pt>
                <c:pt idx="10">
                  <c:v>Zelzate</c:v>
                </c:pt>
                <c:pt idx="11">
                  <c:v>Wachtebeke</c:v>
                </c:pt>
              </c:strCache>
            </c:strRef>
          </c:cat>
          <c:val>
            <c:numRef>
              <c:f>data!$F$18:$F$29</c:f>
              <c:numCache>
                <c:formatCode>General</c:formatCode>
                <c:ptCount val="12"/>
                <c:pt idx="0">
                  <c:v>2083</c:v>
                </c:pt>
                <c:pt idx="1">
                  <c:v>1748</c:v>
                </c:pt>
                <c:pt idx="2">
                  <c:v>1683</c:v>
                </c:pt>
                <c:pt idx="3">
                  <c:v>1394</c:v>
                </c:pt>
                <c:pt idx="4">
                  <c:v>900</c:v>
                </c:pt>
                <c:pt idx="5">
                  <c:v>928</c:v>
                </c:pt>
                <c:pt idx="6">
                  <c:v>758</c:v>
                </c:pt>
                <c:pt idx="7">
                  <c:v>767</c:v>
                </c:pt>
                <c:pt idx="8">
                  <c:v>709</c:v>
                </c:pt>
                <c:pt idx="9">
                  <c:v>556</c:v>
                </c:pt>
                <c:pt idx="10">
                  <c:v>529</c:v>
                </c:pt>
                <c:pt idx="11">
                  <c:v>360</c:v>
                </c:pt>
              </c:numCache>
            </c:numRef>
          </c:val>
        </c:ser>
        <c:ser>
          <c:idx val="1"/>
          <c:order val="1"/>
          <c:tx>
            <c:v>2007-2011</c:v>
          </c:tx>
          <c:invertIfNegative val="0"/>
          <c:cat>
            <c:strRef>
              <c:f>data!$E$18:$E$29</c:f>
              <c:strCache>
                <c:ptCount val="12"/>
                <c:pt idx="0">
                  <c:v>Evergem</c:v>
                </c:pt>
                <c:pt idx="1">
                  <c:v>Merelbeke</c:v>
                </c:pt>
                <c:pt idx="2">
                  <c:v>Destelbergen</c:v>
                </c:pt>
                <c:pt idx="3">
                  <c:v>Lochristi</c:v>
                </c:pt>
                <c:pt idx="4">
                  <c:v>Deinze</c:v>
                </c:pt>
                <c:pt idx="5">
                  <c:v>Melle</c:v>
                </c:pt>
                <c:pt idx="6">
                  <c:v>Lovendegem</c:v>
                </c:pt>
                <c:pt idx="7">
                  <c:v>De Pinte</c:v>
                </c:pt>
                <c:pt idx="8">
                  <c:v>Sint-Martens-Latem</c:v>
                </c:pt>
                <c:pt idx="9">
                  <c:v>Nevele</c:v>
                </c:pt>
                <c:pt idx="10">
                  <c:v>Zelzate</c:v>
                </c:pt>
                <c:pt idx="11">
                  <c:v>Wachtebeke</c:v>
                </c:pt>
              </c:strCache>
            </c:strRef>
          </c:cat>
          <c:val>
            <c:numRef>
              <c:f>data!$G$18:$G$29</c:f>
              <c:numCache>
                <c:formatCode>General</c:formatCode>
                <c:ptCount val="12"/>
                <c:pt idx="0">
                  <c:v>2017</c:v>
                </c:pt>
                <c:pt idx="1">
                  <c:v>1808</c:v>
                </c:pt>
                <c:pt idx="2">
                  <c:v>1768</c:v>
                </c:pt>
                <c:pt idx="3">
                  <c:v>1205</c:v>
                </c:pt>
                <c:pt idx="4">
                  <c:v>922</c:v>
                </c:pt>
                <c:pt idx="5">
                  <c:v>869</c:v>
                </c:pt>
                <c:pt idx="6">
                  <c:v>771</c:v>
                </c:pt>
                <c:pt idx="7">
                  <c:v>741</c:v>
                </c:pt>
                <c:pt idx="8">
                  <c:v>704</c:v>
                </c:pt>
                <c:pt idx="9">
                  <c:v>557</c:v>
                </c:pt>
                <c:pt idx="10">
                  <c:v>512</c:v>
                </c:pt>
                <c:pt idx="11">
                  <c:v>309</c:v>
                </c:pt>
              </c:numCache>
            </c:numRef>
          </c:val>
        </c:ser>
        <c:dLbls>
          <c:showLegendKey val="0"/>
          <c:showVal val="0"/>
          <c:showCatName val="0"/>
          <c:showSerName val="0"/>
          <c:showPercent val="0"/>
          <c:showBubbleSize val="0"/>
        </c:dLbls>
        <c:gapWidth val="150"/>
        <c:axId val="169978112"/>
        <c:axId val="169984000"/>
      </c:barChart>
      <c:catAx>
        <c:axId val="169978112"/>
        <c:scaling>
          <c:orientation val="minMax"/>
        </c:scaling>
        <c:delete val="0"/>
        <c:axPos val="b"/>
        <c:majorTickMark val="none"/>
        <c:minorTickMark val="none"/>
        <c:tickLblPos val="nextTo"/>
        <c:txPr>
          <a:bodyPr/>
          <a:lstStyle/>
          <a:p>
            <a:pPr>
              <a:defRPr sz="1400"/>
            </a:pPr>
            <a:endParaRPr lang="nl-BE"/>
          </a:p>
        </c:txPr>
        <c:crossAx val="169984000"/>
        <c:crosses val="autoZero"/>
        <c:auto val="1"/>
        <c:lblAlgn val="ctr"/>
        <c:lblOffset val="100"/>
        <c:noMultiLvlLbl val="0"/>
      </c:catAx>
      <c:valAx>
        <c:axId val="169984000"/>
        <c:scaling>
          <c:orientation val="minMax"/>
          <c:max val="4000"/>
        </c:scaling>
        <c:delete val="0"/>
        <c:axPos val="l"/>
        <c:majorGridlines/>
        <c:numFmt formatCode="General" sourceLinked="1"/>
        <c:majorTickMark val="none"/>
        <c:minorTickMark val="none"/>
        <c:tickLblPos val="nextTo"/>
        <c:txPr>
          <a:bodyPr/>
          <a:lstStyle/>
          <a:p>
            <a:pPr>
              <a:defRPr sz="1200"/>
            </a:pPr>
            <a:endParaRPr lang="nl-BE"/>
          </a:p>
        </c:txPr>
        <c:crossAx val="169978112"/>
        <c:crosses val="autoZero"/>
        <c:crossBetween val="between"/>
      </c:valAx>
    </c:plotArea>
    <c:legend>
      <c:legendPos val="r"/>
      <c:overlay val="0"/>
      <c:txPr>
        <a:bodyPr/>
        <a:lstStyle/>
        <a:p>
          <a:pPr>
            <a:defRPr sz="1400"/>
          </a:pPr>
          <a:endParaRPr lang="nl-BE"/>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nl-BE" sz="2400" dirty="0" smtClean="0"/>
              <a:t>Aantal inwoners</a:t>
            </a:r>
            <a:r>
              <a:rPr lang="nl-BE" sz="2400" baseline="0" dirty="0" smtClean="0"/>
              <a:t> die buurgemeenten bijkrijgen uit Gent</a:t>
            </a: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r>
              <a:rPr lang="nl-BE" sz="1800" b="1" i="0" baseline="0" dirty="0" smtClean="0">
                <a:effectLst/>
              </a:rPr>
              <a:t>Uitgedrukt per 1000 inwoners buurgemeente</a:t>
            </a:r>
            <a:endParaRPr lang="nl-BE" sz="180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prstClr val="black"/>
                </a:solidFill>
                <a:latin typeface="+mn-lt"/>
                <a:ea typeface="+mn-ea"/>
                <a:cs typeface="+mn-cs"/>
              </a:defRPr>
            </a:pPr>
            <a:endParaRPr lang="nl-BE" dirty="0"/>
          </a:p>
        </c:rich>
      </c:tx>
      <c:overlay val="0"/>
    </c:title>
    <c:autoTitleDeleted val="0"/>
    <c:plotArea>
      <c:layout/>
      <c:barChart>
        <c:barDir val="col"/>
        <c:grouping val="clustered"/>
        <c:varyColors val="0"/>
        <c:ser>
          <c:idx val="0"/>
          <c:order val="0"/>
          <c:tx>
            <c:v>2002-2006</c:v>
          </c:tx>
          <c:invertIfNegative val="0"/>
          <c:dLbls>
            <c:numFmt formatCode="#,##0" sourceLinked="0"/>
            <c:txPr>
              <a:bodyPr/>
              <a:lstStyle/>
              <a:p>
                <a:pPr>
                  <a:defRPr b="1"/>
                </a:pPr>
                <a:endParaRPr lang="nl-BE"/>
              </a:p>
            </c:txPr>
            <c:showLegendKey val="0"/>
            <c:showVal val="1"/>
            <c:showCatName val="0"/>
            <c:showSerName val="0"/>
            <c:showPercent val="0"/>
            <c:showBubbleSize val="0"/>
            <c:showLeaderLines val="0"/>
          </c:dLbls>
          <c:cat>
            <c:strRef>
              <c:f>data!$Q$18:$Q$29</c:f>
              <c:strCache>
                <c:ptCount val="12"/>
                <c:pt idx="0">
                  <c:v>Melle</c:v>
                </c:pt>
                <c:pt idx="1">
                  <c:v>Evergem</c:v>
                </c:pt>
                <c:pt idx="2">
                  <c:v>Lochristi</c:v>
                </c:pt>
                <c:pt idx="3">
                  <c:v>Merelbeke</c:v>
                </c:pt>
                <c:pt idx="4">
                  <c:v>Lovendegem</c:v>
                </c:pt>
                <c:pt idx="5">
                  <c:v>Nevele</c:v>
                </c:pt>
                <c:pt idx="6">
                  <c:v>Destelbergen</c:v>
                </c:pt>
                <c:pt idx="7">
                  <c:v>De Pinte</c:v>
                </c:pt>
                <c:pt idx="8">
                  <c:v>Wachtebeke</c:v>
                </c:pt>
                <c:pt idx="9">
                  <c:v>Zelzate</c:v>
                </c:pt>
                <c:pt idx="10">
                  <c:v>Deinze</c:v>
                </c:pt>
                <c:pt idx="11">
                  <c:v>Sint-Martens-Latem</c:v>
                </c:pt>
              </c:strCache>
            </c:strRef>
          </c:cat>
          <c:val>
            <c:numRef>
              <c:f>data!$R$18:$R$29</c:f>
              <c:numCache>
                <c:formatCode>0.0</c:formatCode>
                <c:ptCount val="12"/>
                <c:pt idx="0">
                  <c:v>6.17692</c:v>
                </c:pt>
                <c:pt idx="1">
                  <c:v>9.6522400000000008</c:v>
                </c:pt>
                <c:pt idx="2">
                  <c:v>8.4224499999999995</c:v>
                </c:pt>
                <c:pt idx="3">
                  <c:v>7.6394299999999999</c:v>
                </c:pt>
                <c:pt idx="4">
                  <c:v>7.5318699999999996</c:v>
                </c:pt>
                <c:pt idx="5">
                  <c:v>5.6577299999999999</c:v>
                </c:pt>
                <c:pt idx="6">
                  <c:v>5.29453</c:v>
                </c:pt>
                <c:pt idx="7">
                  <c:v>4.0112500000000004</c:v>
                </c:pt>
                <c:pt idx="8">
                  <c:v>1.05002</c:v>
                </c:pt>
                <c:pt idx="9">
                  <c:v>3.16628</c:v>
                </c:pt>
                <c:pt idx="10">
                  <c:v>3.90489</c:v>
                </c:pt>
                <c:pt idx="11">
                  <c:v>1.68699</c:v>
                </c:pt>
              </c:numCache>
            </c:numRef>
          </c:val>
        </c:ser>
        <c:ser>
          <c:idx val="1"/>
          <c:order val="1"/>
          <c:tx>
            <c:v>2007-2011</c:v>
          </c:tx>
          <c:invertIfNegative val="0"/>
          <c:dLbls>
            <c:numFmt formatCode="#,##0" sourceLinked="0"/>
            <c:txPr>
              <a:bodyPr/>
              <a:lstStyle/>
              <a:p>
                <a:pPr>
                  <a:defRPr b="1"/>
                </a:pPr>
                <a:endParaRPr lang="nl-BE"/>
              </a:p>
            </c:txPr>
            <c:showLegendKey val="0"/>
            <c:showVal val="1"/>
            <c:showCatName val="0"/>
            <c:showSerName val="0"/>
            <c:showPercent val="0"/>
            <c:showBubbleSize val="0"/>
            <c:showLeaderLines val="0"/>
          </c:dLbls>
          <c:cat>
            <c:strRef>
              <c:f>data!$Q$18:$Q$29</c:f>
              <c:strCache>
                <c:ptCount val="12"/>
                <c:pt idx="0">
                  <c:v>Melle</c:v>
                </c:pt>
                <c:pt idx="1">
                  <c:v>Evergem</c:v>
                </c:pt>
                <c:pt idx="2">
                  <c:v>Lochristi</c:v>
                </c:pt>
                <c:pt idx="3">
                  <c:v>Merelbeke</c:v>
                </c:pt>
                <c:pt idx="4">
                  <c:v>Lovendegem</c:v>
                </c:pt>
                <c:pt idx="5">
                  <c:v>Nevele</c:v>
                </c:pt>
                <c:pt idx="6">
                  <c:v>Destelbergen</c:v>
                </c:pt>
                <c:pt idx="7">
                  <c:v>De Pinte</c:v>
                </c:pt>
                <c:pt idx="8">
                  <c:v>Wachtebeke</c:v>
                </c:pt>
                <c:pt idx="9">
                  <c:v>Zelzate</c:v>
                </c:pt>
                <c:pt idx="10">
                  <c:v>Deinze</c:v>
                </c:pt>
                <c:pt idx="11">
                  <c:v>Sint-Martens-Latem</c:v>
                </c:pt>
              </c:strCache>
            </c:strRef>
          </c:cat>
          <c:val>
            <c:numRef>
              <c:f>data!$S$18:$S$29</c:f>
              <c:numCache>
                <c:formatCode>0.0</c:formatCode>
                <c:ptCount val="12"/>
                <c:pt idx="0">
                  <c:v>12.866300000000001</c:v>
                </c:pt>
                <c:pt idx="1">
                  <c:v>11.5931</c:v>
                </c:pt>
                <c:pt idx="2">
                  <c:v>10.5318</c:v>
                </c:pt>
                <c:pt idx="3">
                  <c:v>10.4124</c:v>
                </c:pt>
                <c:pt idx="4">
                  <c:v>9.1867400000000004</c:v>
                </c:pt>
                <c:pt idx="5">
                  <c:v>8.4570900000000009</c:v>
                </c:pt>
                <c:pt idx="6">
                  <c:v>8.1634499999999992</c:v>
                </c:pt>
                <c:pt idx="7">
                  <c:v>6.2330300000000003</c:v>
                </c:pt>
                <c:pt idx="8">
                  <c:v>5.5596100000000002</c:v>
                </c:pt>
                <c:pt idx="9">
                  <c:v>5.5381999999999998</c:v>
                </c:pt>
                <c:pt idx="10">
                  <c:v>4.3478000000000003</c:v>
                </c:pt>
                <c:pt idx="11">
                  <c:v>3.8978899999999999</c:v>
                </c:pt>
              </c:numCache>
            </c:numRef>
          </c:val>
        </c:ser>
        <c:dLbls>
          <c:showLegendKey val="0"/>
          <c:showVal val="0"/>
          <c:showCatName val="0"/>
          <c:showSerName val="0"/>
          <c:showPercent val="0"/>
          <c:showBubbleSize val="0"/>
        </c:dLbls>
        <c:gapWidth val="75"/>
        <c:overlap val="-25"/>
        <c:axId val="170130816"/>
        <c:axId val="170136704"/>
      </c:barChart>
      <c:catAx>
        <c:axId val="170130816"/>
        <c:scaling>
          <c:orientation val="minMax"/>
        </c:scaling>
        <c:delete val="0"/>
        <c:axPos val="b"/>
        <c:majorTickMark val="none"/>
        <c:minorTickMark val="none"/>
        <c:tickLblPos val="nextTo"/>
        <c:txPr>
          <a:bodyPr rot="-5400000" vert="horz"/>
          <a:lstStyle/>
          <a:p>
            <a:pPr>
              <a:defRPr sz="1400" b="1"/>
            </a:pPr>
            <a:endParaRPr lang="nl-BE"/>
          </a:p>
        </c:txPr>
        <c:crossAx val="170136704"/>
        <c:crosses val="autoZero"/>
        <c:auto val="1"/>
        <c:lblAlgn val="ctr"/>
        <c:lblOffset val="100"/>
        <c:noMultiLvlLbl val="0"/>
      </c:catAx>
      <c:valAx>
        <c:axId val="170136704"/>
        <c:scaling>
          <c:orientation val="minMax"/>
        </c:scaling>
        <c:delete val="0"/>
        <c:axPos val="l"/>
        <c:majorGridlines/>
        <c:numFmt formatCode="0.0" sourceLinked="1"/>
        <c:majorTickMark val="none"/>
        <c:minorTickMark val="none"/>
        <c:tickLblPos val="nextTo"/>
        <c:spPr>
          <a:ln w="9525">
            <a:noFill/>
          </a:ln>
        </c:spPr>
        <c:txPr>
          <a:bodyPr/>
          <a:lstStyle/>
          <a:p>
            <a:pPr>
              <a:defRPr sz="1200"/>
            </a:pPr>
            <a:endParaRPr lang="nl-BE"/>
          </a:p>
        </c:txPr>
        <c:crossAx val="170130816"/>
        <c:crosses val="autoZero"/>
        <c:crossBetween val="between"/>
      </c:valAx>
    </c:plotArea>
    <c:legend>
      <c:legendPos val="b"/>
      <c:overlay val="0"/>
      <c:txPr>
        <a:bodyPr/>
        <a:lstStyle/>
        <a:p>
          <a:pPr>
            <a:defRPr sz="1200"/>
          </a:pPr>
          <a:endParaRPr lang="nl-BE"/>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v>Migratiesaldo 2002-2006</c:v>
          </c:tx>
          <c:spPr>
            <a:ln w="34925">
              <a:solidFill>
                <a:srgbClr val="C00000"/>
              </a:solidFill>
              <a:prstDash val="sysDash"/>
            </a:ln>
          </c:spPr>
          <c:marker>
            <c:symbol val="none"/>
          </c:marker>
          <c:cat>
            <c:numRef>
              <c:f>Blad2!$A$3:$A$103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Blad2!$J$3:$J$103</c:f>
              <c:numCache>
                <c:formatCode>General</c:formatCode>
                <c:ptCount val="101"/>
                <c:pt idx="0">
                  <c:v>-36.193895870736085</c:v>
                </c:pt>
                <c:pt idx="1">
                  <c:v>-32.534506294554838</c:v>
                </c:pt>
                <c:pt idx="2">
                  <c:v>-27.817403708987158</c:v>
                </c:pt>
                <c:pt idx="3">
                  <c:v>-26.934623082054706</c:v>
                </c:pt>
                <c:pt idx="4">
                  <c:v>-12.52100840336135</c:v>
                </c:pt>
                <c:pt idx="5">
                  <c:v>-14.714587737843551</c:v>
                </c:pt>
                <c:pt idx="6">
                  <c:v>-8.8270242743167557</c:v>
                </c:pt>
                <c:pt idx="7">
                  <c:v>-4.7810125501579392</c:v>
                </c:pt>
                <c:pt idx="8">
                  <c:v>-5.8984441784920527</c:v>
                </c:pt>
                <c:pt idx="9">
                  <c:v>-6.0585374178684255</c:v>
                </c:pt>
                <c:pt idx="10">
                  <c:v>-3.6605090661445487</c:v>
                </c:pt>
                <c:pt idx="11">
                  <c:v>-4.3059777102330266</c:v>
                </c:pt>
                <c:pt idx="12">
                  <c:v>-1.9334229993275081</c:v>
                </c:pt>
                <c:pt idx="13">
                  <c:v>0.58250811350586673</c:v>
                </c:pt>
                <c:pt idx="14">
                  <c:v>2.4209032473495284</c:v>
                </c:pt>
                <c:pt idx="15">
                  <c:v>3.2720865844450024</c:v>
                </c:pt>
                <c:pt idx="16">
                  <c:v>4.6872336799045478</c:v>
                </c:pt>
                <c:pt idx="17">
                  <c:v>8.0151684909075271</c:v>
                </c:pt>
                <c:pt idx="18">
                  <c:v>28.481817411206244</c:v>
                </c:pt>
                <c:pt idx="19">
                  <c:v>29.119788219722047</c:v>
                </c:pt>
                <c:pt idx="20">
                  <c:v>39.377580184185462</c:v>
                </c:pt>
                <c:pt idx="21">
                  <c:v>50.828481862964622</c:v>
                </c:pt>
                <c:pt idx="22">
                  <c:v>66.429012134091991</c:v>
                </c:pt>
                <c:pt idx="23">
                  <c:v>97.486764437412518</c:v>
                </c:pt>
                <c:pt idx="24">
                  <c:v>112.2638999733972</c:v>
                </c:pt>
                <c:pt idx="25">
                  <c:v>87.182982037677036</c:v>
                </c:pt>
                <c:pt idx="26">
                  <c:v>57.598954443614659</c:v>
                </c:pt>
                <c:pt idx="27">
                  <c:v>24.895289190079509</c:v>
                </c:pt>
                <c:pt idx="28">
                  <c:v>1.2142406139200546</c:v>
                </c:pt>
                <c:pt idx="29">
                  <c:v>-6.1947801360820449</c:v>
                </c:pt>
                <c:pt idx="30">
                  <c:v>-15.137929215675939</c:v>
                </c:pt>
                <c:pt idx="31">
                  <c:v>-19.161676646706596</c:v>
                </c:pt>
                <c:pt idx="32">
                  <c:v>-19.718152954937892</c:v>
                </c:pt>
                <c:pt idx="33">
                  <c:v>-15.003963311063316</c:v>
                </c:pt>
                <c:pt idx="34">
                  <c:v>-18.609489683869853</c:v>
                </c:pt>
                <c:pt idx="35">
                  <c:v>-13.861153529895468</c:v>
                </c:pt>
                <c:pt idx="36">
                  <c:v>-16.977724262492472</c:v>
                </c:pt>
                <c:pt idx="37">
                  <c:v>-8.4730265163059997</c:v>
                </c:pt>
                <c:pt idx="38">
                  <c:v>-10.43614646799783</c:v>
                </c:pt>
                <c:pt idx="39">
                  <c:v>-11.664261664261659</c:v>
                </c:pt>
                <c:pt idx="40">
                  <c:v>-6.8300281588880196</c:v>
                </c:pt>
                <c:pt idx="41">
                  <c:v>-2.7521837980136468</c:v>
                </c:pt>
                <c:pt idx="42">
                  <c:v>-5.1155512758786656</c:v>
                </c:pt>
                <c:pt idx="43">
                  <c:v>-1.3381995133819942</c:v>
                </c:pt>
                <c:pt idx="44">
                  <c:v>-5.4200542005420083</c:v>
                </c:pt>
                <c:pt idx="45">
                  <c:v>-5.039507248180179</c:v>
                </c:pt>
                <c:pt idx="46">
                  <c:v>-4.6187915216703566</c:v>
                </c:pt>
                <c:pt idx="47">
                  <c:v>-0.25537891847028149</c:v>
                </c:pt>
                <c:pt idx="48">
                  <c:v>1.0374116579135055</c:v>
                </c:pt>
                <c:pt idx="49">
                  <c:v>-2.0563847429519058</c:v>
                </c:pt>
                <c:pt idx="50">
                  <c:v>-5.0885406065540408</c:v>
                </c:pt>
                <c:pt idx="51">
                  <c:v>-0.55815251517477193</c:v>
                </c:pt>
                <c:pt idx="52">
                  <c:v>-3.431022158684776</c:v>
                </c:pt>
                <c:pt idx="53">
                  <c:v>-1.3793103448275836</c:v>
                </c:pt>
                <c:pt idx="54">
                  <c:v>-1.3156932972735902</c:v>
                </c:pt>
                <c:pt idx="55">
                  <c:v>0.14775413711583951</c:v>
                </c:pt>
                <c:pt idx="56">
                  <c:v>-6.6030814380044021</c:v>
                </c:pt>
                <c:pt idx="57">
                  <c:v>-2.4255286894565273</c:v>
                </c:pt>
                <c:pt idx="58">
                  <c:v>-2.8744561839651936</c:v>
                </c:pt>
                <c:pt idx="59">
                  <c:v>-6.9350338780390608</c:v>
                </c:pt>
                <c:pt idx="60">
                  <c:v>-7.8913873568095028</c:v>
                </c:pt>
                <c:pt idx="61">
                  <c:v>-3.4278302760793036</c:v>
                </c:pt>
                <c:pt idx="62">
                  <c:v>-3.7277767157331301</c:v>
                </c:pt>
                <c:pt idx="63">
                  <c:v>-2.241060118873623</c:v>
                </c:pt>
                <c:pt idx="64">
                  <c:v>-1.4644147222493409</c:v>
                </c:pt>
                <c:pt idx="65">
                  <c:v>-3.1654676258992804</c:v>
                </c:pt>
                <c:pt idx="66">
                  <c:v>-5.4453161052145838</c:v>
                </c:pt>
                <c:pt idx="67">
                  <c:v>-2.011336624611447</c:v>
                </c:pt>
                <c:pt idx="68">
                  <c:v>-4.5399796164180497</c:v>
                </c:pt>
                <c:pt idx="69">
                  <c:v>-0.65604498594189131</c:v>
                </c:pt>
                <c:pt idx="70">
                  <c:v>-2.231935273877057</c:v>
                </c:pt>
                <c:pt idx="71">
                  <c:v>-2.8772971969556336</c:v>
                </c:pt>
                <c:pt idx="72">
                  <c:v>-0.18482580168191376</c:v>
                </c:pt>
                <c:pt idx="73">
                  <c:v>-1.4213967592153889</c:v>
                </c:pt>
                <c:pt idx="74">
                  <c:v>-3.8197845249755158</c:v>
                </c:pt>
                <c:pt idx="75">
                  <c:v>-2.5604260548955349</c:v>
                </c:pt>
                <c:pt idx="76">
                  <c:v>-2.378121284185494</c:v>
                </c:pt>
                <c:pt idx="77">
                  <c:v>-4.6150382710490776</c:v>
                </c:pt>
                <c:pt idx="78">
                  <c:v>-6.1004223369310164</c:v>
                </c:pt>
                <c:pt idx="79">
                  <c:v>-9.0564190429568008</c:v>
                </c:pt>
                <c:pt idx="80">
                  <c:v>-5.18855985826373</c:v>
                </c:pt>
                <c:pt idx="81">
                  <c:v>-7.809397749834547</c:v>
                </c:pt>
                <c:pt idx="82">
                  <c:v>-7.402135231316727</c:v>
                </c:pt>
                <c:pt idx="83">
                  <c:v>-12.611749680715196</c:v>
                </c:pt>
                <c:pt idx="84">
                  <c:v>-13.309845370914076</c:v>
                </c:pt>
                <c:pt idx="85">
                  <c:v>-14.424272569012684</c:v>
                </c:pt>
                <c:pt idx="86">
                  <c:v>-20.638503708481135</c:v>
                </c:pt>
                <c:pt idx="87">
                  <c:v>-23.170731707317074</c:v>
                </c:pt>
                <c:pt idx="88">
                  <c:v>-26.989297347603539</c:v>
                </c:pt>
                <c:pt idx="89">
                  <c:v>-19.249753208292201</c:v>
                </c:pt>
                <c:pt idx="90">
                  <c:v>-17.732401934443846</c:v>
                </c:pt>
                <c:pt idx="91">
                  <c:v>-18.14882032667877</c:v>
                </c:pt>
                <c:pt idx="92">
                  <c:v>-31.578947368421048</c:v>
                </c:pt>
                <c:pt idx="93">
                  <c:v>-27.965284474445518</c:v>
                </c:pt>
                <c:pt idx="94">
                  <c:v>-32.301480484522209</c:v>
                </c:pt>
                <c:pt idx="95">
                  <c:v>-13.722126929674097</c:v>
                </c:pt>
                <c:pt idx="96">
                  <c:v>-23.07692307692308</c:v>
                </c:pt>
                <c:pt idx="97">
                  <c:v>-21.978021978021978</c:v>
                </c:pt>
                <c:pt idx="98">
                  <c:v>-5.2083333333333357</c:v>
                </c:pt>
                <c:pt idx="99">
                  <c:v>-15.267175572519083</c:v>
                </c:pt>
                <c:pt idx="100">
                  <c:v>24.390243902439025</c:v>
                </c:pt>
              </c:numCache>
            </c:numRef>
          </c:val>
          <c:smooth val="0"/>
        </c:ser>
        <c:ser>
          <c:idx val="5"/>
          <c:order val="1"/>
          <c:tx>
            <c:v>Migratiesaldo 2007-2011</c:v>
          </c:tx>
          <c:spPr>
            <a:ln w="34925">
              <a:solidFill>
                <a:srgbClr val="C00000"/>
              </a:solidFill>
            </a:ln>
          </c:spPr>
          <c:marker>
            <c:symbol val="none"/>
          </c:marker>
          <c:cat>
            <c:numRef>
              <c:f>Blad2!$A$3:$A$103</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cat>
          <c:val>
            <c:numRef>
              <c:f>Blad2!$K$3:$K$103</c:f>
              <c:numCache>
                <c:formatCode>General</c:formatCode>
                <c:ptCount val="101"/>
                <c:pt idx="0">
                  <c:v>-36.917058859482921</c:v>
                </c:pt>
                <c:pt idx="1">
                  <c:v>-39.131272890830807</c:v>
                </c:pt>
                <c:pt idx="2">
                  <c:v>-31.994554118447923</c:v>
                </c:pt>
                <c:pt idx="3">
                  <c:v>-26.541708398912576</c:v>
                </c:pt>
                <c:pt idx="4">
                  <c:v>-13.518616418699494</c:v>
                </c:pt>
                <c:pt idx="5">
                  <c:v>-9.0026616564897495</c:v>
                </c:pt>
                <c:pt idx="6">
                  <c:v>-10.042925406981446</c:v>
                </c:pt>
                <c:pt idx="7">
                  <c:v>-5.5463576158940384</c:v>
                </c:pt>
                <c:pt idx="8">
                  <c:v>-3.5581158929176553</c:v>
                </c:pt>
                <c:pt idx="9">
                  <c:v>-2.1278406672908332</c:v>
                </c:pt>
                <c:pt idx="10">
                  <c:v>0.83956007052304216</c:v>
                </c:pt>
                <c:pt idx="11">
                  <c:v>-1.8434724317077311</c:v>
                </c:pt>
                <c:pt idx="12">
                  <c:v>4.1939271934239244</c:v>
                </c:pt>
                <c:pt idx="13">
                  <c:v>1.5142592748380572</c:v>
                </c:pt>
                <c:pt idx="14">
                  <c:v>1.2596573731944929</c:v>
                </c:pt>
                <c:pt idx="15">
                  <c:v>-8.3829323497361941E-2</c:v>
                </c:pt>
                <c:pt idx="16">
                  <c:v>9.9245406824146976</c:v>
                </c:pt>
                <c:pt idx="17">
                  <c:v>6.300993618224414</c:v>
                </c:pt>
                <c:pt idx="18">
                  <c:v>30.777621941717314</c:v>
                </c:pt>
                <c:pt idx="19">
                  <c:v>28.053681097884599</c:v>
                </c:pt>
                <c:pt idx="20">
                  <c:v>38.775060586032168</c:v>
                </c:pt>
                <c:pt idx="21">
                  <c:v>55.765993265993259</c:v>
                </c:pt>
                <c:pt idx="22">
                  <c:v>76.058944029604177</c:v>
                </c:pt>
                <c:pt idx="23">
                  <c:v>122.89711351159907</c:v>
                </c:pt>
                <c:pt idx="24">
                  <c:v>133.78343287457801</c:v>
                </c:pt>
                <c:pt idx="25">
                  <c:v>111.14734243257094</c:v>
                </c:pt>
                <c:pt idx="26">
                  <c:v>56.719717064544653</c:v>
                </c:pt>
                <c:pt idx="27">
                  <c:v>22.931034482758605</c:v>
                </c:pt>
                <c:pt idx="28">
                  <c:v>-0.38913870633001579</c:v>
                </c:pt>
                <c:pt idx="29">
                  <c:v>-12.124660772126404</c:v>
                </c:pt>
                <c:pt idx="30">
                  <c:v>-16.244518034547568</c:v>
                </c:pt>
                <c:pt idx="31">
                  <c:v>-21.73306031273269</c:v>
                </c:pt>
                <c:pt idx="32">
                  <c:v>-16.032064128256508</c:v>
                </c:pt>
                <c:pt idx="33">
                  <c:v>-19.56937057881963</c:v>
                </c:pt>
                <c:pt idx="34">
                  <c:v>-21.702566328468336</c:v>
                </c:pt>
                <c:pt idx="35">
                  <c:v>-16.873143113403202</c:v>
                </c:pt>
                <c:pt idx="36">
                  <c:v>-17.901484090777849</c:v>
                </c:pt>
                <c:pt idx="37">
                  <c:v>-12.024870952604417</c:v>
                </c:pt>
                <c:pt idx="38">
                  <c:v>-10.334996436208115</c:v>
                </c:pt>
                <c:pt idx="39">
                  <c:v>-10.252698872203126</c:v>
                </c:pt>
                <c:pt idx="40">
                  <c:v>-7.0083490767261907</c:v>
                </c:pt>
                <c:pt idx="41">
                  <c:v>-3.2577294240580272</c:v>
                </c:pt>
                <c:pt idx="42">
                  <c:v>-5.6353728015853264</c:v>
                </c:pt>
                <c:pt idx="43">
                  <c:v>-6.7335945151811956</c:v>
                </c:pt>
                <c:pt idx="44">
                  <c:v>-3.1078610603290713</c:v>
                </c:pt>
                <c:pt idx="45">
                  <c:v>-1.8737911025145024</c:v>
                </c:pt>
                <c:pt idx="46">
                  <c:v>-4.532543663503958</c:v>
                </c:pt>
                <c:pt idx="47">
                  <c:v>-5.90958937492384</c:v>
                </c:pt>
                <c:pt idx="48">
                  <c:v>-1.7883571780957084</c:v>
                </c:pt>
                <c:pt idx="49">
                  <c:v>-2.9309054627089033</c:v>
                </c:pt>
                <c:pt idx="50">
                  <c:v>-3.9655063888714004</c:v>
                </c:pt>
                <c:pt idx="51">
                  <c:v>-3.9545860441382779</c:v>
                </c:pt>
                <c:pt idx="52">
                  <c:v>-1.8034265103697003</c:v>
                </c:pt>
                <c:pt idx="53">
                  <c:v>-3.3546010655791605</c:v>
                </c:pt>
                <c:pt idx="54">
                  <c:v>-7.4169842133913981</c:v>
                </c:pt>
                <c:pt idx="55">
                  <c:v>-7.9409697821503826</c:v>
                </c:pt>
                <c:pt idx="56">
                  <c:v>-3.2474561593418478</c:v>
                </c:pt>
                <c:pt idx="57">
                  <c:v>-3.0235988200589929</c:v>
                </c:pt>
                <c:pt idx="58">
                  <c:v>-2.1670901210581377</c:v>
                </c:pt>
                <c:pt idx="59">
                  <c:v>-5.1691372101862427</c:v>
                </c:pt>
                <c:pt idx="60">
                  <c:v>-8.1712062256809297</c:v>
                </c:pt>
                <c:pt idx="61">
                  <c:v>-9.491947405275031</c:v>
                </c:pt>
                <c:pt idx="62">
                  <c:v>-8.4504753392378333</c:v>
                </c:pt>
                <c:pt idx="63">
                  <c:v>-4.4996250312473975</c:v>
                </c:pt>
                <c:pt idx="64">
                  <c:v>-3.4226063147086521</c:v>
                </c:pt>
                <c:pt idx="65">
                  <c:v>-6.8399452804377567</c:v>
                </c:pt>
                <c:pt idx="66">
                  <c:v>-3.668815071888945</c:v>
                </c:pt>
                <c:pt idx="67">
                  <c:v>-4.1076196344218516</c:v>
                </c:pt>
                <c:pt idx="68">
                  <c:v>-4.2136310965974939</c:v>
                </c:pt>
                <c:pt idx="69">
                  <c:v>-0.63512226103524938</c:v>
                </c:pt>
                <c:pt idx="70">
                  <c:v>-2.09731543624161</c:v>
                </c:pt>
                <c:pt idx="71">
                  <c:v>-2.3397761953204483</c:v>
                </c:pt>
                <c:pt idx="72">
                  <c:v>-3.2418194711782</c:v>
                </c:pt>
                <c:pt idx="73">
                  <c:v>-4.7481420313790261</c:v>
                </c:pt>
                <c:pt idx="74">
                  <c:v>-0.94300083822296799</c:v>
                </c:pt>
                <c:pt idx="75">
                  <c:v>-4.2896003347980738</c:v>
                </c:pt>
                <c:pt idx="76">
                  <c:v>-3.9174166225516149</c:v>
                </c:pt>
                <c:pt idx="77">
                  <c:v>-0.53493099390178678</c:v>
                </c:pt>
                <c:pt idx="78">
                  <c:v>-3.5914702581369253</c:v>
                </c:pt>
                <c:pt idx="79">
                  <c:v>-4.4690109373162432</c:v>
                </c:pt>
                <c:pt idx="80">
                  <c:v>-4.2799597180261841</c:v>
                </c:pt>
                <c:pt idx="81">
                  <c:v>-5.7127312295973898</c:v>
                </c:pt>
                <c:pt idx="82">
                  <c:v>-4.089382211187381</c:v>
                </c:pt>
                <c:pt idx="83">
                  <c:v>-5.0425464859754161</c:v>
                </c:pt>
                <c:pt idx="84">
                  <c:v>-7.1880883107992446</c:v>
                </c:pt>
                <c:pt idx="85">
                  <c:v>-10.068991236248367</c:v>
                </c:pt>
                <c:pt idx="86">
                  <c:v>-12.243203984229091</c:v>
                </c:pt>
                <c:pt idx="87">
                  <c:v>-9.0843891943581152</c:v>
                </c:pt>
                <c:pt idx="88">
                  <c:v>-10.169491525423728</c:v>
                </c:pt>
                <c:pt idx="89">
                  <c:v>-9.9082568807339459</c:v>
                </c:pt>
                <c:pt idx="90">
                  <c:v>-17.748478701825558</c:v>
                </c:pt>
                <c:pt idx="91">
                  <c:v>-26.166902404526166</c:v>
                </c:pt>
                <c:pt idx="92">
                  <c:v>-11.29943502824859</c:v>
                </c:pt>
                <c:pt idx="93">
                  <c:v>-29.925187032418954</c:v>
                </c:pt>
                <c:pt idx="94">
                  <c:v>-11.283497884344147</c:v>
                </c:pt>
                <c:pt idx="95">
                  <c:v>-13.628620102214651</c:v>
                </c:pt>
                <c:pt idx="96">
                  <c:v>-19.867549668874169</c:v>
                </c:pt>
                <c:pt idx="97">
                  <c:v>-9.0909090909090899</c:v>
                </c:pt>
                <c:pt idx="98">
                  <c:v>-13.574660633484159</c:v>
                </c:pt>
                <c:pt idx="99">
                  <c:v>0</c:v>
                </c:pt>
                <c:pt idx="100">
                  <c:v>-10.1010101010101</c:v>
                </c:pt>
              </c:numCache>
            </c:numRef>
          </c:val>
          <c:smooth val="0"/>
        </c:ser>
        <c:dLbls>
          <c:showLegendKey val="0"/>
          <c:showVal val="0"/>
          <c:showCatName val="0"/>
          <c:showSerName val="0"/>
          <c:showPercent val="0"/>
          <c:showBubbleSize val="0"/>
        </c:dLbls>
        <c:marker val="1"/>
        <c:smooth val="0"/>
        <c:axId val="170184064"/>
        <c:axId val="170189952"/>
      </c:lineChart>
      <c:catAx>
        <c:axId val="170184064"/>
        <c:scaling>
          <c:orientation val="minMax"/>
        </c:scaling>
        <c:delete val="0"/>
        <c:axPos val="b"/>
        <c:numFmt formatCode="General" sourceLinked="1"/>
        <c:majorTickMark val="in"/>
        <c:minorTickMark val="none"/>
        <c:tickLblPos val="low"/>
        <c:txPr>
          <a:bodyPr/>
          <a:lstStyle/>
          <a:p>
            <a:pPr>
              <a:defRPr>
                <a:solidFill>
                  <a:schemeClr val="tx1">
                    <a:lumMod val="50000"/>
                    <a:lumOff val="50000"/>
                  </a:schemeClr>
                </a:solidFill>
              </a:defRPr>
            </a:pPr>
            <a:endParaRPr lang="nl-BE"/>
          </a:p>
        </c:txPr>
        <c:crossAx val="170189952"/>
        <c:crosses val="autoZero"/>
        <c:auto val="1"/>
        <c:lblAlgn val="ctr"/>
        <c:lblOffset val="100"/>
        <c:tickLblSkip val="5"/>
        <c:noMultiLvlLbl val="0"/>
      </c:catAx>
      <c:valAx>
        <c:axId val="170189952"/>
        <c:scaling>
          <c:orientation val="minMax"/>
        </c:scaling>
        <c:delete val="0"/>
        <c:axPos val="l"/>
        <c:majorGridlines>
          <c:spPr>
            <a:ln>
              <a:solidFill>
                <a:schemeClr val="tx1">
                  <a:lumMod val="50000"/>
                  <a:lumOff val="50000"/>
                </a:schemeClr>
              </a:solidFill>
            </a:ln>
          </c:spPr>
        </c:majorGridlines>
        <c:numFmt formatCode="General" sourceLinked="1"/>
        <c:majorTickMark val="none"/>
        <c:minorTickMark val="none"/>
        <c:tickLblPos val="nextTo"/>
        <c:spPr>
          <a:ln w="9525">
            <a:noFill/>
          </a:ln>
        </c:spPr>
        <c:txPr>
          <a:bodyPr/>
          <a:lstStyle/>
          <a:p>
            <a:pPr>
              <a:defRPr>
                <a:solidFill>
                  <a:schemeClr val="tx1">
                    <a:lumMod val="50000"/>
                    <a:lumOff val="50000"/>
                  </a:schemeClr>
                </a:solidFill>
              </a:defRPr>
            </a:pPr>
            <a:endParaRPr lang="nl-BE"/>
          </a:p>
        </c:txPr>
        <c:crossAx val="170184064"/>
        <c:crosses val="autoZero"/>
        <c:crossBetween val="between"/>
      </c:valAx>
    </c:plotArea>
    <c:legend>
      <c:legendPos val="b"/>
      <c:layout>
        <c:manualLayout>
          <c:xMode val="edge"/>
          <c:yMode val="edge"/>
          <c:x val="0.18339981055256005"/>
          <c:y val="0.89614566175371302"/>
          <c:w val="0.52258363381867989"/>
          <c:h val="9.1307964411766057E-2"/>
        </c:manualLayout>
      </c:layout>
      <c:overlay val="0"/>
      <c:txPr>
        <a:bodyPr/>
        <a:lstStyle/>
        <a:p>
          <a:pPr>
            <a:defRPr>
              <a:solidFill>
                <a:schemeClr val="tx1">
                  <a:lumMod val="50000"/>
                  <a:lumOff val="50000"/>
                </a:schemeClr>
              </a:solidFill>
            </a:defRPr>
          </a:pPr>
          <a:endParaRPr lang="nl-BE"/>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Migratiesaldo jonge</a:t>
            </a:r>
            <a:r>
              <a:rPr lang="nl-BE" baseline="0"/>
              <a:t> kinderen, twintigers, dertigers</a:t>
            </a:r>
          </a:p>
          <a:p>
            <a:pPr>
              <a:defRPr/>
            </a:pPr>
            <a:r>
              <a:rPr lang="nl-BE" baseline="0"/>
              <a:t>2007-2011</a:t>
            </a:r>
          </a:p>
          <a:p>
            <a:pPr>
              <a:defRPr/>
            </a:pPr>
            <a:r>
              <a:rPr lang="nl-BE" baseline="0"/>
              <a:t>per 1000 leeftijdsgenoten</a:t>
            </a:r>
            <a:endParaRPr lang="nl-BE"/>
          </a:p>
        </c:rich>
      </c:tx>
      <c:overlay val="0"/>
    </c:title>
    <c:autoTitleDeleted val="0"/>
    <c:plotArea>
      <c:layout/>
      <c:barChart>
        <c:barDir val="col"/>
        <c:grouping val="clustered"/>
        <c:varyColors val="0"/>
        <c:ser>
          <c:idx val="0"/>
          <c:order val="0"/>
          <c:tx>
            <c:v>jonge kinderen (0-9 jaar)</c:v>
          </c:tx>
          <c:invertIfNegative val="0"/>
          <c:cat>
            <c:strRef>
              <c:f>migsaldo0711!$I$2:$I$16</c:f>
              <c:strCache>
                <c:ptCount val="15"/>
                <c:pt idx="0">
                  <c:v>Gent</c:v>
                </c:pt>
                <c:pt idx="1">
                  <c:v>De Pinte</c:v>
                </c:pt>
                <c:pt idx="2">
                  <c:v>Destelbergen</c:v>
                </c:pt>
                <c:pt idx="3">
                  <c:v>Lovendegem</c:v>
                </c:pt>
                <c:pt idx="4">
                  <c:v>Sint-Martens-Latem</c:v>
                </c:pt>
                <c:pt idx="5">
                  <c:v>Evergem</c:v>
                </c:pt>
                <c:pt idx="6">
                  <c:v>Gavere</c:v>
                </c:pt>
                <c:pt idx="7">
                  <c:v>Lochristi</c:v>
                </c:pt>
                <c:pt idx="8">
                  <c:v>Melle</c:v>
                </c:pt>
                <c:pt idx="9">
                  <c:v>Merelbeke</c:v>
                </c:pt>
                <c:pt idx="10">
                  <c:v>Nazareth</c:v>
                </c:pt>
                <c:pt idx="11">
                  <c:v>Nevele</c:v>
                </c:pt>
                <c:pt idx="12">
                  <c:v>Wachtebeke</c:v>
                </c:pt>
                <c:pt idx="13">
                  <c:v>Zelzate</c:v>
                </c:pt>
                <c:pt idx="14">
                  <c:v>Deinze</c:v>
                </c:pt>
              </c:strCache>
            </c:strRef>
          </c:cat>
          <c:val>
            <c:numRef>
              <c:f>migsaldo0711!$J$2:$J$16</c:f>
              <c:numCache>
                <c:formatCode>0.0</c:formatCode>
                <c:ptCount val="15"/>
                <c:pt idx="0">
                  <c:v>-15.323824209714726</c:v>
                </c:pt>
                <c:pt idx="1">
                  <c:v>14.152772392400156</c:v>
                </c:pt>
                <c:pt idx="2">
                  <c:v>20.257414661443757</c:v>
                </c:pt>
                <c:pt idx="3">
                  <c:v>7.229911175376988</c:v>
                </c:pt>
                <c:pt idx="4">
                  <c:v>31.057494866529773</c:v>
                </c:pt>
                <c:pt idx="5">
                  <c:v>11.801067715650465</c:v>
                </c:pt>
                <c:pt idx="6">
                  <c:v>19.792648444863335</c:v>
                </c:pt>
                <c:pt idx="7">
                  <c:v>14.541656624086125</c:v>
                </c:pt>
                <c:pt idx="8">
                  <c:v>9.612141652613829</c:v>
                </c:pt>
                <c:pt idx="9">
                  <c:v>15.445257823183976</c:v>
                </c:pt>
                <c:pt idx="10">
                  <c:v>9.6936126016963833</c:v>
                </c:pt>
                <c:pt idx="11">
                  <c:v>9.8934550989345507</c:v>
                </c:pt>
                <c:pt idx="12">
                  <c:v>21.712003993012228</c:v>
                </c:pt>
                <c:pt idx="13">
                  <c:v>8.716323296354993</c:v>
                </c:pt>
                <c:pt idx="14">
                  <c:v>9.7506707676199209</c:v>
                </c:pt>
              </c:numCache>
            </c:numRef>
          </c:val>
        </c:ser>
        <c:ser>
          <c:idx val="1"/>
          <c:order val="1"/>
          <c:tx>
            <c:v>twintigers</c:v>
          </c:tx>
          <c:invertIfNegative val="0"/>
          <c:cat>
            <c:strRef>
              <c:f>migsaldo0711!$I$2:$I$16</c:f>
              <c:strCache>
                <c:ptCount val="15"/>
                <c:pt idx="0">
                  <c:v>Gent</c:v>
                </c:pt>
                <c:pt idx="1">
                  <c:v>De Pinte</c:v>
                </c:pt>
                <c:pt idx="2">
                  <c:v>Destelbergen</c:v>
                </c:pt>
                <c:pt idx="3">
                  <c:v>Lovendegem</c:v>
                </c:pt>
                <c:pt idx="4">
                  <c:v>Sint-Martens-Latem</c:v>
                </c:pt>
                <c:pt idx="5">
                  <c:v>Evergem</c:v>
                </c:pt>
                <c:pt idx="6">
                  <c:v>Gavere</c:v>
                </c:pt>
                <c:pt idx="7">
                  <c:v>Lochristi</c:v>
                </c:pt>
                <c:pt idx="8">
                  <c:v>Melle</c:v>
                </c:pt>
                <c:pt idx="9">
                  <c:v>Merelbeke</c:v>
                </c:pt>
                <c:pt idx="10">
                  <c:v>Nazareth</c:v>
                </c:pt>
                <c:pt idx="11">
                  <c:v>Nevele</c:v>
                </c:pt>
                <c:pt idx="12">
                  <c:v>Wachtebeke</c:v>
                </c:pt>
                <c:pt idx="13">
                  <c:v>Zelzate</c:v>
                </c:pt>
                <c:pt idx="14">
                  <c:v>Deinze</c:v>
                </c:pt>
              </c:strCache>
            </c:strRef>
          </c:cat>
          <c:val>
            <c:numRef>
              <c:f>migsaldo0711!$K$2:$K$16</c:f>
              <c:numCache>
                <c:formatCode>0.0</c:formatCode>
                <c:ptCount val="15"/>
                <c:pt idx="0">
                  <c:v>61.29692198009981</c:v>
                </c:pt>
                <c:pt idx="1">
                  <c:v>-16.84673136788134</c:v>
                </c:pt>
                <c:pt idx="2">
                  <c:v>-6.2513023546572208</c:v>
                </c:pt>
                <c:pt idx="3">
                  <c:v>-20.767494356659142</c:v>
                </c:pt>
                <c:pt idx="4">
                  <c:v>-35.454103933948517</c:v>
                </c:pt>
                <c:pt idx="5">
                  <c:v>15.633850685397077</c:v>
                </c:pt>
                <c:pt idx="6">
                  <c:v>4.2308854638863709</c:v>
                </c:pt>
                <c:pt idx="7">
                  <c:v>9.1148115687992988</c:v>
                </c:pt>
                <c:pt idx="8">
                  <c:v>21.489501312335957</c:v>
                </c:pt>
                <c:pt idx="9">
                  <c:v>11.808234275368022</c:v>
                </c:pt>
                <c:pt idx="10">
                  <c:v>19.581812147361433</c:v>
                </c:pt>
                <c:pt idx="11">
                  <c:v>7.4314909428704139</c:v>
                </c:pt>
                <c:pt idx="12">
                  <c:v>2.7344818156959256</c:v>
                </c:pt>
                <c:pt idx="13">
                  <c:v>22.398843930635838</c:v>
                </c:pt>
                <c:pt idx="14">
                  <c:v>9.6560767717708771</c:v>
                </c:pt>
              </c:numCache>
            </c:numRef>
          </c:val>
        </c:ser>
        <c:ser>
          <c:idx val="2"/>
          <c:order val="2"/>
          <c:tx>
            <c:v>dertigers</c:v>
          </c:tx>
          <c:invertIfNegative val="0"/>
          <c:cat>
            <c:strRef>
              <c:f>migsaldo0711!$I$2:$I$16</c:f>
              <c:strCache>
                <c:ptCount val="15"/>
                <c:pt idx="0">
                  <c:v>Gent</c:v>
                </c:pt>
                <c:pt idx="1">
                  <c:v>De Pinte</c:v>
                </c:pt>
                <c:pt idx="2">
                  <c:v>Destelbergen</c:v>
                </c:pt>
                <c:pt idx="3">
                  <c:v>Lovendegem</c:v>
                </c:pt>
                <c:pt idx="4">
                  <c:v>Sint-Martens-Latem</c:v>
                </c:pt>
                <c:pt idx="5">
                  <c:v>Evergem</c:v>
                </c:pt>
                <c:pt idx="6">
                  <c:v>Gavere</c:v>
                </c:pt>
                <c:pt idx="7">
                  <c:v>Lochristi</c:v>
                </c:pt>
                <c:pt idx="8">
                  <c:v>Melle</c:v>
                </c:pt>
                <c:pt idx="9">
                  <c:v>Merelbeke</c:v>
                </c:pt>
                <c:pt idx="10">
                  <c:v>Nazareth</c:v>
                </c:pt>
                <c:pt idx="11">
                  <c:v>Nevele</c:v>
                </c:pt>
                <c:pt idx="12">
                  <c:v>Wachtebeke</c:v>
                </c:pt>
                <c:pt idx="13">
                  <c:v>Zelzate</c:v>
                </c:pt>
                <c:pt idx="14">
                  <c:v>Deinze</c:v>
                </c:pt>
              </c:strCache>
            </c:strRef>
          </c:cat>
          <c:val>
            <c:numRef>
              <c:f>migsaldo0711!$L$2:$L$16</c:f>
              <c:numCache>
                <c:formatCode>0.0</c:formatCode>
                <c:ptCount val="15"/>
                <c:pt idx="0">
                  <c:v>-13.114196596047675</c:v>
                </c:pt>
                <c:pt idx="1">
                  <c:v>30.152536360411492</c:v>
                </c:pt>
                <c:pt idx="2">
                  <c:v>17.08483842624231</c:v>
                </c:pt>
                <c:pt idx="3">
                  <c:v>8.071748878923767</c:v>
                </c:pt>
                <c:pt idx="4">
                  <c:v>27.439024390243901</c:v>
                </c:pt>
                <c:pt idx="5">
                  <c:v>13.865932047750229</c:v>
                </c:pt>
                <c:pt idx="6">
                  <c:v>19.555120997311171</c:v>
                </c:pt>
                <c:pt idx="7">
                  <c:v>22.722675477041332</c:v>
                </c:pt>
                <c:pt idx="8">
                  <c:v>12.548800892359175</c:v>
                </c:pt>
                <c:pt idx="9">
                  <c:v>21.154466301193164</c:v>
                </c:pt>
                <c:pt idx="10">
                  <c:v>11.474469305794608</c:v>
                </c:pt>
                <c:pt idx="11">
                  <c:v>15.866822733775523</c:v>
                </c:pt>
                <c:pt idx="12">
                  <c:v>27.388109552438209</c:v>
                </c:pt>
                <c:pt idx="13">
                  <c:v>8.6913334988825444</c:v>
                </c:pt>
                <c:pt idx="14">
                  <c:v>12.300615030751537</c:v>
                </c:pt>
              </c:numCache>
            </c:numRef>
          </c:val>
        </c:ser>
        <c:dLbls>
          <c:showLegendKey val="0"/>
          <c:showVal val="0"/>
          <c:showCatName val="0"/>
          <c:showSerName val="0"/>
          <c:showPercent val="0"/>
          <c:showBubbleSize val="0"/>
        </c:dLbls>
        <c:gapWidth val="75"/>
        <c:overlap val="-25"/>
        <c:axId val="170326656"/>
        <c:axId val="170332544"/>
      </c:barChart>
      <c:catAx>
        <c:axId val="170326656"/>
        <c:scaling>
          <c:orientation val="minMax"/>
        </c:scaling>
        <c:delete val="0"/>
        <c:axPos val="b"/>
        <c:majorTickMark val="none"/>
        <c:minorTickMark val="none"/>
        <c:tickLblPos val="nextTo"/>
        <c:txPr>
          <a:bodyPr rot="-5400000" vert="horz"/>
          <a:lstStyle/>
          <a:p>
            <a:pPr>
              <a:defRPr sz="1400"/>
            </a:pPr>
            <a:endParaRPr lang="nl-BE"/>
          </a:p>
        </c:txPr>
        <c:crossAx val="170332544"/>
        <c:crosses val="autoZero"/>
        <c:auto val="1"/>
        <c:lblAlgn val="ctr"/>
        <c:lblOffset val="100"/>
        <c:noMultiLvlLbl val="0"/>
      </c:catAx>
      <c:valAx>
        <c:axId val="170332544"/>
        <c:scaling>
          <c:orientation val="minMax"/>
        </c:scaling>
        <c:delete val="0"/>
        <c:axPos val="l"/>
        <c:majorGridlines/>
        <c:numFmt formatCode="0" sourceLinked="0"/>
        <c:majorTickMark val="none"/>
        <c:minorTickMark val="none"/>
        <c:tickLblPos val="nextTo"/>
        <c:spPr>
          <a:ln w="9525">
            <a:noFill/>
          </a:ln>
        </c:spPr>
        <c:txPr>
          <a:bodyPr/>
          <a:lstStyle/>
          <a:p>
            <a:pPr>
              <a:defRPr sz="1400"/>
            </a:pPr>
            <a:endParaRPr lang="nl-BE"/>
          </a:p>
        </c:txPr>
        <c:crossAx val="170326656"/>
        <c:crosses val="autoZero"/>
        <c:crossBetween val="between"/>
      </c:valAx>
    </c:plotArea>
    <c:legend>
      <c:legendPos val="b"/>
      <c:overlay val="0"/>
      <c:txPr>
        <a:bodyPr/>
        <a:lstStyle/>
        <a:p>
          <a:pPr>
            <a:defRPr sz="1400"/>
          </a:pPr>
          <a:endParaRPr lang="nl-BE"/>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'totale groei'!$A$2:$A$16</c:f>
              <c:strCache>
                <c:ptCount val="15"/>
                <c:pt idx="0">
                  <c:v>Sint-Martens-Latem </c:v>
                </c:pt>
                <c:pt idx="1">
                  <c:v>De Pinte </c:v>
                </c:pt>
                <c:pt idx="2">
                  <c:v>Destelbergen </c:v>
                </c:pt>
                <c:pt idx="3">
                  <c:v>Zelzate </c:v>
                </c:pt>
                <c:pt idx="4">
                  <c:v>Lovendegem </c:v>
                </c:pt>
                <c:pt idx="5">
                  <c:v>Wachtebeke </c:v>
                </c:pt>
                <c:pt idx="6">
                  <c:v>Nazareth </c:v>
                </c:pt>
                <c:pt idx="7">
                  <c:v>Nevele </c:v>
                </c:pt>
                <c:pt idx="8">
                  <c:v>Gavere </c:v>
                </c:pt>
                <c:pt idx="9">
                  <c:v>Merelbeke </c:v>
                </c:pt>
                <c:pt idx="10">
                  <c:v>Melle </c:v>
                </c:pt>
                <c:pt idx="11">
                  <c:v>Deinze </c:v>
                </c:pt>
                <c:pt idx="12">
                  <c:v>Gent </c:v>
                </c:pt>
                <c:pt idx="13">
                  <c:v>Evergem </c:v>
                </c:pt>
                <c:pt idx="14">
                  <c:v>Lochristi </c:v>
                </c:pt>
              </c:strCache>
            </c:strRef>
          </c:cat>
          <c:val>
            <c:numRef>
              <c:f>'totale groei'!$B$2:$B$16</c:f>
              <c:numCache>
                <c:formatCode>General</c:formatCode>
                <c:ptCount val="15"/>
                <c:pt idx="0">
                  <c:v>-3.9662914345533684</c:v>
                </c:pt>
                <c:pt idx="1">
                  <c:v>-1.3624699480529179</c:v>
                </c:pt>
                <c:pt idx="2">
                  <c:v>0.12627920728690678</c:v>
                </c:pt>
                <c:pt idx="3">
                  <c:v>0.58634745715991188</c:v>
                </c:pt>
                <c:pt idx="4">
                  <c:v>1.4871092136036017</c:v>
                </c:pt>
                <c:pt idx="5">
                  <c:v>3.6633551641723563</c:v>
                </c:pt>
                <c:pt idx="6">
                  <c:v>3.9140287469875426</c:v>
                </c:pt>
                <c:pt idx="7">
                  <c:v>3.9247190578046114</c:v>
                </c:pt>
                <c:pt idx="8">
                  <c:v>4.2860994859590225</c:v>
                </c:pt>
                <c:pt idx="9">
                  <c:v>5.2097702245441893</c:v>
                </c:pt>
                <c:pt idx="10">
                  <c:v>5.3095017066381498</c:v>
                </c:pt>
                <c:pt idx="11">
                  <c:v>5.3310483806423132</c:v>
                </c:pt>
                <c:pt idx="12">
                  <c:v>5.6001436236254847</c:v>
                </c:pt>
                <c:pt idx="13">
                  <c:v>5.757359945869112</c:v>
                </c:pt>
                <c:pt idx="14">
                  <c:v>8.2975013090802872</c:v>
                </c:pt>
              </c:numCache>
            </c:numRef>
          </c:val>
        </c:ser>
        <c:dLbls>
          <c:showLegendKey val="0"/>
          <c:showVal val="0"/>
          <c:showCatName val="0"/>
          <c:showSerName val="0"/>
          <c:showPercent val="0"/>
          <c:showBubbleSize val="0"/>
        </c:dLbls>
        <c:gapWidth val="150"/>
        <c:axId val="170531840"/>
        <c:axId val="170554112"/>
      </c:barChart>
      <c:catAx>
        <c:axId val="170531840"/>
        <c:scaling>
          <c:orientation val="minMax"/>
        </c:scaling>
        <c:delete val="0"/>
        <c:axPos val="l"/>
        <c:majorTickMark val="out"/>
        <c:minorTickMark val="none"/>
        <c:tickLblPos val="high"/>
        <c:crossAx val="170554112"/>
        <c:crosses val="autoZero"/>
        <c:auto val="1"/>
        <c:lblAlgn val="ctr"/>
        <c:lblOffset val="100"/>
        <c:noMultiLvlLbl val="0"/>
      </c:catAx>
      <c:valAx>
        <c:axId val="170554112"/>
        <c:scaling>
          <c:orientation val="minMax"/>
        </c:scaling>
        <c:delete val="0"/>
        <c:axPos val="b"/>
        <c:majorGridlines>
          <c:spPr>
            <a:ln>
              <a:solidFill>
                <a:schemeClr val="bg1">
                  <a:lumMod val="85000"/>
                </a:schemeClr>
              </a:solidFill>
            </a:ln>
          </c:spPr>
        </c:majorGridlines>
        <c:numFmt formatCode="General" sourceLinked="1"/>
        <c:majorTickMark val="out"/>
        <c:minorTickMark val="none"/>
        <c:tickLblPos val="nextTo"/>
        <c:crossAx val="170531840"/>
        <c:crosses val="autoZero"/>
        <c:crossBetween val="between"/>
      </c:valAx>
    </c:plotArea>
    <c:plotVisOnly val="1"/>
    <c:dispBlanksAs val="gap"/>
    <c:showDLblsOverMax val="0"/>
  </c:chart>
  <c:txPr>
    <a:bodyPr/>
    <a:lstStyle/>
    <a:p>
      <a:pPr>
        <a:defRPr sz="1400" baseline="0"/>
      </a:pPr>
      <a:endParaRPr lang="nl-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791376365862139E-2"/>
          <c:y val="4.5478028773235868E-2"/>
          <c:w val="0.61196084654485372"/>
          <c:h val="0.82025175360609515"/>
        </c:manualLayout>
      </c:layout>
      <c:barChart>
        <c:barDir val="bar"/>
        <c:grouping val="clustered"/>
        <c:varyColors val="0"/>
        <c:ser>
          <c:idx val="0"/>
          <c:order val="0"/>
          <c:tx>
            <c:strRef>
              <c:f>'totale groei'!$B$55</c:f>
              <c:strCache>
                <c:ptCount val="1"/>
                <c:pt idx="0">
                  <c:v>65+</c:v>
                </c:pt>
              </c:strCache>
            </c:strRef>
          </c:tx>
          <c:invertIfNegative val="0"/>
          <c:cat>
            <c:strRef>
              <c:f>'totale groei'!$A$56:$A$70</c:f>
              <c:strCache>
                <c:ptCount val="15"/>
                <c:pt idx="0">
                  <c:v>Zelzate </c:v>
                </c:pt>
                <c:pt idx="1">
                  <c:v>Gent </c:v>
                </c:pt>
                <c:pt idx="2">
                  <c:v>Sint-Martens-Latem </c:v>
                </c:pt>
                <c:pt idx="3">
                  <c:v>Nevele </c:v>
                </c:pt>
                <c:pt idx="4">
                  <c:v>Melle </c:v>
                </c:pt>
                <c:pt idx="5">
                  <c:v>Evergem </c:v>
                </c:pt>
                <c:pt idx="6">
                  <c:v>Destelbergen </c:v>
                </c:pt>
                <c:pt idx="7">
                  <c:v>Deinze </c:v>
                </c:pt>
                <c:pt idx="8">
                  <c:v>Merelbeke </c:v>
                </c:pt>
                <c:pt idx="9">
                  <c:v>Lovendegem </c:v>
                </c:pt>
                <c:pt idx="10">
                  <c:v>Wachtebeke </c:v>
                </c:pt>
                <c:pt idx="11">
                  <c:v>Nazareth </c:v>
                </c:pt>
                <c:pt idx="12">
                  <c:v>De Pinte </c:v>
                </c:pt>
                <c:pt idx="13">
                  <c:v>Lochristi </c:v>
                </c:pt>
                <c:pt idx="14">
                  <c:v>Gavere </c:v>
                </c:pt>
              </c:strCache>
            </c:strRef>
          </c:cat>
          <c:val>
            <c:numRef>
              <c:f>'totale groei'!$B$56:$B$70</c:f>
              <c:numCache>
                <c:formatCode>General</c:formatCode>
                <c:ptCount val="15"/>
                <c:pt idx="0">
                  <c:v>6.3594868296027638</c:v>
                </c:pt>
                <c:pt idx="1">
                  <c:v>9.0742860426522167</c:v>
                </c:pt>
                <c:pt idx="2">
                  <c:v>14.026834517703881</c:v>
                </c:pt>
                <c:pt idx="3">
                  <c:v>14.685430864797778</c:v>
                </c:pt>
                <c:pt idx="4">
                  <c:v>17.308566005818633</c:v>
                </c:pt>
                <c:pt idx="5">
                  <c:v>18.454045018405147</c:v>
                </c:pt>
                <c:pt idx="6">
                  <c:v>19.476188707640361</c:v>
                </c:pt>
                <c:pt idx="7">
                  <c:v>21.023499629850754</c:v>
                </c:pt>
                <c:pt idx="8">
                  <c:v>21.685295254618492</c:v>
                </c:pt>
                <c:pt idx="9">
                  <c:v>22.01924797289195</c:v>
                </c:pt>
                <c:pt idx="10">
                  <c:v>22.592587221951131</c:v>
                </c:pt>
                <c:pt idx="11">
                  <c:v>22.980466853952848</c:v>
                </c:pt>
                <c:pt idx="12">
                  <c:v>23.506059000774446</c:v>
                </c:pt>
                <c:pt idx="13">
                  <c:v>30.696766804751405</c:v>
                </c:pt>
                <c:pt idx="14">
                  <c:v>30.829334524987928</c:v>
                </c:pt>
              </c:numCache>
            </c:numRef>
          </c:val>
        </c:ser>
        <c:dLbls>
          <c:showLegendKey val="0"/>
          <c:showVal val="0"/>
          <c:showCatName val="0"/>
          <c:showSerName val="0"/>
          <c:showPercent val="0"/>
          <c:showBubbleSize val="0"/>
        </c:dLbls>
        <c:gapWidth val="150"/>
        <c:axId val="175368064"/>
        <c:axId val="175369600"/>
      </c:barChart>
      <c:catAx>
        <c:axId val="175368064"/>
        <c:scaling>
          <c:orientation val="minMax"/>
        </c:scaling>
        <c:delete val="0"/>
        <c:axPos val="l"/>
        <c:majorTickMark val="out"/>
        <c:minorTickMark val="none"/>
        <c:tickLblPos val="high"/>
        <c:crossAx val="175369600"/>
        <c:crosses val="autoZero"/>
        <c:auto val="1"/>
        <c:lblAlgn val="ctr"/>
        <c:lblOffset val="100"/>
        <c:tickLblSkip val="1"/>
        <c:noMultiLvlLbl val="0"/>
      </c:catAx>
      <c:valAx>
        <c:axId val="175369600"/>
        <c:scaling>
          <c:orientation val="minMax"/>
          <c:max val="40"/>
          <c:min val="-10"/>
        </c:scaling>
        <c:delete val="0"/>
        <c:axPos val="b"/>
        <c:majorGridlines>
          <c:spPr>
            <a:ln>
              <a:solidFill>
                <a:schemeClr val="bg1">
                  <a:lumMod val="85000"/>
                </a:schemeClr>
              </a:solidFill>
            </a:ln>
          </c:spPr>
        </c:majorGridlines>
        <c:numFmt formatCode="General" sourceLinked="1"/>
        <c:majorTickMark val="out"/>
        <c:minorTickMark val="none"/>
        <c:tickLblPos val="nextTo"/>
        <c:crossAx val="175368064"/>
        <c:crosses val="autoZero"/>
        <c:crossBetween val="between"/>
        <c:majorUnit val="10"/>
      </c:valAx>
    </c:plotArea>
    <c:plotVisOnly val="1"/>
    <c:dispBlanksAs val="gap"/>
    <c:showDLblsOverMax val="0"/>
  </c:chart>
  <c:txPr>
    <a:bodyPr/>
    <a:lstStyle/>
    <a:p>
      <a:pPr>
        <a:defRPr sz="1400"/>
      </a:pPr>
      <a:endParaRPr lang="nl-BE"/>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0.52499</cdr:x>
      <cdr:y>0.02778</cdr:y>
    </cdr:from>
    <cdr:to>
      <cdr:x>0.97124</cdr:x>
      <cdr:y>0.20586</cdr:y>
    </cdr:to>
    <cdr:sp macro="" textlink="">
      <cdr:nvSpPr>
        <cdr:cNvPr id="2" name="TextBox 4"/>
        <cdr:cNvSpPr txBox="1"/>
      </cdr:nvSpPr>
      <cdr:spPr>
        <a:xfrm xmlns:a="http://schemas.openxmlformats.org/drawingml/2006/main">
          <a:off x="4320458" y="144033"/>
          <a:ext cx="3672459" cy="92333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en-US" b="1" i="1" dirty="0" err="1" smtClean="0"/>
            <a:t>Negatieve</a:t>
          </a:r>
          <a:r>
            <a:rPr lang="en-US" b="1" i="1" dirty="0" smtClean="0"/>
            <a:t> </a:t>
          </a:r>
          <a:r>
            <a:rPr lang="en-US" b="1" i="1" dirty="0" err="1" smtClean="0"/>
            <a:t>groei</a:t>
          </a:r>
          <a:r>
            <a:rPr lang="en-US" b="1" i="1" dirty="0" smtClean="0"/>
            <a:t> </a:t>
          </a:r>
          <a:r>
            <a:rPr lang="en-US" b="1" i="1" dirty="0"/>
            <a:t>in </a:t>
          </a:r>
          <a:r>
            <a:rPr lang="en-US" b="1" i="1" dirty="0" err="1"/>
            <a:t>alle</a:t>
          </a:r>
          <a:r>
            <a:rPr lang="en-US" b="1" i="1" dirty="0"/>
            <a:t> </a:t>
          </a:r>
          <a:r>
            <a:rPr lang="en-US" b="1" i="1" dirty="0" err="1"/>
            <a:t>categorieën</a:t>
          </a:r>
          <a:r>
            <a:rPr lang="en-US" b="1" i="1" dirty="0"/>
            <a:t> </a:t>
          </a:r>
          <a:r>
            <a:rPr lang="en-US" b="1" i="1" dirty="0" err="1"/>
            <a:t>behalve</a:t>
          </a:r>
          <a:r>
            <a:rPr lang="en-US" b="1" i="1" dirty="0"/>
            <a:t> 65+</a:t>
          </a:r>
        </a:p>
        <a:p xmlns:a="http://schemas.openxmlformats.org/drawingml/2006/main">
          <a:pPr algn="r"/>
          <a:endParaRPr lang="en-US" b="1" i="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8AA22D-76A0-4BA3-9A0A-B18D29B54BE4}" type="datetimeFigureOut">
              <a:rPr lang="nl-BE" smtClean="0"/>
              <a:t>18/06/2015</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B92C29-8552-46E1-92C6-63F89320CE7C}" type="slidenum">
              <a:rPr lang="nl-BE" smtClean="0"/>
              <a:t>‹nr.›</a:t>
            </a:fld>
            <a:endParaRPr lang="nl-BE"/>
          </a:p>
        </p:txBody>
      </p:sp>
    </p:spTree>
    <p:extLst>
      <p:ext uri="{BB962C8B-B14F-4D97-AF65-F5344CB8AC3E}">
        <p14:creationId xmlns:p14="http://schemas.microsoft.com/office/powerpoint/2010/main" val="10027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9914879-344F-434C-9525-26EC54F929C5}" type="slidenum">
              <a:rPr lang="nl-BE" smtClean="0">
                <a:solidFill>
                  <a:prstClr val="black"/>
                </a:solidFill>
              </a:rPr>
              <a:pPr/>
              <a:t>1</a:t>
            </a:fld>
            <a:endParaRPr lang="nl-BE">
              <a:solidFill>
                <a:prstClr val="black"/>
              </a:solidFill>
            </a:endParaRPr>
          </a:p>
        </p:txBody>
      </p:sp>
    </p:spTree>
    <p:extLst>
      <p:ext uri="{BB962C8B-B14F-4D97-AF65-F5344CB8AC3E}">
        <p14:creationId xmlns:p14="http://schemas.microsoft.com/office/powerpoint/2010/main" val="295241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Wat hebben we in deze studie gedaan?</a:t>
            </a:r>
          </a:p>
          <a:p>
            <a:endParaRPr lang="nl-BE" dirty="0" smtClean="0"/>
          </a:p>
          <a:p>
            <a:pPr marL="171450" indent="-171450">
              <a:buFontTx/>
              <a:buChar char="-"/>
            </a:pPr>
            <a:r>
              <a:rPr lang="nl-BE" dirty="0" smtClean="0"/>
              <a:t>Gestart vanuit een algemeen</a:t>
            </a:r>
            <a:r>
              <a:rPr lang="nl-BE" baseline="0" dirty="0" smtClean="0"/>
              <a:t> demografisch overzicht van de Gentenaars</a:t>
            </a:r>
          </a:p>
          <a:p>
            <a:pPr marL="171450" indent="-171450">
              <a:buFontTx/>
              <a:buChar char="-"/>
            </a:pPr>
            <a:r>
              <a:rPr lang="nl-BE" baseline="0" dirty="0" smtClean="0"/>
              <a:t>Daarna bespreken we de verhuisbewegingen over de stadsgrenzen (externe migratie), dit zijn zowel verhuisbewegingen tussen Gent en de andere Belgische gemeenten (binnenlandse migratie) als internationale verhuisbewegingen van en naar Gent (buitenlandse migratie)</a:t>
            </a:r>
          </a:p>
          <a:p>
            <a:pPr marL="171450" indent="-171450">
              <a:buFontTx/>
              <a:buChar char="-"/>
            </a:pPr>
            <a:r>
              <a:rPr lang="nl-BE" baseline="0" dirty="0" smtClean="0"/>
              <a:t>Een volgende hoofdstuk bekijkt de verhuisbewegingen binnen Gent: Gent kent ongeveer 20 000 verhuisbewegingen per jaar binnen de grenzen van de stad.</a:t>
            </a:r>
          </a:p>
          <a:p>
            <a:pPr marL="171450" indent="-171450">
              <a:buFontTx/>
              <a:buChar char="-"/>
            </a:pPr>
            <a:r>
              <a:rPr lang="nl-BE" baseline="0" dirty="0" smtClean="0"/>
              <a:t>Een laatste deel in de presentatie bekijkt verhuisbewegingen naar leeftijd. Verhuizen is typisch iets leeftijdsgebonden. Er wordt verhuisd op alle leeftijden, maar meer op jongvolwassen leeftijd. De twintigers verhuizen het meest, gevolgd door dertigers en jonge kinderen (wat uiteraard aan elkaar gekoppeld is). </a:t>
            </a:r>
            <a:endParaRPr lang="nl-BE" dirty="0" smtClean="0"/>
          </a:p>
          <a:p>
            <a:endParaRPr lang="nl-BE" dirty="0" smtClean="0"/>
          </a:p>
          <a:p>
            <a:r>
              <a:rPr lang="nl-BE" sz="1200" b="1" i="0" u="none" strike="noStrike" kern="1200" baseline="0" dirty="0" smtClean="0">
                <a:solidFill>
                  <a:schemeClr val="tx1"/>
                </a:solidFill>
                <a:latin typeface="+mn-lt"/>
                <a:ea typeface="+mn-ea"/>
                <a:cs typeface="+mn-cs"/>
              </a:rPr>
              <a:t>Periode 2002-2011</a:t>
            </a:r>
          </a:p>
          <a:p>
            <a:r>
              <a:rPr lang="nl-BE" sz="1200" b="0" i="0" u="none" strike="noStrike" kern="1200" baseline="0" dirty="0" smtClean="0">
                <a:solidFill>
                  <a:schemeClr val="tx1"/>
                </a:solidFill>
                <a:latin typeface="+mn-lt"/>
                <a:ea typeface="+mn-ea"/>
                <a:cs typeface="+mn-cs"/>
              </a:rPr>
              <a:t>De cijfers in dit rapport hebben betrekking op de periode van 2002 tot 2011. De perioden 2002-2006 en 2007-2011 worden met elkaar vergeleken. Migratiecijfers kunnen immers behoorlijk  variëren van jaar tot jaar: door één cijfer te hanteren voor een periode van 5 jaar vlak je</a:t>
            </a:r>
          </a:p>
          <a:p>
            <a:r>
              <a:rPr lang="nl-BE" sz="1200" b="0" i="0" u="none" strike="noStrike" kern="1200" baseline="0" dirty="0" smtClean="0">
                <a:solidFill>
                  <a:schemeClr val="tx1"/>
                </a:solidFill>
                <a:latin typeface="+mn-lt"/>
                <a:ea typeface="+mn-ea"/>
                <a:cs typeface="+mn-cs"/>
              </a:rPr>
              <a:t>die schommelingen af. </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99359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belangrijkste</a:t>
            </a:r>
            <a:r>
              <a:rPr lang="nl-BE" baseline="0" dirty="0" smtClean="0"/>
              <a:t> conclusies van dit onderzoek: </a:t>
            </a:r>
          </a:p>
          <a:p>
            <a:pPr marL="228600" indent="-228600">
              <a:buAutoNum type="arabicPeriod"/>
            </a:pPr>
            <a:r>
              <a:rPr lang="nl-BE" baseline="0" dirty="0" smtClean="0"/>
              <a:t>Er wordt steeds meer verhuisd: Van 40 000 verhuisbewegingen in 2002 naar 50 000 verhuisbewegingen in 2011 (dit is een optelsom van alle inkomende / uitgaanden én interne verhuisbewegingen)</a:t>
            </a:r>
          </a:p>
          <a:p>
            <a:pPr marL="228600" indent="-228600">
              <a:buAutoNum type="arabicPeriod"/>
            </a:pPr>
            <a:r>
              <a:rPr lang="nl-BE" baseline="0" dirty="0" smtClean="0"/>
              <a:t>Binnen Vlaanderen is Oost-Vlaanderen het belangrijkste verliesgebied voor Gent. Dit betekent dat er vooral inwoners van Gent naar andere Oost-Vlaamse gemeenten gaan wonen dan omgekeerd. Voor de provincie West-Vlaanderen zien we dan de omgekeerde beweging: er komen veel meer West-Vlamingen naar Gent wonen dan dat er Gentenaren naar West-Vlaanderen trekken. </a:t>
            </a:r>
          </a:p>
          <a:p>
            <a:pPr marL="228600" indent="-228600">
              <a:buAutoNum type="arabicPeriod"/>
            </a:pPr>
            <a:r>
              <a:rPr lang="nl-BE" baseline="0" dirty="0" smtClean="0"/>
              <a:t>Gent verliest Belgen: het migratiesaldo van Belgen is licht negatief, dat van niet-Belgen is positief; wat zorgt voor een totaal positief saldo voor Gent</a:t>
            </a:r>
          </a:p>
          <a:p>
            <a:pPr marL="228600" indent="-228600">
              <a:buAutoNum type="arabicPeriod"/>
            </a:pPr>
            <a:r>
              <a:rPr lang="nl-BE" baseline="0" dirty="0" smtClean="0"/>
              <a:t>Gent is geen homogeen gebied – nieuwe Gentenaars vestigen zich voornamelijk in het centrum, Gentenaars zelf verhuizen van wijken in het centrum naar wijken in de rand.</a:t>
            </a:r>
          </a:p>
          <a:p>
            <a:pPr marL="228600" indent="-228600">
              <a:buAutoNum type="arabicPeriod"/>
            </a:pPr>
            <a:r>
              <a:rPr lang="nl-BE" baseline="0" dirty="0" smtClean="0"/>
              <a:t>Verhuizen is zoals gezegd leeftijdsgebonden: Gent heeft een grote aantrekkingskracht op jongvolwassenen, daarover later meer. </a:t>
            </a:r>
          </a:p>
          <a:p>
            <a:pPr marL="228600" indent="-228600">
              <a:buAutoNum type="arabicPeriod"/>
            </a:pPr>
            <a:endParaRPr lang="nl-BE" baseline="0" dirty="0" smtClean="0"/>
          </a:p>
          <a:p>
            <a:pPr marL="0" indent="0">
              <a:buNone/>
            </a:pPr>
            <a:r>
              <a:rPr lang="nl-BE" baseline="0" dirty="0" smtClean="0"/>
              <a:t>In wat volgt zal ik het voornamelijk hebben over het verliesgebied ‘Oost-Vlaanderen’ en dan meer specifiek de buurgemeenten van Gent. </a:t>
            </a:r>
          </a:p>
          <a:p>
            <a:pPr marL="0" indent="0">
              <a:buNone/>
            </a:pPr>
            <a:r>
              <a:rPr lang="nl-BE" baseline="0" dirty="0" smtClean="0"/>
              <a:t>	</a:t>
            </a:r>
          </a:p>
          <a:p>
            <a:pPr marL="0" indent="0">
              <a:buNone/>
            </a:pPr>
            <a:endParaRPr lang="nl-BE" dirty="0"/>
          </a:p>
        </p:txBody>
      </p:sp>
      <p:sp>
        <p:nvSpPr>
          <p:cNvPr id="4" name="Tijdelijke aanduiding voor dianummer 3"/>
          <p:cNvSpPr>
            <a:spLocks noGrp="1"/>
          </p:cNvSpPr>
          <p:nvPr>
            <p:ph type="sldNum" sz="quarter" idx="10"/>
          </p:nvPr>
        </p:nvSpPr>
        <p:spPr/>
        <p:txBody>
          <a:bodyPr/>
          <a:lstStyle/>
          <a:p>
            <a:fld id="{DC852155-9CE0-40FD-AA8B-C079F8495AB1}" type="slidenum">
              <a:rPr lang="nl-BE" smtClean="0">
                <a:solidFill>
                  <a:prstClr val="black"/>
                </a:solidFill>
              </a:rPr>
              <a:pPr/>
              <a:t>20</a:t>
            </a:fld>
            <a:endParaRPr lang="nl-BE">
              <a:solidFill>
                <a:prstClr val="black"/>
              </a:solidFill>
            </a:endParaRPr>
          </a:p>
        </p:txBody>
      </p:sp>
    </p:spTree>
    <p:extLst>
      <p:ext uri="{BB962C8B-B14F-4D97-AF65-F5344CB8AC3E}">
        <p14:creationId xmlns:p14="http://schemas.microsoft.com/office/powerpoint/2010/main" val="4187353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21</a:t>
            </a:fld>
            <a:endParaRPr lang="nl-BE">
              <a:solidFill>
                <a:prstClr val="black"/>
              </a:solidFill>
            </a:endParaRPr>
          </a:p>
        </p:txBody>
      </p:sp>
    </p:spTree>
    <p:extLst>
      <p:ext uri="{BB962C8B-B14F-4D97-AF65-F5344CB8AC3E}">
        <p14:creationId xmlns:p14="http://schemas.microsoft.com/office/powerpoint/2010/main" val="240903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In deze kaart zie je waar de stadsverlaters</a:t>
            </a:r>
            <a:r>
              <a:rPr lang="nl-BE" baseline="0" dirty="0" smtClean="0"/>
              <a:t> van Gent naartoe trekken. Het gaat hier om absolute aantallen tijdens de periode 2007-2011.</a:t>
            </a:r>
          </a:p>
          <a:p>
            <a:r>
              <a:rPr lang="nl-BE" baseline="0" dirty="0" smtClean="0"/>
              <a:t>Je ziet dat er dus heel wat Gentenaars naar de buurgemeenten trekken, net als naar stad Antwerpen.</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22</a:t>
            </a:fld>
            <a:endParaRPr lang="nl-BE">
              <a:solidFill>
                <a:prstClr val="black"/>
              </a:solidFill>
            </a:endParaRPr>
          </a:p>
        </p:txBody>
      </p:sp>
    </p:spTree>
    <p:extLst>
      <p:ext uri="{BB962C8B-B14F-4D97-AF65-F5344CB8AC3E}">
        <p14:creationId xmlns:p14="http://schemas.microsoft.com/office/powerpoint/2010/main" val="220873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Als we dan de buurgemeenten uitlichten in</a:t>
            </a:r>
            <a:r>
              <a:rPr lang="nl-BE" baseline="0" dirty="0" smtClean="0"/>
              <a:t> deze grafiek, zien we dat voor alle gemeenten in de periode 2007-2011 meer verhuisbewegingen zijn dan in de periode 2002-2006</a:t>
            </a:r>
          </a:p>
          <a:p>
            <a:endParaRPr lang="nl-BE" baseline="0" dirty="0" smtClean="0"/>
          </a:p>
          <a:p>
            <a:r>
              <a:rPr lang="nl-BE" baseline="0" dirty="0" smtClean="0"/>
              <a:t>De gemeenten die de meeste Gentenaars ontvangen zijn:</a:t>
            </a:r>
          </a:p>
          <a:p>
            <a:pPr marL="171450" indent="-171450">
              <a:buFont typeface="Arial" panose="020B0604020202020204" pitchFamily="34" charset="0"/>
              <a:buChar char="•"/>
            </a:pPr>
            <a:r>
              <a:rPr lang="nl-BE" baseline="0" dirty="0" smtClean="0"/>
              <a:t>Evergem </a:t>
            </a:r>
          </a:p>
          <a:p>
            <a:pPr marL="171450" indent="-171450">
              <a:buFont typeface="Arial" panose="020B0604020202020204" pitchFamily="34" charset="0"/>
              <a:buChar char="•"/>
            </a:pPr>
            <a:r>
              <a:rPr lang="nl-BE" baseline="0" dirty="0" err="1" smtClean="0"/>
              <a:t>Merelbeke</a:t>
            </a:r>
            <a:r>
              <a:rPr lang="nl-BE" baseline="0" dirty="0" smtClean="0"/>
              <a:t> </a:t>
            </a:r>
          </a:p>
          <a:p>
            <a:pPr marL="171450" indent="-171450">
              <a:buFont typeface="Arial" panose="020B0604020202020204" pitchFamily="34" charset="0"/>
              <a:buChar char="•"/>
            </a:pPr>
            <a:r>
              <a:rPr lang="nl-BE" baseline="0" dirty="0" smtClean="0"/>
              <a:t>Destelbergen</a:t>
            </a:r>
          </a:p>
          <a:p>
            <a:pPr marL="171450" indent="-171450">
              <a:buFont typeface="Arial" panose="020B0604020202020204" pitchFamily="34" charset="0"/>
              <a:buChar char="•"/>
            </a:pPr>
            <a:r>
              <a:rPr lang="nl-BE" baseline="0" dirty="0" err="1" smtClean="0"/>
              <a:t>Lochristi</a:t>
            </a:r>
            <a:endParaRPr lang="nl-BE" baseline="0" dirty="0" smtClean="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259130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Deze kaart</a:t>
            </a:r>
            <a:r>
              <a:rPr lang="nl-BE" baseline="0" dirty="0" smtClean="0"/>
              <a:t> toont de </a:t>
            </a:r>
            <a:r>
              <a:rPr lang="nl-BE" i="1" baseline="0" dirty="0" smtClean="0"/>
              <a:t>‘relatieve cijfers’ </a:t>
            </a:r>
          </a:p>
          <a:p>
            <a:r>
              <a:rPr lang="nl-BE" sz="1200" b="0" i="0" u="none" strike="noStrike" kern="1200" baseline="0" dirty="0" smtClean="0">
                <a:solidFill>
                  <a:schemeClr val="tx1"/>
                </a:solidFill>
                <a:latin typeface="+mn-lt"/>
                <a:ea typeface="+mn-ea"/>
                <a:cs typeface="+mn-cs"/>
              </a:rPr>
              <a:t>Om bepaalde gebieden (wijken, gemeenten) met elkaar te vergelijken zijn relatieve cijfers nodig. Door de verhuisbewegingen af te zetten ten opzichte van het aantal inwoners verkrijg je het aantal verhuisbewegingen per 1 000 inwoners, wat vergelijking mogelijk maakt. </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24</a:t>
            </a:fld>
            <a:endParaRPr lang="nl-BE">
              <a:solidFill>
                <a:prstClr val="black"/>
              </a:solidFill>
            </a:endParaRPr>
          </a:p>
        </p:txBody>
      </p:sp>
    </p:spTree>
    <p:extLst>
      <p:ext uri="{BB962C8B-B14F-4D97-AF65-F5344CB8AC3E}">
        <p14:creationId xmlns:p14="http://schemas.microsoft.com/office/powerpoint/2010/main" val="913089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Als we dan opnieuw de deelgemeenten eruit lichten,</a:t>
            </a:r>
            <a:r>
              <a:rPr lang="nl-BE" baseline="0" dirty="0" smtClean="0"/>
              <a:t> dan zien we dat de relatieve impact het grootst is in:</a:t>
            </a:r>
          </a:p>
          <a:p>
            <a:pPr marL="171450" indent="-171450">
              <a:buFontTx/>
              <a:buChar char="-"/>
            </a:pPr>
            <a:r>
              <a:rPr lang="nl-BE" baseline="0" dirty="0" smtClean="0"/>
              <a:t>Melle</a:t>
            </a:r>
          </a:p>
          <a:p>
            <a:pPr marL="171450" indent="-171450">
              <a:buFontTx/>
              <a:buChar char="-"/>
            </a:pPr>
            <a:r>
              <a:rPr lang="nl-BE" baseline="0" dirty="0" smtClean="0"/>
              <a:t>Destelbergen</a:t>
            </a:r>
          </a:p>
          <a:p>
            <a:pPr marL="171450" indent="-171450">
              <a:buFontTx/>
              <a:buChar char="-"/>
            </a:pPr>
            <a:r>
              <a:rPr lang="nl-BE" baseline="0" dirty="0" err="1" smtClean="0"/>
              <a:t>Merelbeke</a:t>
            </a:r>
            <a:endParaRPr lang="nl-BE" baseline="0" dirty="0" smtClean="0"/>
          </a:p>
          <a:p>
            <a:pPr marL="171450" indent="-171450">
              <a:buFontTx/>
              <a:buChar char="-"/>
            </a:pPr>
            <a:r>
              <a:rPr lang="nl-BE" baseline="0" dirty="0" err="1" smtClean="0"/>
              <a:t>Lovendegem</a:t>
            </a:r>
            <a:r>
              <a:rPr lang="nl-BE" baseline="0" dirty="0" smtClean="0"/>
              <a:t> </a:t>
            </a:r>
          </a:p>
          <a:p>
            <a:pPr marL="171450" indent="-171450">
              <a:buFontTx/>
              <a:buChar char="-"/>
            </a:pPr>
            <a:r>
              <a:rPr lang="nl-BE" baseline="0" dirty="0" smtClean="0"/>
              <a:t>Evergem</a:t>
            </a:r>
          </a:p>
          <a:p>
            <a:pPr marL="171450" indent="-171450">
              <a:buFontTx/>
              <a:buChar char="-"/>
            </a:pPr>
            <a:endParaRPr lang="nl-BE" baseline="0" dirty="0" smtClean="0"/>
          </a:p>
          <a:p>
            <a:pPr marL="0" indent="0">
              <a:buFontTx/>
              <a:buNone/>
            </a:pPr>
            <a:r>
              <a:rPr lang="nl-BE" baseline="0" dirty="0" smtClean="0"/>
              <a:t>Terwijl Evergem in absolute aantallen het meeste inwoners ‘ontvangt’ komt de gemeente bij de relatieve cijfers op de 5</a:t>
            </a:r>
            <a:r>
              <a:rPr lang="nl-BE" baseline="30000" dirty="0" smtClean="0"/>
              <a:t>de</a:t>
            </a:r>
            <a:r>
              <a:rPr lang="nl-BE" baseline="0" dirty="0" smtClean="0"/>
              <a:t> plaats. </a:t>
            </a:r>
          </a:p>
          <a:p>
            <a:pPr marL="0" indent="0">
              <a:buFontTx/>
              <a:buNone/>
            </a:pPr>
            <a:r>
              <a:rPr lang="nl-BE" baseline="0" dirty="0" smtClean="0"/>
              <a:t>Deinze – die van de buurgemeenten de meeste inwoners heeft – komt bij de relatieve cijfers op de laatste plaats. </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25</a:t>
            </a:fld>
            <a:endParaRPr lang="nl-BE">
              <a:solidFill>
                <a:prstClr val="black"/>
              </a:solidFill>
            </a:endParaRPr>
          </a:p>
        </p:txBody>
      </p:sp>
    </p:spTree>
    <p:extLst>
      <p:ext uri="{BB962C8B-B14F-4D97-AF65-F5344CB8AC3E}">
        <p14:creationId xmlns:p14="http://schemas.microsoft.com/office/powerpoint/2010/main" val="4165382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Maar eigenlijk zeggen de inkomende verhuisbewegingen</a:t>
            </a:r>
            <a:r>
              <a:rPr lang="nl-BE" baseline="0" dirty="0" smtClean="0"/>
              <a:t> alleen niets.</a:t>
            </a:r>
          </a:p>
          <a:p>
            <a:r>
              <a:rPr lang="nl-BE" baseline="0" dirty="0" smtClean="0"/>
              <a:t>Er zijn ook personen die de omgekeerde beweging maken.</a:t>
            </a:r>
          </a:p>
          <a:p>
            <a:r>
              <a:rPr lang="nl-BE" baseline="0" dirty="0" smtClean="0"/>
              <a:t>Ook hier zien we dat de meeste mensen die naar Gent komen uit de buurgemeenten komen (de andere donkere vlekken zijn Antwerpen en Brugge)</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26</a:t>
            </a:fld>
            <a:endParaRPr lang="nl-BE">
              <a:solidFill>
                <a:prstClr val="black"/>
              </a:solidFill>
            </a:endParaRPr>
          </a:p>
        </p:txBody>
      </p:sp>
    </p:spTree>
    <p:extLst>
      <p:ext uri="{BB962C8B-B14F-4D97-AF65-F5344CB8AC3E}">
        <p14:creationId xmlns:p14="http://schemas.microsoft.com/office/powerpoint/2010/main" val="1216551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grafiek van de absolute</a:t>
            </a:r>
            <a:r>
              <a:rPr lang="nl-BE" baseline="0" dirty="0" smtClean="0"/>
              <a:t> aantallen toont dat de verhuisbewegingen van de buurgemeenten richting Gent wel minder talrijk zijn.</a:t>
            </a:r>
          </a:p>
          <a:p>
            <a:r>
              <a:rPr lang="nl-BE" baseline="0" dirty="0" smtClean="0"/>
              <a:t>De Y-as heeft dezelfde schaal als bij de vorige grafiek. </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27</a:t>
            </a:fld>
            <a:endParaRPr lang="nl-BE">
              <a:solidFill>
                <a:prstClr val="black"/>
              </a:solidFill>
            </a:endParaRPr>
          </a:p>
        </p:txBody>
      </p:sp>
    </p:spTree>
    <p:extLst>
      <p:ext uri="{BB962C8B-B14F-4D97-AF65-F5344CB8AC3E}">
        <p14:creationId xmlns:p14="http://schemas.microsoft.com/office/powerpoint/2010/main" val="366029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kaart</a:t>
            </a:r>
            <a:r>
              <a:rPr lang="nl-BE" baseline="0" dirty="0" smtClean="0"/>
              <a:t> met de relatieve cijfers van de nieuwe Gentenaars of verhuisbewegingen naar Gent toe, toont opnieuw een bijna gelijklopend patroon voor de buurgemeenten. Opvallend hier: hoe dichter de buurgemeente bij Gent ligt, hoe meer personen er – relatief gezien - naar Gent komen terwijl je bij de vorige kaart (stadsverlaters – relatief) zag dat de gemeenten buiten het stadsgewest donkerder kleurden dan de naburige gemeenten</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28</a:t>
            </a:fld>
            <a:endParaRPr lang="nl-BE">
              <a:solidFill>
                <a:prstClr val="black"/>
              </a:solidFill>
            </a:endParaRPr>
          </a:p>
        </p:txBody>
      </p:sp>
    </p:spTree>
    <p:extLst>
      <p:ext uri="{BB962C8B-B14F-4D97-AF65-F5344CB8AC3E}">
        <p14:creationId xmlns:p14="http://schemas.microsoft.com/office/powerpoint/2010/main" val="269134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2</a:t>
            </a:fld>
            <a:endParaRPr lang="nl-BE"/>
          </a:p>
        </p:txBody>
      </p:sp>
    </p:spTree>
    <p:extLst>
      <p:ext uri="{BB962C8B-B14F-4D97-AF65-F5344CB8AC3E}">
        <p14:creationId xmlns:p14="http://schemas.microsoft.com/office/powerpoint/2010/main" val="1185098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Als we beide dan aftrekken: nieuwe Gentenaars</a:t>
            </a:r>
            <a:r>
              <a:rPr lang="nl-BE" baseline="0" dirty="0" smtClean="0"/>
              <a:t> min stadsverlaters bekomen we het migratiesaldo. Het saldo zegt iets over de aangroei of krimp van de bevolking door migratie. Deze studie is gemaakt vanuit het perspectief van stad Gent. Een negatief migratiesaldo betekent een verliesgebied voor Gent. Gent verliest inwoners aan dit gebied. Omgekeerd wint dit gebied dus wel inwoners uit Gent.</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29</a:t>
            </a:fld>
            <a:endParaRPr lang="nl-BE">
              <a:solidFill>
                <a:prstClr val="black"/>
              </a:solidFill>
            </a:endParaRPr>
          </a:p>
        </p:txBody>
      </p:sp>
    </p:spTree>
    <p:extLst>
      <p:ext uri="{BB962C8B-B14F-4D97-AF65-F5344CB8AC3E}">
        <p14:creationId xmlns:p14="http://schemas.microsoft.com/office/powerpoint/2010/main" val="1620772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Deze kaart toont de winst en verliesgebieden in absolute</a:t>
            </a:r>
            <a:r>
              <a:rPr lang="nl-BE" baseline="0" dirty="0" smtClean="0"/>
              <a:t> aantallen.</a:t>
            </a:r>
          </a:p>
          <a:p>
            <a:r>
              <a:rPr lang="nl-BE" baseline="0" dirty="0" smtClean="0"/>
              <a:t>Hier zie je duidelijk dat Oost-Vlaanderen een verliesgebied is; West-Vlaanderen een winstgebied. </a:t>
            </a:r>
          </a:p>
          <a:p>
            <a:r>
              <a:rPr lang="nl-BE" baseline="0" dirty="0" smtClean="0"/>
              <a:t>De belangrijkste verliesgebieden (in absolute aantallen) zijn Evergem, </a:t>
            </a:r>
            <a:r>
              <a:rPr lang="nl-BE" baseline="0" dirty="0" err="1" smtClean="0"/>
              <a:t>Merelbeke</a:t>
            </a:r>
            <a:r>
              <a:rPr lang="nl-BE" baseline="0" dirty="0" smtClean="0"/>
              <a:t> en </a:t>
            </a:r>
            <a:r>
              <a:rPr lang="nl-BE" baseline="0" dirty="0" err="1" smtClean="0"/>
              <a:t>Lochristi</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2582469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De relatieve cijfers tonen welke gemeenten ‘relatief gezien t.o.v. hun eigen bevolking’ de meeste invloed ervaren van de in- en uitstroom van en naar Gent. Relatief gezien is er niet zoveel verschil op te merken tussen de buurgemeenten van Gent. Zij ervaren wel de meeste invloed van alle Belgische gemeenten.</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321670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Deze</a:t>
            </a:r>
            <a:r>
              <a:rPr lang="nl-BE" baseline="0" dirty="0" smtClean="0"/>
              <a:t> grafiek toont nog eens de gedetailleerde cijfers (uitgedrukt per 1000 inwoners).</a:t>
            </a:r>
          </a:p>
          <a:p>
            <a:r>
              <a:rPr lang="nl-BE" baseline="0" dirty="0" smtClean="0"/>
              <a:t>Je ziet duidelijk dat voor alle gemeenten (op Deinze na) er meer migratie is vanuit Gent naar de </a:t>
            </a:r>
            <a:r>
              <a:rPr lang="nl-BE" baseline="0" dirty="0" err="1" smtClean="0"/>
              <a:t>randgemeeten</a:t>
            </a:r>
            <a:r>
              <a:rPr lang="nl-BE" baseline="0" dirty="0" smtClean="0"/>
              <a:t> tijdens de periode 2007-2011 in vergelijking met 2002-2006. Voor Melle, Evergem, </a:t>
            </a:r>
            <a:r>
              <a:rPr lang="nl-BE" baseline="0" dirty="0" err="1" smtClean="0"/>
              <a:t>Lochristi</a:t>
            </a:r>
            <a:r>
              <a:rPr lang="nl-BE" baseline="0" dirty="0" smtClean="0"/>
              <a:t> en </a:t>
            </a:r>
            <a:r>
              <a:rPr lang="nl-BE" baseline="0" dirty="0" err="1" smtClean="0"/>
              <a:t>Merelbeke</a:t>
            </a:r>
            <a:r>
              <a:rPr lang="nl-BE" baseline="0" dirty="0" smtClean="0"/>
              <a:t> komt dit neer op een jaarlijkse toename van meer dan 10 personen op 1000 inwoners</a:t>
            </a:r>
            <a:r>
              <a:rPr lang="nl-BE" baseline="0" smtClean="0"/>
              <a:t>. </a:t>
            </a:r>
          </a:p>
          <a:p>
            <a:endParaRPr lang="nl-BE" baseline="0" dirty="0" smtClean="0"/>
          </a:p>
          <a:p>
            <a:r>
              <a:rPr lang="nl-BE" sz="1200" b="0" i="0" u="none" strike="noStrike" kern="1200" baseline="0" dirty="0" smtClean="0">
                <a:solidFill>
                  <a:schemeClr val="tx1"/>
                </a:solidFill>
                <a:latin typeface="+mn-lt"/>
                <a:ea typeface="+mn-ea"/>
                <a:cs typeface="+mn-cs"/>
              </a:rPr>
              <a:t>De relatieve cijfers geven aan in welke mate de in- en uitstroom van Gent invloed heeft op de </a:t>
            </a:r>
            <a:r>
              <a:rPr lang="nl-BE" sz="1200" b="1" i="0" u="none" strike="noStrike" kern="1200" baseline="0" dirty="0" smtClean="0">
                <a:solidFill>
                  <a:schemeClr val="tx1"/>
                </a:solidFill>
                <a:latin typeface="+mn-lt"/>
                <a:ea typeface="+mn-ea"/>
                <a:cs typeface="+mn-cs"/>
              </a:rPr>
              <a:t>bevolkingssamenstelling van de andere gemeenten</a:t>
            </a:r>
            <a:r>
              <a:rPr lang="nl-BE" sz="1200" b="0" i="0" u="none" strike="noStrike" kern="1200" baseline="0" dirty="0" smtClean="0">
                <a:solidFill>
                  <a:schemeClr val="tx1"/>
                </a:solidFill>
                <a:latin typeface="+mn-lt"/>
                <a:ea typeface="+mn-ea"/>
                <a:cs typeface="+mn-cs"/>
              </a:rPr>
              <a:t>. 100 mensen bij op een bevolking van 1000 is een ander verhaal dan 100 mensen bij op een bevolking van 5000.</a:t>
            </a:r>
          </a:p>
          <a:p>
            <a:endParaRPr lang="nl-BE" dirty="0" smtClean="0"/>
          </a:p>
          <a:p>
            <a:r>
              <a:rPr lang="nl-BE" dirty="0" smtClean="0"/>
              <a:t>De relatieve cijfers tonen dat de ‘impact’ van de stadsverlaters uit Gent op de buurgemeenten vrij gelijklopend</a:t>
            </a:r>
            <a:r>
              <a:rPr lang="nl-BE" baseline="0" dirty="0" smtClean="0"/>
              <a:t> is.</a:t>
            </a:r>
          </a:p>
          <a:p>
            <a:r>
              <a:rPr lang="nl-BE" baseline="0" dirty="0" smtClean="0"/>
              <a:t>Opvallend is, dat bij de relatieve cijfers, de gemeenten die verder van Gent liggen (buiten de grenzen van het stadsgewest) relatief meer invloed ervaren van inkomende Gentenaars.</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32</a:t>
            </a:fld>
            <a:endParaRPr lang="nl-BE">
              <a:solidFill>
                <a:prstClr val="black"/>
              </a:solidFill>
            </a:endParaRPr>
          </a:p>
        </p:txBody>
      </p:sp>
    </p:spTree>
    <p:extLst>
      <p:ext uri="{BB962C8B-B14F-4D97-AF65-F5344CB8AC3E}">
        <p14:creationId xmlns:p14="http://schemas.microsoft.com/office/powerpoint/2010/main" val="130059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Niet iedereen verhuist evenveel.</a:t>
            </a:r>
            <a:r>
              <a:rPr lang="nl-BE" baseline="0" dirty="0" smtClean="0"/>
              <a:t> Hier zie je de verhuismobiliteit naar leeftijd voor België. De verhuismobiliteit geeft het aantal verhuisbewegingen per leeftijd aan.</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Je ziet dat jongvolwassenen het meest verhuizen. </a:t>
            </a:r>
            <a:r>
              <a:rPr lang="nl-BE" sz="1200" b="0" i="0" u="none" strike="noStrike" kern="1200" baseline="0" dirty="0" smtClean="0">
                <a:solidFill>
                  <a:schemeClr val="tx1"/>
                </a:solidFill>
                <a:latin typeface="+mn-lt"/>
                <a:ea typeface="+mn-ea"/>
                <a:cs typeface="+mn-cs"/>
              </a:rPr>
              <a:t>In deze levensfase vinden namelijk een aantal processen plaats van huishoudensvorming en -expansie die aanleiding geven tot een hoge mobiliteit (studeren, alleen- of samenwonen, huwen, intrede op de arbeidsmarkt). Eens een job gevonden, gehuwd en kinderen gekregen, daalt het aantal verhuisbewegingen exponentieel. Op latere leeftijd is nog één opvallende trendbreuk zichtbaar, namelijk na de leeftijd van 80 jaar (bijvoorbeeld ten gevolge van het overlijden van de partner en/of het verhuizen naar bejaardeninstellingen en/of naar kleinere (aangepaste) woningen).</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b="0" i="0" u="none" strike="noStrike" kern="1200" baseline="0" dirty="0" smtClean="0">
                <a:solidFill>
                  <a:schemeClr val="tx1"/>
                </a:solidFill>
                <a:latin typeface="+mn-lt"/>
                <a:ea typeface="+mn-ea"/>
                <a:cs typeface="+mn-cs"/>
              </a:rPr>
              <a:t>We benoemen hier de twintigers als ‘jongvolwassenen’ en de dertigers samen met de 0-9 jarigen als ‘jonge gezinnen’, parallel aan de definitie in de stadsmonitor. </a:t>
            </a:r>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33</a:t>
            </a:fld>
            <a:endParaRPr lang="nl-BE">
              <a:solidFill>
                <a:prstClr val="black"/>
              </a:solidFill>
            </a:endParaRPr>
          </a:p>
        </p:txBody>
      </p:sp>
    </p:spTree>
    <p:extLst>
      <p:ext uri="{BB962C8B-B14F-4D97-AF65-F5344CB8AC3E}">
        <p14:creationId xmlns:p14="http://schemas.microsoft.com/office/powerpoint/2010/main" val="976857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Voor Gent betekent migratie een radicale verjongingskuur. De migratie naar Gent heeft een typisch leeftijdsprofiel waarbij vooral jonge mensen tussen 17 en 27 naar de stad komen. Per saldo verlaten meer jonge gezinnen de stad dan dat er van elders naar de stad komen, wat een logisch gevolg is van de grote aantrekkingskracht op twintigers. </a:t>
            </a:r>
            <a:r>
              <a:rPr lang="nl-BE" sz="1200" kern="1200" dirty="0" smtClean="0">
                <a:solidFill>
                  <a:schemeClr val="tx1"/>
                </a:solidFill>
                <a:effectLst/>
                <a:latin typeface="+mn-lt"/>
                <a:ea typeface="+mn-ea"/>
                <a:cs typeface="+mn-cs"/>
              </a:rPr>
              <a:t>Een deel van de aangekomen twintigers blijft ook in Gent wonen eens ze dertig zijn,</a:t>
            </a:r>
            <a:r>
              <a:rPr lang="nl-BE" sz="1200" kern="1200" baseline="0" dirty="0" smtClean="0">
                <a:solidFill>
                  <a:schemeClr val="tx1"/>
                </a:solidFill>
                <a:effectLst/>
                <a:latin typeface="+mn-lt"/>
                <a:ea typeface="+mn-ea"/>
                <a:cs typeface="+mn-cs"/>
              </a:rPr>
              <a:t> een deel ervan verlaat de stad. </a:t>
            </a:r>
            <a:endParaRPr lang="nl-BE" dirty="0"/>
          </a:p>
        </p:txBody>
      </p:sp>
      <p:sp>
        <p:nvSpPr>
          <p:cNvPr id="4" name="Tijdelijke aanduiding voor dianummer 3"/>
          <p:cNvSpPr>
            <a:spLocks noGrp="1"/>
          </p:cNvSpPr>
          <p:nvPr>
            <p:ph type="sldNum" sz="quarter" idx="10"/>
          </p:nvPr>
        </p:nvSpPr>
        <p:spPr/>
        <p:txBody>
          <a:bodyPr/>
          <a:lstStyle/>
          <a:p>
            <a:fld id="{DC852155-9CE0-40FD-AA8B-C079F8495AB1}" type="slidenum">
              <a:rPr lang="nl-BE" smtClean="0">
                <a:solidFill>
                  <a:prstClr val="black"/>
                </a:solidFill>
              </a:rPr>
              <a:pPr/>
              <a:t>34</a:t>
            </a:fld>
            <a:endParaRPr lang="nl-BE">
              <a:solidFill>
                <a:prstClr val="black"/>
              </a:solidFill>
            </a:endParaRPr>
          </a:p>
        </p:txBody>
      </p:sp>
    </p:spTree>
    <p:extLst>
      <p:ext uri="{BB962C8B-B14F-4D97-AF65-F5344CB8AC3E}">
        <p14:creationId xmlns:p14="http://schemas.microsoft.com/office/powerpoint/2010/main" val="69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Hier gebruiken we de gegevens verkregen</a:t>
            </a:r>
            <a:r>
              <a:rPr lang="nl-BE" baseline="0" dirty="0" smtClean="0"/>
              <a:t> via de Studiedienst van de Vlaamse Regering: het gaat dus om alle verhuisbewegingen van de buurgemeenten; niet enkel die met Gent</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35</a:t>
            </a:fld>
            <a:endParaRPr lang="nl-BE">
              <a:solidFill>
                <a:prstClr val="black"/>
              </a:solidFill>
            </a:endParaRPr>
          </a:p>
        </p:txBody>
      </p:sp>
    </p:spTree>
    <p:extLst>
      <p:ext uri="{BB962C8B-B14F-4D97-AF65-F5344CB8AC3E}">
        <p14:creationId xmlns:p14="http://schemas.microsoft.com/office/powerpoint/2010/main" val="519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3 types gemeenten:</a:t>
            </a:r>
          </a:p>
          <a:p>
            <a:r>
              <a:rPr lang="nl-BE" baseline="0" dirty="0" smtClean="0"/>
              <a:t> (1) Gent: positief saldo aan jongvolwassenen / negatief saldo aan jonge gezinnen</a:t>
            </a:r>
          </a:p>
          <a:p>
            <a:r>
              <a:rPr lang="nl-BE" baseline="0" dirty="0" smtClean="0"/>
              <a:t> (2) omgekeerd patroon: negatief saldo aan jongvolwassenen,  positief saldo jonge gezinnen: De </a:t>
            </a:r>
            <a:r>
              <a:rPr lang="nl-BE" baseline="0" dirty="0" err="1" smtClean="0"/>
              <a:t>Pinte</a:t>
            </a:r>
            <a:r>
              <a:rPr lang="nl-BE" baseline="0" dirty="0" smtClean="0"/>
              <a:t> / Destelbergen / </a:t>
            </a:r>
            <a:r>
              <a:rPr lang="nl-BE" baseline="0" dirty="0" err="1" smtClean="0"/>
              <a:t>Lovendegem</a:t>
            </a:r>
            <a:r>
              <a:rPr lang="nl-BE" baseline="0" dirty="0" smtClean="0"/>
              <a:t> en Sint-Martens-Latem</a:t>
            </a:r>
          </a:p>
          <a:p>
            <a:r>
              <a:rPr lang="nl-BE" baseline="0" dirty="0" smtClean="0"/>
              <a:t> (3) alle andere buurgemeenten hebben zowel een positief saldo aan jongvolwassenen en jonge gezinnen</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2702879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7406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1185098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Oost-Vlaanderen</a:t>
            </a:r>
            <a:r>
              <a:rPr lang="nl-BE" baseline="0" dirty="0" smtClean="0"/>
              <a:t> en de steden en gemeenten.</a:t>
            </a:r>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3</a:t>
            </a:fld>
            <a:endParaRPr lang="nl-BE"/>
          </a:p>
        </p:txBody>
      </p:sp>
    </p:spTree>
    <p:extLst>
      <p:ext uri="{BB962C8B-B14F-4D97-AF65-F5344CB8AC3E}">
        <p14:creationId xmlns:p14="http://schemas.microsoft.com/office/powerpoint/2010/main" val="3633334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39</a:t>
            </a:fld>
            <a:endParaRPr lang="nl-BE">
              <a:solidFill>
                <a:prstClr val="black"/>
              </a:solidFill>
            </a:endParaRPr>
          </a:p>
        </p:txBody>
      </p:sp>
    </p:spTree>
    <p:extLst>
      <p:ext uri="{BB962C8B-B14F-4D97-AF65-F5344CB8AC3E}">
        <p14:creationId xmlns:p14="http://schemas.microsoft.com/office/powerpoint/2010/main" val="1185098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555F8-10BD-4E69-B436-D1C4CB7CE555}"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902383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555F8-10BD-4E69-B436-D1C4CB7CE555}"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1716490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555F8-10BD-4E69-B436-D1C4CB7CE555}"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260103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7 een</a:t>
            </a:r>
            <a:r>
              <a:rPr lang="nl-BE" baseline="0" dirty="0" smtClean="0"/>
              <a:t> lichte groei van minder dan 5%</a:t>
            </a:r>
          </a:p>
          <a:p>
            <a:r>
              <a:rPr lang="nl-BE" dirty="0" smtClean="0"/>
              <a:t>6</a:t>
            </a:r>
            <a:r>
              <a:rPr lang="nl-BE" baseline="0" dirty="0" smtClean="0"/>
              <a:t> een groei van meer dan 5%</a:t>
            </a:r>
          </a:p>
          <a:p>
            <a:r>
              <a:rPr lang="nl-BE" baseline="0" dirty="0" smtClean="0"/>
              <a:t>2 een negatieve groei</a:t>
            </a:r>
            <a:endParaRPr lang="en-US" dirty="0"/>
          </a:p>
        </p:txBody>
      </p:sp>
      <p:sp>
        <p:nvSpPr>
          <p:cNvPr id="4" name="Slide Number Placeholder 3"/>
          <p:cNvSpPr>
            <a:spLocks noGrp="1"/>
          </p:cNvSpPr>
          <p:nvPr>
            <p:ph type="sldNum" sz="quarter" idx="10"/>
          </p:nvPr>
        </p:nvSpPr>
        <p:spPr/>
        <p:txBody>
          <a:bodyPr/>
          <a:lstStyle/>
          <a:p>
            <a:fld id="{F2D11AEC-6CF1-450F-BBCA-E09B24FD8474}"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251182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2 groei</a:t>
            </a:r>
            <a:r>
              <a:rPr lang="nl-BE" baseline="0" dirty="0" smtClean="0"/>
              <a:t> van over de 30%</a:t>
            </a:r>
          </a:p>
          <a:p>
            <a:pPr marL="228600" indent="-228600">
              <a:buAutoNum type="arabicPlain" startAt="8"/>
            </a:pPr>
            <a:r>
              <a:rPr lang="nl-BE" baseline="0" dirty="0" smtClean="0"/>
              <a:t>gemeenten kennen een groei van om en bij de 20%</a:t>
            </a:r>
          </a:p>
          <a:p>
            <a:pPr marL="0" indent="0">
              <a:buNone/>
            </a:pPr>
            <a:r>
              <a:rPr lang="nl-BE" baseline="0" dirty="0" smtClean="0"/>
              <a:t>Slechts 2 kennen een stijging van minder dan 10%</a:t>
            </a:r>
          </a:p>
          <a:p>
            <a:pPr marL="0" indent="0">
              <a:buNone/>
            </a:pPr>
            <a:endParaRPr lang="en-US" dirty="0"/>
          </a:p>
        </p:txBody>
      </p:sp>
      <p:sp>
        <p:nvSpPr>
          <p:cNvPr id="4" name="Slide Number Placeholder 3"/>
          <p:cNvSpPr>
            <a:spLocks noGrp="1"/>
          </p:cNvSpPr>
          <p:nvPr>
            <p:ph type="sldNum" sz="quarter" idx="10"/>
          </p:nvPr>
        </p:nvSpPr>
        <p:spPr/>
        <p:txBody>
          <a:bodyPr/>
          <a:lstStyle/>
          <a:p>
            <a:fld id="{F2D11AEC-6CF1-450F-BBCA-E09B24FD8474}"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4181733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Een</a:t>
            </a:r>
            <a:r>
              <a:rPr lang="nl-BE" baseline="0" dirty="0" smtClean="0"/>
              <a:t> groot deel, nl 7/10 gemeenten kennen een daling van het aantal 20-64 jarigen</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In gemeenten met een stijging beperkt die zich grotendeels tot minder dan 5%</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Gemeenten met een grotere stijging </a:t>
            </a:r>
            <a:endParaRPr lang="en-US" dirty="0" smtClean="0"/>
          </a:p>
          <a:p>
            <a:endParaRPr lang="en-US" dirty="0"/>
          </a:p>
        </p:txBody>
      </p:sp>
      <p:sp>
        <p:nvSpPr>
          <p:cNvPr id="4" name="Slide Number Placeholder 3"/>
          <p:cNvSpPr>
            <a:spLocks noGrp="1"/>
          </p:cNvSpPr>
          <p:nvPr>
            <p:ph type="sldNum" sz="quarter" idx="10"/>
          </p:nvPr>
        </p:nvSpPr>
        <p:spPr/>
        <p:txBody>
          <a:bodyPr/>
          <a:lstStyle/>
          <a:p>
            <a:fld id="{F2D11AEC-6CF1-450F-BBCA-E09B24FD847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357893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1/3 van de gemeenten</a:t>
            </a:r>
            <a:r>
              <a:rPr lang="nl-BE" baseline="0" dirty="0" smtClean="0"/>
              <a:t> daalt het aantal 0-2 jarigen. </a:t>
            </a:r>
            <a:endParaRPr lang="en-US" dirty="0"/>
          </a:p>
        </p:txBody>
      </p:sp>
      <p:sp>
        <p:nvSpPr>
          <p:cNvPr id="4" name="Slide Number Placeholder 3"/>
          <p:cNvSpPr>
            <a:spLocks noGrp="1"/>
          </p:cNvSpPr>
          <p:nvPr>
            <p:ph type="sldNum" sz="quarter" idx="10"/>
          </p:nvPr>
        </p:nvSpPr>
        <p:spPr/>
        <p:txBody>
          <a:bodyPr/>
          <a:lstStyle/>
          <a:p>
            <a:fld id="{F2D11AEC-6CF1-450F-BBCA-E09B24FD8474}"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79458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Ingezoomd:</a:t>
            </a:r>
            <a:r>
              <a:rPr lang="nl-BE" baseline="0" dirty="0" smtClean="0"/>
              <a:t> Gent en buurgemeenten.</a:t>
            </a:r>
          </a:p>
          <a:p>
            <a:r>
              <a:rPr lang="nl-BE" dirty="0" smtClean="0"/>
              <a:t>Gavere en Nazareth zijn niet benoemd, komen wel voor in de presentatie van Vlaanderen (projecties)</a:t>
            </a:r>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4</a:t>
            </a:fld>
            <a:endParaRPr lang="nl-BE"/>
          </a:p>
        </p:txBody>
      </p:sp>
    </p:spTree>
    <p:extLst>
      <p:ext uri="{BB962C8B-B14F-4D97-AF65-F5344CB8AC3E}">
        <p14:creationId xmlns:p14="http://schemas.microsoft.com/office/powerpoint/2010/main" val="185531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Stadsgewest is niet nieuw.</a:t>
            </a:r>
          </a:p>
          <a:p>
            <a:r>
              <a:rPr lang="nl-BE" sz="1200" kern="1200" dirty="0" smtClean="0">
                <a:solidFill>
                  <a:schemeClr val="tx1"/>
                </a:solidFill>
                <a:effectLst/>
                <a:latin typeface="+mn-lt"/>
                <a:ea typeface="+mn-ea"/>
                <a:cs typeface="+mn-cs"/>
              </a:rPr>
              <a:t>In</a:t>
            </a:r>
            <a:r>
              <a:rPr lang="nl-BE" sz="1200" kern="1200" baseline="0" dirty="0" smtClean="0">
                <a:solidFill>
                  <a:schemeClr val="tx1"/>
                </a:solidFill>
                <a:effectLst/>
                <a:latin typeface="+mn-lt"/>
                <a:ea typeface="+mn-ea"/>
                <a:cs typeface="+mn-cs"/>
              </a:rPr>
              <a:t> 1970 zijn 15 stadsgewesten afgebakend.</a:t>
            </a:r>
          </a:p>
          <a:p>
            <a:r>
              <a:rPr lang="nl-BE" sz="1200" kern="1200" baseline="0" dirty="0" smtClean="0">
                <a:solidFill>
                  <a:schemeClr val="tx1"/>
                </a:solidFill>
                <a:effectLst/>
                <a:latin typeface="+mn-lt"/>
                <a:ea typeface="+mn-ea"/>
                <a:cs typeface="+mn-cs"/>
              </a:rPr>
              <a:t>Eind jaren 80 resulteert een nieuwe oefening in 17 stadsgewesten.</a:t>
            </a:r>
          </a:p>
          <a:p>
            <a:r>
              <a:rPr lang="nl-BE" sz="1200" kern="1200" baseline="0" dirty="0" smtClean="0">
                <a:solidFill>
                  <a:schemeClr val="tx1"/>
                </a:solidFill>
                <a:effectLst/>
                <a:latin typeface="+mn-lt"/>
                <a:ea typeface="+mn-ea"/>
                <a:cs typeface="+mn-cs"/>
              </a:rPr>
              <a:t>Met de suburbanisatie in de jaren die volgen – is het bestaan van stadsgewesten in vraag gesteld.</a:t>
            </a:r>
          </a:p>
          <a:p>
            <a:r>
              <a:rPr lang="nl-BE" sz="1200" kern="1200" baseline="0" dirty="0" smtClean="0">
                <a:solidFill>
                  <a:schemeClr val="tx1"/>
                </a:solidFill>
                <a:effectLst/>
                <a:latin typeface="+mn-lt"/>
                <a:ea typeface="+mn-ea"/>
                <a:cs typeface="+mn-cs"/>
              </a:rPr>
              <a:t>Met de census van 1991 en 2001 was er weer materiaal voorhanden om een nieuwe oefening te maken.</a:t>
            </a:r>
            <a:endParaRPr lang="nl-BE"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Het Gentse stadsgewest bestaat uit de volgende gemeenten (Luyten &amp; Van </a:t>
            </a:r>
            <a:r>
              <a:rPr lang="nl-BE" sz="1200" kern="1200" dirty="0" err="1" smtClean="0">
                <a:solidFill>
                  <a:schemeClr val="tx1"/>
                </a:solidFill>
                <a:effectLst/>
                <a:latin typeface="+mn-lt"/>
                <a:ea typeface="+mn-ea"/>
                <a:cs typeface="+mn-cs"/>
              </a:rPr>
              <a:t>Hecke</a:t>
            </a:r>
            <a:r>
              <a:rPr lang="nl-BE" sz="1200" kern="1200" dirty="0" smtClean="0">
                <a:solidFill>
                  <a:schemeClr val="tx1"/>
                </a:solidFill>
                <a:effectLst/>
                <a:latin typeface="+mn-lt"/>
                <a:ea typeface="+mn-ea"/>
                <a:cs typeface="+mn-cs"/>
              </a:rPr>
              <a:t>, 2007): </a:t>
            </a:r>
          </a:p>
          <a:p>
            <a:r>
              <a:rPr lang="nl-BE" sz="1200" kern="1200" dirty="0" smtClean="0">
                <a:solidFill>
                  <a:schemeClr val="tx1"/>
                </a:solidFill>
                <a:effectLst/>
                <a:latin typeface="+mn-lt"/>
                <a:ea typeface="+mn-ea"/>
                <a:cs typeface="+mn-cs"/>
              </a:rPr>
              <a:t>• </a:t>
            </a:r>
          </a:p>
          <a:p>
            <a:r>
              <a:rPr lang="nl-BE" sz="1200" kern="1200" dirty="0" err="1" smtClean="0">
                <a:solidFill>
                  <a:schemeClr val="tx1"/>
                </a:solidFill>
                <a:effectLst/>
                <a:latin typeface="+mn-lt"/>
                <a:ea typeface="+mn-ea"/>
                <a:cs typeface="+mn-cs"/>
              </a:rPr>
              <a:t>Kernstad</a:t>
            </a:r>
            <a:r>
              <a:rPr lang="nl-BE" sz="1200" kern="1200" dirty="0" smtClean="0">
                <a:solidFill>
                  <a:schemeClr val="tx1"/>
                </a:solidFill>
                <a:effectLst/>
                <a:latin typeface="+mn-lt"/>
                <a:ea typeface="+mn-ea"/>
                <a:cs typeface="+mn-cs"/>
              </a:rPr>
              <a:t>: Gent</a:t>
            </a: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Agglomeratie: (Gent), De </a:t>
            </a:r>
            <a:r>
              <a:rPr lang="nl-BE" sz="1200" kern="1200" dirty="0" err="1" smtClean="0">
                <a:solidFill>
                  <a:schemeClr val="tx1"/>
                </a:solidFill>
                <a:effectLst/>
                <a:latin typeface="+mn-lt"/>
                <a:ea typeface="+mn-ea"/>
                <a:cs typeface="+mn-cs"/>
              </a:rPr>
              <a:t>Pinte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Merelbeke</a:t>
            </a:r>
            <a:r>
              <a:rPr lang="nl-BE" sz="1200" kern="1200" dirty="0" smtClean="0">
                <a:solidFill>
                  <a:schemeClr val="tx1"/>
                </a:solidFill>
                <a:effectLst/>
                <a:latin typeface="+mn-lt"/>
                <a:ea typeface="+mn-ea"/>
                <a:cs typeface="+mn-cs"/>
              </a:rPr>
              <a:t> en Sint-Martens-Latem</a:t>
            </a:r>
          </a:p>
          <a:p>
            <a:r>
              <a:rPr lang="nl-BE" sz="1200" kern="1200" dirty="0" smtClean="0">
                <a:solidFill>
                  <a:schemeClr val="tx1"/>
                </a:solidFill>
                <a:effectLst/>
                <a:latin typeface="+mn-lt"/>
                <a:ea typeface="+mn-ea"/>
                <a:cs typeface="+mn-cs"/>
              </a:rPr>
              <a:t>De agglomeratie bekomt men door de stedelijke woonkern aan te passen aan de gemeentegrenzen. Hiervoor berekent</a:t>
            </a:r>
          </a:p>
          <a:p>
            <a:r>
              <a:rPr lang="nl-BE" sz="1200" kern="1200" dirty="0" smtClean="0">
                <a:solidFill>
                  <a:schemeClr val="tx1"/>
                </a:solidFill>
                <a:effectLst/>
                <a:latin typeface="+mn-lt"/>
                <a:ea typeface="+mn-ea"/>
                <a:cs typeface="+mn-cs"/>
              </a:rPr>
              <a:t>men het relatief aandeel van de inwoners van een gemeente die in een woonkern wonen, ten overstaan van het totaal aantal inwoners van de </a:t>
            </a:r>
          </a:p>
          <a:p>
            <a:r>
              <a:rPr lang="nl-BE" sz="1200" kern="1200" dirty="0" smtClean="0">
                <a:solidFill>
                  <a:schemeClr val="tx1"/>
                </a:solidFill>
                <a:effectLst/>
                <a:latin typeface="+mn-lt"/>
                <a:ea typeface="+mn-ea"/>
                <a:cs typeface="+mn-cs"/>
              </a:rPr>
              <a:t>gemeente. De gemeente wordt bij de agglomeratie opgenomen indien dit aandeel meer dan 50 % bedraagt. </a:t>
            </a:r>
          </a:p>
          <a:p>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 </a:t>
            </a:r>
          </a:p>
          <a:p>
            <a:r>
              <a:rPr lang="nl-BE" sz="1200" kern="1200" dirty="0" err="1" smtClean="0">
                <a:solidFill>
                  <a:schemeClr val="tx1"/>
                </a:solidFill>
                <a:effectLst/>
                <a:latin typeface="+mn-lt"/>
                <a:ea typeface="+mn-ea"/>
                <a:cs typeface="+mn-cs"/>
              </a:rPr>
              <a:t>Banlieue</a:t>
            </a:r>
            <a:r>
              <a:rPr lang="nl-BE" sz="1200" kern="1200" dirty="0" smtClean="0">
                <a:solidFill>
                  <a:schemeClr val="tx1"/>
                </a:solidFill>
                <a:effectLst/>
                <a:latin typeface="+mn-lt"/>
                <a:ea typeface="+mn-ea"/>
                <a:cs typeface="+mn-cs"/>
              </a:rPr>
              <a:t>: Destelbergen, Evergem, </a:t>
            </a:r>
            <a:r>
              <a:rPr lang="nl-BE" sz="1200" i="1" kern="1200" dirty="0" smtClean="0">
                <a:solidFill>
                  <a:schemeClr val="tx1"/>
                </a:solidFill>
                <a:effectLst/>
                <a:latin typeface="+mn-lt"/>
                <a:ea typeface="+mn-ea"/>
                <a:cs typeface="+mn-cs"/>
              </a:rPr>
              <a:t>Gavere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Lochristi</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Lovendegem</a:t>
            </a:r>
            <a:r>
              <a:rPr lang="nl-BE" sz="1200" kern="1200" dirty="0" smtClean="0">
                <a:solidFill>
                  <a:schemeClr val="tx1"/>
                </a:solidFill>
                <a:effectLst/>
                <a:latin typeface="+mn-lt"/>
                <a:ea typeface="+mn-ea"/>
                <a:cs typeface="+mn-cs"/>
              </a:rPr>
              <a:t>, Melle, </a:t>
            </a:r>
            <a:r>
              <a:rPr lang="nl-BE" sz="1200" i="1" kern="1200" dirty="0" smtClean="0">
                <a:solidFill>
                  <a:schemeClr val="tx1"/>
                </a:solidFill>
                <a:effectLst/>
                <a:latin typeface="+mn-lt"/>
                <a:ea typeface="+mn-ea"/>
                <a:cs typeface="+mn-cs"/>
              </a:rPr>
              <a:t>Nazareth</a:t>
            </a:r>
            <a:r>
              <a:rPr lang="nl-BE" sz="1200" kern="1200" dirty="0" smtClean="0">
                <a:solidFill>
                  <a:schemeClr val="tx1"/>
                </a:solidFill>
                <a:effectLst/>
                <a:latin typeface="+mn-lt"/>
                <a:ea typeface="+mn-ea"/>
                <a:cs typeface="+mn-cs"/>
              </a:rPr>
              <a:t>, </a:t>
            </a:r>
          </a:p>
          <a:p>
            <a:r>
              <a:rPr lang="nl-BE" sz="1200" kern="1200" dirty="0" err="1" smtClean="0">
                <a:solidFill>
                  <a:schemeClr val="tx1"/>
                </a:solidFill>
                <a:effectLst/>
                <a:latin typeface="+mn-lt"/>
                <a:ea typeface="+mn-ea"/>
                <a:cs typeface="+mn-cs"/>
              </a:rPr>
              <a:t>Nevele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Wachtebeke</a:t>
            </a:r>
            <a:r>
              <a:rPr lang="nl-BE" sz="1200" kern="1200" dirty="0" smtClean="0">
                <a:solidFill>
                  <a:schemeClr val="tx1"/>
                </a:solidFill>
                <a:effectLst/>
                <a:latin typeface="+mn-lt"/>
                <a:ea typeface="+mn-ea"/>
                <a:cs typeface="+mn-cs"/>
              </a:rPr>
              <a:t> en </a:t>
            </a:r>
            <a:r>
              <a:rPr lang="nl-BE" sz="1200" kern="1200" dirty="0" err="1" smtClean="0">
                <a:solidFill>
                  <a:schemeClr val="tx1"/>
                </a:solidFill>
                <a:effectLst/>
                <a:latin typeface="+mn-lt"/>
                <a:ea typeface="+mn-ea"/>
                <a:cs typeface="+mn-cs"/>
              </a:rPr>
              <a:t>Zelzate</a:t>
            </a:r>
            <a:r>
              <a:rPr lang="nl-BE" sz="1200" kern="1200" dirty="0" smtClean="0">
                <a:solidFill>
                  <a:schemeClr val="tx1"/>
                </a:solidFill>
                <a:effectLst/>
                <a:latin typeface="+mn-lt"/>
                <a:ea typeface="+mn-ea"/>
                <a:cs typeface="+mn-cs"/>
              </a:rPr>
              <a:t>.</a:t>
            </a:r>
          </a:p>
          <a:p>
            <a:r>
              <a:rPr lang="nl-BE" sz="1200" kern="1200" dirty="0" smtClean="0">
                <a:solidFill>
                  <a:schemeClr val="tx1"/>
                </a:solidFill>
                <a:effectLst/>
                <a:latin typeface="+mn-lt"/>
                <a:ea typeface="+mn-ea"/>
                <a:cs typeface="+mn-cs"/>
              </a:rPr>
              <a:t>Morfologisch doet de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banlieu</a:t>
            </a:r>
            <a:r>
              <a:rPr lang="nl-BE" sz="1200" kern="1200" baseline="0" dirty="0" smtClean="0">
                <a:solidFill>
                  <a:schemeClr val="tx1"/>
                </a:solidFill>
                <a:effectLst/>
                <a:latin typeface="+mn-lt"/>
                <a:ea typeface="+mn-ea"/>
                <a:cs typeface="+mn-cs"/>
              </a:rPr>
              <a:t> landelijk aan. Functioneel is ze stedelijk.</a:t>
            </a:r>
            <a:endParaRPr lang="nl-BE"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r>
              <a:rPr lang="nl-BE" sz="1200" kern="1200" dirty="0" err="1" smtClean="0">
                <a:solidFill>
                  <a:schemeClr val="tx1"/>
                </a:solidFill>
                <a:effectLst/>
                <a:latin typeface="+mn-lt"/>
                <a:ea typeface="+mn-ea"/>
                <a:cs typeface="+mn-cs"/>
              </a:rPr>
              <a:t>Kernstad</a:t>
            </a:r>
            <a:r>
              <a:rPr lang="nl-BE" sz="1200" kern="1200" baseline="0" dirty="0" smtClean="0">
                <a:solidFill>
                  <a:schemeClr val="tx1"/>
                </a:solidFill>
                <a:effectLst/>
                <a:latin typeface="+mn-lt"/>
                <a:ea typeface="+mn-ea"/>
                <a:cs typeface="+mn-cs"/>
              </a:rPr>
              <a:t> +</a:t>
            </a:r>
            <a:r>
              <a:rPr lang="nl-BE" sz="1200" kern="1200" dirty="0" smtClean="0">
                <a:solidFill>
                  <a:schemeClr val="tx1"/>
                </a:solidFill>
                <a:effectLst/>
                <a:latin typeface="+mn-lt"/>
                <a:ea typeface="+mn-ea"/>
                <a:cs typeface="+mn-cs"/>
              </a:rPr>
              <a:t> agglomeratie</a:t>
            </a:r>
            <a:r>
              <a:rPr lang="nl-BE" sz="1200" kern="1200" baseline="0" dirty="0" smtClean="0">
                <a:solidFill>
                  <a:schemeClr val="tx1"/>
                </a:solidFill>
                <a:effectLst/>
                <a:latin typeface="+mn-lt"/>
                <a:ea typeface="+mn-ea"/>
                <a:cs typeface="+mn-cs"/>
              </a:rPr>
              <a:t> + </a:t>
            </a:r>
            <a:r>
              <a:rPr lang="nl-BE" sz="1200" kern="1200" baseline="0" dirty="0" err="1" smtClean="0">
                <a:solidFill>
                  <a:schemeClr val="tx1"/>
                </a:solidFill>
                <a:effectLst/>
                <a:latin typeface="+mn-lt"/>
                <a:ea typeface="+mn-ea"/>
                <a:cs typeface="+mn-cs"/>
              </a:rPr>
              <a:t>banlieu</a:t>
            </a:r>
            <a:r>
              <a:rPr lang="nl-BE" sz="1200" kern="1200" baseline="0" dirty="0" smtClean="0">
                <a:solidFill>
                  <a:schemeClr val="tx1"/>
                </a:solidFill>
                <a:effectLst/>
                <a:latin typeface="+mn-lt"/>
                <a:ea typeface="+mn-ea"/>
                <a:cs typeface="+mn-cs"/>
              </a:rPr>
              <a:t> = stadsgewest</a:t>
            </a:r>
          </a:p>
          <a:p>
            <a:r>
              <a:rPr lang="nl-BE" sz="1200" kern="1200" dirty="0" smtClean="0">
                <a:solidFill>
                  <a:schemeClr val="tx1"/>
                </a:solidFill>
                <a:effectLst/>
                <a:latin typeface="+mn-lt"/>
                <a:ea typeface="+mn-ea"/>
                <a:cs typeface="+mn-cs"/>
              </a:rPr>
              <a:t>Stadsgewest.</a:t>
            </a:r>
          </a:p>
          <a:p>
            <a:r>
              <a:rPr lang="nl-BE" sz="1200" kern="1200" dirty="0" smtClean="0">
                <a:solidFill>
                  <a:schemeClr val="tx1"/>
                </a:solidFill>
                <a:effectLst/>
                <a:latin typeface="+mn-lt"/>
                <a:ea typeface="+mn-ea"/>
                <a:cs typeface="+mn-cs"/>
              </a:rPr>
              <a:t>Het stadsgewest is het geheel van de agglomeratie en de </a:t>
            </a:r>
            <a:r>
              <a:rPr lang="nl-BE" sz="1200" kern="1200" dirty="0" err="1" smtClean="0">
                <a:solidFill>
                  <a:schemeClr val="tx1"/>
                </a:solidFill>
                <a:effectLst/>
                <a:latin typeface="+mn-lt"/>
                <a:ea typeface="+mn-ea"/>
                <a:cs typeface="+mn-cs"/>
              </a:rPr>
              <a:t>banlieue</a:t>
            </a:r>
            <a:r>
              <a:rPr lang="nl-BE" sz="1200" kern="1200" dirty="0" smtClean="0">
                <a:solidFill>
                  <a:schemeClr val="tx1"/>
                </a:solidFill>
                <a:effectLst/>
                <a:latin typeface="+mn-lt"/>
                <a:ea typeface="+mn-ea"/>
                <a:cs typeface="+mn-cs"/>
              </a:rPr>
              <a:t>. Het is de hele ruimtelijk vergrote structuur, waarbinnen de ‘uiteengelegde’ basisactiviteiten van de stedelijke gemeenschap, namelijk wonen, werken, opvoeden, winkelen, cultuurbeleving en ontspanning, in overwegende gelokaliseerd zijn. Tussen deze activiteiten bestaan intense relaties, zodat een functioneel geheel wordt gevormd dat in belangrijke mate naar de traditionele </a:t>
            </a:r>
            <a:r>
              <a:rPr lang="nl-BE" sz="1200" kern="1200" dirty="0" err="1" smtClean="0">
                <a:solidFill>
                  <a:schemeClr val="tx1"/>
                </a:solidFill>
                <a:effectLst/>
                <a:latin typeface="+mn-lt"/>
                <a:ea typeface="+mn-ea"/>
                <a:cs typeface="+mn-cs"/>
              </a:rPr>
              <a:t>kernstad</a:t>
            </a:r>
            <a:r>
              <a:rPr lang="nl-BE" sz="1200" kern="1200" dirty="0" smtClean="0">
                <a:solidFill>
                  <a:schemeClr val="tx1"/>
                </a:solidFill>
                <a:effectLst/>
                <a:latin typeface="+mn-lt"/>
                <a:ea typeface="+mn-ea"/>
                <a:cs typeface="+mn-cs"/>
              </a:rPr>
              <a:t> georiënteerd blijft. </a:t>
            </a:r>
          </a:p>
          <a:p>
            <a:endParaRPr lang="nl-BE" sz="1200" kern="1200" baseline="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 </a:t>
            </a:r>
          </a:p>
          <a:p>
            <a:r>
              <a:rPr lang="nl-BE" sz="1200" kern="1200" dirty="0" smtClean="0">
                <a:solidFill>
                  <a:schemeClr val="tx1"/>
                </a:solidFill>
                <a:effectLst/>
                <a:latin typeface="+mn-lt"/>
                <a:ea typeface="+mn-ea"/>
                <a:cs typeface="+mn-cs"/>
              </a:rPr>
              <a:t>Forensenwoonzone: Aalter, Assenede, Deinze, Eeklo, </a:t>
            </a:r>
            <a:r>
              <a:rPr lang="nl-BE" sz="1200" kern="1200" dirty="0" err="1" smtClean="0">
                <a:solidFill>
                  <a:schemeClr val="tx1"/>
                </a:solidFill>
                <a:effectLst/>
                <a:latin typeface="+mn-lt"/>
                <a:ea typeface="+mn-ea"/>
                <a:cs typeface="+mn-cs"/>
              </a:rPr>
              <a:t>Kaprijke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Laarne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Moerbeke</a:t>
            </a:r>
            <a:r>
              <a:rPr lang="nl-BE" sz="1200" kern="1200" dirty="0" smtClean="0">
                <a:solidFill>
                  <a:schemeClr val="tx1"/>
                </a:solidFill>
                <a:effectLst/>
                <a:latin typeface="+mn-lt"/>
                <a:ea typeface="+mn-ea"/>
                <a:cs typeface="+mn-cs"/>
              </a:rPr>
              <a:t>, </a:t>
            </a:r>
          </a:p>
          <a:p>
            <a:r>
              <a:rPr lang="nl-BE" sz="1200" kern="1200" dirty="0" err="1" smtClean="0">
                <a:solidFill>
                  <a:schemeClr val="tx1"/>
                </a:solidFill>
                <a:effectLst/>
                <a:latin typeface="+mn-lt"/>
                <a:ea typeface="+mn-ea"/>
                <a:cs typeface="+mn-cs"/>
              </a:rPr>
              <a:t>Oosterzele</a:t>
            </a:r>
            <a:r>
              <a:rPr lang="nl-BE" sz="1200" kern="1200" dirty="0" smtClean="0">
                <a:solidFill>
                  <a:schemeClr val="tx1"/>
                </a:solidFill>
                <a:effectLst/>
                <a:latin typeface="+mn-lt"/>
                <a:ea typeface="+mn-ea"/>
                <a:cs typeface="+mn-cs"/>
              </a:rPr>
              <a:t>, Sint-</a:t>
            </a:r>
            <a:r>
              <a:rPr lang="nl-BE" sz="1200" kern="1200" dirty="0" err="1" smtClean="0">
                <a:solidFill>
                  <a:schemeClr val="tx1"/>
                </a:solidFill>
                <a:effectLst/>
                <a:latin typeface="+mn-lt"/>
                <a:ea typeface="+mn-ea"/>
                <a:cs typeface="+mn-cs"/>
              </a:rPr>
              <a:t>Laureins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Waarschoot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Wetteren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Zingem</a:t>
            </a:r>
            <a:r>
              <a:rPr lang="nl-BE" sz="1200" kern="1200" dirty="0" smtClean="0">
                <a:solidFill>
                  <a:schemeClr val="tx1"/>
                </a:solidFill>
                <a:effectLst/>
                <a:latin typeface="+mn-lt"/>
                <a:ea typeface="+mn-ea"/>
                <a:cs typeface="+mn-cs"/>
              </a:rPr>
              <a:t> en </a:t>
            </a:r>
            <a:r>
              <a:rPr lang="nl-BE" sz="1200" kern="1200" dirty="0" err="1" smtClean="0">
                <a:solidFill>
                  <a:schemeClr val="tx1"/>
                </a:solidFill>
                <a:effectLst/>
                <a:latin typeface="+mn-lt"/>
                <a:ea typeface="+mn-ea"/>
                <a:cs typeface="+mn-cs"/>
              </a:rPr>
              <a:t>Zomergem</a:t>
            </a:r>
            <a:endParaRPr lang="nl-BE"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forensenwoonzone is de zone die aansluit bij het stadsgewest door een sterke ontwikkeling van de autochtone pendel. Deze </a:t>
            </a:r>
          </a:p>
          <a:p>
            <a:r>
              <a:rPr lang="nl-BE" sz="1200" kern="1200" dirty="0" smtClean="0">
                <a:solidFill>
                  <a:schemeClr val="tx1"/>
                </a:solidFill>
                <a:effectLst/>
                <a:latin typeface="+mn-lt"/>
                <a:ea typeface="+mn-ea"/>
                <a:cs typeface="+mn-cs"/>
              </a:rPr>
              <a:t>zone is voor een belangrijk deel van de werkgelegenheid op het stadsgewest aangewezen. </a:t>
            </a:r>
          </a:p>
          <a:p>
            <a:endParaRPr lang="nl-B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baseline="0" dirty="0" smtClean="0">
                <a:solidFill>
                  <a:schemeClr val="tx1"/>
                </a:solidFill>
                <a:effectLst/>
                <a:latin typeface="+mn-lt"/>
                <a:ea typeface="+mn-ea"/>
                <a:cs typeface="+mn-cs"/>
              </a:rPr>
              <a:t>Stadsgewest + forensenwoonzone = stedelijk </a:t>
            </a:r>
            <a:r>
              <a:rPr lang="nl-BE" sz="1200" kern="1200" baseline="0" dirty="0" err="1" smtClean="0">
                <a:solidFill>
                  <a:schemeClr val="tx1"/>
                </a:solidFill>
                <a:effectLst/>
                <a:latin typeface="+mn-lt"/>
                <a:ea typeface="+mn-ea"/>
                <a:cs typeface="+mn-cs"/>
              </a:rPr>
              <a:t>leefcomplex</a:t>
            </a:r>
            <a:r>
              <a:rPr lang="nl-BE" sz="1200" kern="1200" dirty="0" smtClean="0">
                <a:solidFill>
                  <a:schemeClr val="tx1"/>
                </a:solidFill>
                <a:effectLst/>
                <a:latin typeface="+mn-lt"/>
                <a:ea typeface="+mn-ea"/>
                <a:cs typeface="+mn-cs"/>
              </a:rPr>
              <a:t> </a:t>
            </a:r>
          </a:p>
          <a:p>
            <a:endParaRPr lang="nl-BE" sz="1200" kern="1200" dirty="0" smtClean="0">
              <a:solidFill>
                <a:schemeClr val="tx1"/>
              </a:solidFill>
              <a:effectLst/>
              <a:latin typeface="+mn-lt"/>
              <a:ea typeface="+mn-ea"/>
              <a:cs typeface="+mn-cs"/>
            </a:endParaRPr>
          </a:p>
          <a:p>
            <a:endParaRPr lang="nl-BE" sz="12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5</a:t>
            </a:fld>
            <a:endParaRPr lang="nl-BE"/>
          </a:p>
        </p:txBody>
      </p:sp>
    </p:spTree>
    <p:extLst>
      <p:ext uri="{BB962C8B-B14F-4D97-AF65-F5344CB8AC3E}">
        <p14:creationId xmlns:p14="http://schemas.microsoft.com/office/powerpoint/2010/main" val="348486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6</a:t>
            </a:fld>
            <a:endParaRPr lang="nl-BE"/>
          </a:p>
        </p:txBody>
      </p:sp>
    </p:spTree>
    <p:extLst>
      <p:ext uri="{BB962C8B-B14F-4D97-AF65-F5344CB8AC3E}">
        <p14:creationId xmlns:p14="http://schemas.microsoft.com/office/powerpoint/2010/main" val="9273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90000"/>
              </a:lnSpc>
            </a:pPr>
            <a:r>
              <a:rPr lang="nl-NL" altLang="en-US" sz="1200" dirty="0" smtClean="0"/>
              <a:t>Volledige Census: bevat geografische coördinaten !</a:t>
            </a:r>
          </a:p>
          <a:p>
            <a:pPr>
              <a:lnSpc>
                <a:spcPct val="90000"/>
              </a:lnSpc>
            </a:pPr>
            <a:endParaRPr lang="nl-NL" altLang="en-US" sz="1200" dirty="0" smtClean="0"/>
          </a:p>
          <a:p>
            <a:pPr>
              <a:lnSpc>
                <a:spcPct val="90000"/>
              </a:lnSpc>
            </a:pPr>
            <a:r>
              <a:rPr lang="nl-NL" altLang="en-US" sz="1200" dirty="0" smtClean="0"/>
              <a:t>200 m criterium</a:t>
            </a:r>
          </a:p>
          <a:p>
            <a:pPr>
              <a:lnSpc>
                <a:spcPct val="90000"/>
              </a:lnSpc>
            </a:pPr>
            <a:endParaRPr lang="nl-NL" altLang="en-US" sz="1200" dirty="0" smtClean="0"/>
          </a:p>
          <a:p>
            <a:pPr>
              <a:lnSpc>
                <a:spcPct val="90000"/>
              </a:lnSpc>
            </a:pPr>
            <a:r>
              <a:rPr lang="nl-NL" altLang="en-US" sz="1200" dirty="0" smtClean="0"/>
              <a:t>België wordt eerst in vierkanten verdeeld en daarin wordt voor ieder paar gebouwen (in een vierkant) bepaald of de afstand tussen de 2 gebouwen meer dan 200 m is.</a:t>
            </a:r>
          </a:p>
          <a:p>
            <a:pPr>
              <a:lnSpc>
                <a:spcPct val="90000"/>
              </a:lnSpc>
            </a:pPr>
            <a:endParaRPr lang="nl-NL" altLang="en-US" sz="1200" dirty="0" smtClean="0"/>
          </a:p>
          <a:p>
            <a:pPr>
              <a:lnSpc>
                <a:spcPct val="90000"/>
              </a:lnSpc>
            </a:pPr>
            <a:r>
              <a:rPr lang="nl-NL" altLang="en-US" sz="1200" dirty="0" smtClean="0"/>
              <a:t>Met behulp van een wiskundig algoritme (</a:t>
            </a:r>
            <a:r>
              <a:rPr lang="nl-NL" altLang="en-US" sz="1200" dirty="0" err="1" smtClean="0"/>
              <a:t>samenhangingscomponenten</a:t>
            </a:r>
            <a:r>
              <a:rPr lang="nl-NL" altLang="en-US" sz="1200" dirty="0" smtClean="0"/>
              <a:t> van een graaf) worden dan de </a:t>
            </a:r>
            <a:r>
              <a:rPr lang="nl-NL" altLang="en-US" sz="1200" dirty="0" err="1" smtClean="0"/>
              <a:t>localities</a:t>
            </a:r>
            <a:r>
              <a:rPr lang="nl-NL" altLang="en-US" sz="1200" dirty="0" smtClean="0"/>
              <a:t> bepaald</a:t>
            </a:r>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t>12</a:t>
            </a:fld>
            <a:endParaRPr lang="nl-BE"/>
          </a:p>
        </p:txBody>
      </p:sp>
    </p:spTree>
    <p:extLst>
      <p:ext uri="{BB962C8B-B14F-4D97-AF65-F5344CB8AC3E}">
        <p14:creationId xmlns:p14="http://schemas.microsoft.com/office/powerpoint/2010/main" val="892448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17</a:t>
            </a:fld>
            <a:endParaRPr lang="nl-BE">
              <a:solidFill>
                <a:prstClr val="black"/>
              </a:solidFill>
            </a:endParaRPr>
          </a:p>
        </p:txBody>
      </p:sp>
    </p:spTree>
    <p:extLst>
      <p:ext uri="{BB962C8B-B14F-4D97-AF65-F5344CB8AC3E}">
        <p14:creationId xmlns:p14="http://schemas.microsoft.com/office/powerpoint/2010/main" val="118509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u="none" strike="noStrike" kern="1200" baseline="0" dirty="0" smtClean="0">
                <a:solidFill>
                  <a:schemeClr val="tx1"/>
                </a:solidFill>
                <a:latin typeface="+mn-lt"/>
                <a:ea typeface="+mn-ea"/>
                <a:cs typeface="+mn-cs"/>
              </a:rPr>
              <a:t>Waarom een studie over verhuisbewegingen?</a:t>
            </a:r>
          </a:p>
          <a:p>
            <a:endParaRPr lang="nl-BE" sz="1200" b="0" i="0" u="none" strike="noStrike" kern="1200" baseline="0" dirty="0" smtClean="0">
              <a:solidFill>
                <a:schemeClr val="tx1"/>
              </a:solidFill>
              <a:latin typeface="+mn-lt"/>
              <a:ea typeface="+mn-ea"/>
              <a:cs typeface="+mn-cs"/>
            </a:endParaRPr>
          </a:p>
          <a:p>
            <a:r>
              <a:rPr lang="nl-BE" sz="1200" b="0" i="0" u="none" strike="noStrike" kern="1200" baseline="0" dirty="0" smtClean="0">
                <a:solidFill>
                  <a:schemeClr val="tx1"/>
                </a:solidFill>
                <a:latin typeface="+mn-lt"/>
                <a:ea typeface="+mn-ea"/>
                <a:cs typeface="+mn-cs"/>
              </a:rPr>
              <a:t>Verhuisbewegingen hebben niet alleen een impact op het aantal inwoners in Gent, maar ook op de leeftijdsstructuur en op de diversiteit van de bevolking (dan spreken we over nationaliteit en herkomst van de bevolking). Het opvolgen van de trends in verhuisbewegingen en de impact daarvan op de bevolkingsevolutie is noodzakelijk om maatschappelijke ontwikkelingen bloot te leggen. Op basis daarvan kunnen toekomstige beleidskeuzes gemaakt worden.</a:t>
            </a:r>
          </a:p>
          <a:p>
            <a:endParaRPr lang="nl-BE" dirty="0"/>
          </a:p>
        </p:txBody>
      </p:sp>
      <p:sp>
        <p:nvSpPr>
          <p:cNvPr id="4" name="Tijdelijke aanduiding voor dianummer 3"/>
          <p:cNvSpPr>
            <a:spLocks noGrp="1"/>
          </p:cNvSpPr>
          <p:nvPr>
            <p:ph type="sldNum" sz="quarter" idx="10"/>
          </p:nvPr>
        </p:nvSpPr>
        <p:spPr/>
        <p:txBody>
          <a:bodyPr/>
          <a:lstStyle/>
          <a:p>
            <a:fld id="{75B92C29-8552-46E1-92C6-63F89320CE7C}" type="slidenum">
              <a:rPr lang="nl-BE" smtClean="0">
                <a:solidFill>
                  <a:prstClr val="black"/>
                </a:solidFill>
              </a:rPr>
              <a:pPr/>
              <a:t>18</a:t>
            </a:fld>
            <a:endParaRPr lang="nl-BE">
              <a:solidFill>
                <a:prstClr val="black"/>
              </a:solidFill>
            </a:endParaRPr>
          </a:p>
        </p:txBody>
      </p:sp>
    </p:spTree>
    <p:extLst>
      <p:ext uri="{BB962C8B-B14F-4D97-AF65-F5344CB8AC3E}">
        <p14:creationId xmlns:p14="http://schemas.microsoft.com/office/powerpoint/2010/main" val="3712508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8.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8.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7.png"/><Relationship Id="rId9" Type="http://schemas.microsoft.com/office/2007/relationships/hdphoto" Target="../media/hdphoto2.wdp"/><Relationship Id="rId1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dia met foto">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780" y="892493"/>
            <a:ext cx="1920764" cy="760897"/>
          </a:xfrm>
          <a:prstGeom prst="rect">
            <a:avLst/>
          </a:prstGeom>
        </p:spPr>
      </p:pic>
      <p:sp>
        <p:nvSpPr>
          <p:cNvPr id="5" name="Tijdelijke aanduiding voor tekst 4"/>
          <p:cNvSpPr>
            <a:spLocks noGrp="1"/>
          </p:cNvSpPr>
          <p:nvPr>
            <p:ph type="body" sz="quarter" idx="11" hasCustomPrompt="1"/>
          </p:nvPr>
        </p:nvSpPr>
        <p:spPr>
          <a:xfrm>
            <a:off x="889489" y="4497773"/>
            <a:ext cx="7467600" cy="776991"/>
          </a:xfrm>
          <a:prstGeom prst="rect">
            <a:avLst/>
          </a:prstGeom>
          <a:effectLst>
            <a:outerShdw blurRad="50800" dist="38100" dir="2700000" algn="tl" rotWithShape="0">
              <a:prstClr val="black">
                <a:alpha val="40000"/>
              </a:prstClr>
            </a:outerShdw>
          </a:effectLst>
        </p:spPr>
        <p:txBody>
          <a:bodyPr/>
          <a:lstStyle>
            <a:lvl1pPr marL="0" indent="0">
              <a:buNone/>
              <a:defRPr sz="2800">
                <a:solidFill>
                  <a:schemeClr val="bg1"/>
                </a:solidFill>
                <a:latin typeface="Calibri" pitchFamily="34" charset="0"/>
                <a:cs typeface="Calibri" pitchFamily="34" charset="0"/>
              </a:defRPr>
            </a:lvl1pPr>
          </a:lstStyle>
          <a:p>
            <a:r>
              <a:rPr lang="nl-BE" sz="2800" dirty="0" smtClean="0">
                <a:solidFill>
                  <a:schemeClr val="bg1"/>
                </a:solidFill>
                <a:latin typeface="Calibri" pitchFamily="34" charset="0"/>
                <a:cs typeface="Calibri" pitchFamily="34" charset="0"/>
              </a:rPr>
              <a:t>Subtitel van de presentatie</a:t>
            </a:r>
            <a:endParaRPr lang="nl-BE" sz="2800" dirty="0">
              <a:solidFill>
                <a:schemeClr val="bg1"/>
              </a:solidFill>
              <a:latin typeface="Calibri" pitchFamily="34" charset="0"/>
              <a:cs typeface="Calibri" pitchFamily="34" charset="0"/>
            </a:endParaRPr>
          </a:p>
        </p:txBody>
      </p:sp>
      <p:sp>
        <p:nvSpPr>
          <p:cNvPr id="8" name="Tijdelijke aanduiding voor tekst 7"/>
          <p:cNvSpPr>
            <a:spLocks noGrp="1"/>
          </p:cNvSpPr>
          <p:nvPr>
            <p:ph type="body" sz="quarter" idx="12" hasCustomPrompt="1"/>
          </p:nvPr>
        </p:nvSpPr>
        <p:spPr>
          <a:xfrm>
            <a:off x="889493" y="3811811"/>
            <a:ext cx="7483719" cy="710345"/>
          </a:xfrm>
          <a:prstGeom prst="rect">
            <a:avLst/>
          </a:prstGeom>
        </p:spPr>
        <p:txBody>
          <a:bodyPr/>
          <a:lstStyle>
            <a:lvl1pPr marL="0" indent="0">
              <a:buNone/>
              <a:defRPr sz="4400" b="1">
                <a:solidFill>
                  <a:schemeClr val="bg1"/>
                </a:solidFill>
                <a:latin typeface="+mj-lt"/>
              </a:defRPr>
            </a:lvl1pPr>
          </a:lstStyle>
          <a:p>
            <a:pPr lvl="0"/>
            <a:r>
              <a:rPr lang="nl-NL" dirty="0" smtClean="0"/>
              <a:t>Titel van de presentatie</a:t>
            </a:r>
            <a:endParaRPr lang="nl-BE" dirty="0"/>
          </a:p>
        </p:txBody>
      </p:sp>
      <p:sp>
        <p:nvSpPr>
          <p:cNvPr id="2" name="Tijdelijke aanduiding voor datum 1"/>
          <p:cNvSpPr>
            <a:spLocks noGrp="1"/>
          </p:cNvSpPr>
          <p:nvPr>
            <p:ph type="dt" sz="half" idx="13"/>
          </p:nvPr>
        </p:nvSpPr>
        <p:spPr/>
        <p:txBody>
          <a:bodyPr/>
          <a:lstStyle/>
          <a:p>
            <a:fld id="{30C32571-32D3-4000-8F1B-04E468BDA642}" type="datetime1">
              <a:rPr lang="nl-BE" smtClean="0">
                <a:solidFill>
                  <a:prstClr val="white"/>
                </a:solidFill>
              </a:rPr>
              <a:pPr/>
              <a:t>18/06/2015</a:t>
            </a:fld>
            <a:endParaRPr lang="nl-BE" dirty="0">
              <a:solidFill>
                <a:prstClr val="white"/>
              </a:solidFill>
            </a:endParaRPr>
          </a:p>
        </p:txBody>
      </p:sp>
      <p:sp>
        <p:nvSpPr>
          <p:cNvPr id="3" name="Tijdelijke aanduiding voor voettekst 2"/>
          <p:cNvSpPr>
            <a:spLocks noGrp="1"/>
          </p:cNvSpPr>
          <p:nvPr>
            <p:ph type="ftr" sz="quarter" idx="14"/>
          </p:nvPr>
        </p:nvSpPr>
        <p:spPr/>
        <p:txBody>
          <a:bodyPr/>
          <a:lstStyle/>
          <a:p>
            <a:endParaRPr lang="nl-BE" dirty="0">
              <a:solidFill>
                <a:prstClr val="white"/>
              </a:solidFill>
            </a:endParaRPr>
          </a:p>
        </p:txBody>
      </p:sp>
      <p:sp>
        <p:nvSpPr>
          <p:cNvPr id="4" name="Tijdelijke aanduiding voor dianummer 3"/>
          <p:cNvSpPr>
            <a:spLocks noGrp="1"/>
          </p:cNvSpPr>
          <p:nvPr>
            <p:ph type="sldNum" sz="quarter" idx="15"/>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9165808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ediapagina">
    <p:spTree>
      <p:nvGrpSpPr>
        <p:cNvPr id="1" name=""/>
        <p:cNvGrpSpPr/>
        <p:nvPr/>
      </p:nvGrpSpPr>
      <p:grpSpPr>
        <a:xfrm>
          <a:off x="0" y="0"/>
          <a:ext cx="0" cy="0"/>
          <a:chOff x="0" y="0"/>
          <a:chExt cx="0" cy="0"/>
        </a:xfrm>
      </p:grpSpPr>
      <p:sp>
        <p:nvSpPr>
          <p:cNvPr id="3" name="Tijdelijke aanduiding voor media 2"/>
          <p:cNvSpPr>
            <a:spLocks noGrp="1"/>
          </p:cNvSpPr>
          <p:nvPr>
            <p:ph type="media" sz="quarter" idx="10"/>
          </p:nvPr>
        </p:nvSpPr>
        <p:spPr>
          <a:xfrm>
            <a:off x="0" y="5"/>
            <a:ext cx="9144000" cy="6858000"/>
          </a:xfrm>
          <a:prstGeom prst="rect">
            <a:avLst/>
          </a:prstGeom>
        </p:spPr>
        <p:txBody>
          <a:bodyPr/>
          <a:lstStyle/>
          <a:p>
            <a:endParaRPr lang="nl-BE"/>
          </a:p>
        </p:txBody>
      </p:sp>
    </p:spTree>
    <p:extLst>
      <p:ext uri="{BB962C8B-B14F-4D97-AF65-F5344CB8AC3E}">
        <p14:creationId xmlns:p14="http://schemas.microsoft.com/office/powerpoint/2010/main" val="1755554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oto op volledige pagina">
    <p:spTree>
      <p:nvGrpSpPr>
        <p:cNvPr id="1" name=""/>
        <p:cNvGrpSpPr/>
        <p:nvPr/>
      </p:nvGrpSpPr>
      <p:grpSpPr>
        <a:xfrm>
          <a:off x="0" y="0"/>
          <a:ext cx="0" cy="0"/>
          <a:chOff x="0" y="0"/>
          <a:chExt cx="0" cy="0"/>
        </a:xfrm>
      </p:grpSpPr>
      <p:sp>
        <p:nvSpPr>
          <p:cNvPr id="7" name="Tijdelijke aanduiding voor afbeelding 6"/>
          <p:cNvSpPr>
            <a:spLocks noGrp="1"/>
          </p:cNvSpPr>
          <p:nvPr>
            <p:ph type="pic" sz="quarter" idx="13"/>
          </p:nvPr>
        </p:nvSpPr>
        <p:spPr>
          <a:xfrm>
            <a:off x="0" y="5"/>
            <a:ext cx="9144000" cy="6858000"/>
          </a:xfrm>
          <a:prstGeom prst="rect">
            <a:avLst/>
          </a:prstGeom>
        </p:spPr>
        <p:txBody>
          <a:bodyPr/>
          <a:lstStyle/>
          <a:p>
            <a:endParaRPr lang="nl-BE"/>
          </a:p>
        </p:txBody>
      </p:sp>
    </p:spTree>
    <p:extLst>
      <p:ext uri="{BB962C8B-B14F-4D97-AF65-F5344CB8AC3E}">
        <p14:creationId xmlns:p14="http://schemas.microsoft.com/office/powerpoint/2010/main" val="389045100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met opsomming">
    <p:spTree>
      <p:nvGrpSpPr>
        <p:cNvPr id="1" name=""/>
        <p:cNvGrpSpPr/>
        <p:nvPr/>
      </p:nvGrpSpPr>
      <p:grpSpPr>
        <a:xfrm>
          <a:off x="0" y="0"/>
          <a:ext cx="0" cy="0"/>
          <a:chOff x="0" y="0"/>
          <a:chExt cx="0" cy="0"/>
        </a:xfrm>
      </p:grpSpPr>
      <p:sp>
        <p:nvSpPr>
          <p:cNvPr id="2" name="Tijdelijke aanduiding voor datum 1"/>
          <p:cNvSpPr>
            <a:spLocks noGrp="1"/>
          </p:cNvSpPr>
          <p:nvPr>
            <p:ph type="dt" sz="half" idx="12"/>
          </p:nvPr>
        </p:nvSpPr>
        <p:spPr>
          <a:xfrm>
            <a:off x="811392" y="6492879"/>
            <a:ext cx="2133600" cy="365125"/>
          </a:xfrm>
        </p:spPr>
        <p:txBody>
          <a:bodyPr/>
          <a:lstStyle>
            <a:lvl1pPr>
              <a:defRPr>
                <a:solidFill>
                  <a:schemeClr val="bg1"/>
                </a:solidFill>
              </a:defRPr>
            </a:lvl1pPr>
          </a:lstStyle>
          <a:p>
            <a:fld id="{7FC6B1C2-629D-438E-A10B-3E905B9F3E34}" type="datetime1">
              <a:rPr lang="nl-BE" smtClean="0">
                <a:solidFill>
                  <a:prstClr val="white"/>
                </a:solidFill>
              </a:rPr>
              <a:pPr/>
              <a:t>18/06/2015</a:t>
            </a:fld>
            <a:endParaRPr lang="nl-BE">
              <a:solidFill>
                <a:prstClr val="white"/>
              </a:solidFill>
            </a:endParaRPr>
          </a:p>
        </p:txBody>
      </p:sp>
      <p:sp>
        <p:nvSpPr>
          <p:cNvPr id="4" name="Tijdelijke aanduiding voor voettekst 3"/>
          <p:cNvSpPr>
            <a:spLocks noGrp="1"/>
          </p:cNvSpPr>
          <p:nvPr>
            <p:ph type="ftr" sz="quarter" idx="13"/>
          </p:nvPr>
        </p:nvSpPr>
        <p:spPr>
          <a:xfrm>
            <a:off x="3222167" y="6492879"/>
            <a:ext cx="2895600" cy="365125"/>
          </a:xfrm>
        </p:spPr>
        <p:txBody>
          <a:bodyPr/>
          <a:lstStyle>
            <a:lvl1pPr>
              <a:defRPr>
                <a:solidFill>
                  <a:schemeClr val="bg1"/>
                </a:solidFill>
              </a:defRPr>
            </a:lvl1pPr>
          </a:lstStyle>
          <a:p>
            <a:endParaRPr lang="nl-BE" dirty="0">
              <a:solidFill>
                <a:prstClr val="white"/>
              </a:solidFill>
            </a:endParaRPr>
          </a:p>
        </p:txBody>
      </p:sp>
      <p:sp>
        <p:nvSpPr>
          <p:cNvPr id="5" name="Tijdelijke aanduiding voor dianummer 4"/>
          <p:cNvSpPr>
            <a:spLocks noGrp="1"/>
          </p:cNvSpPr>
          <p:nvPr>
            <p:ph type="sldNum" sz="quarter" idx="14"/>
          </p:nvPr>
        </p:nvSpPr>
        <p:spPr>
          <a:xfrm>
            <a:off x="6214080" y="6506826"/>
            <a:ext cx="2133600" cy="365125"/>
          </a:xfrm>
        </p:spPr>
        <p:txBody>
          <a:bodyPr/>
          <a:lstStyle>
            <a:lvl1pPr>
              <a:defRPr>
                <a:solidFill>
                  <a:schemeClr val="bg1"/>
                </a:solidFill>
              </a:defRPr>
            </a:lvl1pPr>
          </a:lstStyle>
          <a:p>
            <a:fld id="{41E1C609-5DDB-49F2-AD70-580642573095}" type="slidenum">
              <a:rPr lang="nl-BE" smtClean="0">
                <a:solidFill>
                  <a:prstClr val="white"/>
                </a:solidFill>
              </a:rPr>
              <a:pPr/>
              <a:t>‹nr.›</a:t>
            </a:fld>
            <a:endParaRPr lang="nl-BE" dirty="0">
              <a:solidFill>
                <a:prstClr val="white"/>
              </a:solidFill>
            </a:endParaRPr>
          </a:p>
        </p:txBody>
      </p:sp>
      <p:sp>
        <p:nvSpPr>
          <p:cNvPr id="6" name="Tijdelijke aanduiding voor inhoud 2"/>
          <p:cNvSpPr>
            <a:spLocks noGrp="1"/>
          </p:cNvSpPr>
          <p:nvPr>
            <p:ph sz="quarter" idx="10" hasCustomPrompt="1"/>
          </p:nvPr>
        </p:nvSpPr>
        <p:spPr>
          <a:xfrm>
            <a:off x="892578" y="784601"/>
            <a:ext cx="7303477" cy="1079334"/>
          </a:xfrm>
          <a:prstGeom prst="rect">
            <a:avLst/>
          </a:prstGeom>
        </p:spPr>
        <p:txBody>
          <a:bodyPr/>
          <a:lstStyle>
            <a:lvl1pPr marL="0" indent="0">
              <a:buNone/>
              <a:defRPr sz="3200" b="1" baseline="0">
                <a:solidFill>
                  <a:srgbClr val="0089C4"/>
                </a:solidFill>
                <a:latin typeface="+mj-lt"/>
              </a:defRPr>
            </a:lvl1pPr>
          </a:lstStyle>
          <a:p>
            <a:r>
              <a:rPr lang="nl-BE" sz="2400" dirty="0" smtClean="0">
                <a:solidFill>
                  <a:srgbClr val="0089C4"/>
                </a:solidFill>
                <a:latin typeface="Calibri" pitchFamily="34" charset="0"/>
                <a:cs typeface="Calibri" pitchFamily="34" charset="0"/>
              </a:rPr>
              <a:t>Dit is de titel van een standaard pagina voor de </a:t>
            </a:r>
            <a:r>
              <a:rPr lang="nl-BE" sz="2400" dirty="0" err="1" smtClean="0">
                <a:solidFill>
                  <a:srgbClr val="0089C4"/>
                </a:solidFill>
                <a:latin typeface="Calibri" pitchFamily="34" charset="0"/>
                <a:cs typeface="Calibri" pitchFamily="34" charset="0"/>
              </a:rPr>
              <a:t>powerpointpresentatie</a:t>
            </a:r>
            <a:r>
              <a:rPr lang="nl-BE" sz="2400" dirty="0" smtClean="0">
                <a:solidFill>
                  <a:srgbClr val="0089C4"/>
                </a:solidFill>
                <a:latin typeface="Calibri" pitchFamily="34" charset="0"/>
                <a:cs typeface="Calibri" pitchFamily="34" charset="0"/>
              </a:rPr>
              <a:t> (bovenaan)</a:t>
            </a:r>
            <a:endParaRPr lang="nl-BE" dirty="0"/>
          </a:p>
        </p:txBody>
      </p:sp>
      <p:sp>
        <p:nvSpPr>
          <p:cNvPr id="7" name="Tijdelijke aanduiding voor tekst 8"/>
          <p:cNvSpPr>
            <a:spLocks noGrp="1"/>
          </p:cNvSpPr>
          <p:nvPr>
            <p:ph type="body" sz="quarter" idx="11"/>
          </p:nvPr>
        </p:nvSpPr>
        <p:spPr>
          <a:xfrm>
            <a:off x="889491" y="1906721"/>
            <a:ext cx="7332785" cy="4045878"/>
          </a:xfrm>
          <a:prstGeom prst="rect">
            <a:avLst/>
          </a:prstGeom>
        </p:spPr>
        <p:txBody>
          <a:bodyPr/>
          <a:lstStyle>
            <a:lvl1pPr>
              <a:defRPr sz="2500" b="1">
                <a:solidFill>
                  <a:srgbClr val="0089C4"/>
                </a:solidFill>
                <a:latin typeface="+mj-lt"/>
              </a:defRPr>
            </a:lvl1pPr>
            <a:lvl2pPr>
              <a:defRPr sz="2400">
                <a:latin typeface="+mj-lt"/>
              </a:defRPr>
            </a:lvl2pPr>
            <a:lvl3pPr>
              <a:defRPr sz="2200">
                <a:latin typeface="+mj-lt"/>
              </a:defRPr>
            </a:lvl3pPr>
            <a:lvl4pPr>
              <a:defRPr>
                <a:latin typeface="+mj-lt"/>
              </a:defRPr>
            </a:lvl4pPr>
            <a:lvl5pPr>
              <a:defRPr>
                <a:latin typeface="+mj-lt"/>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41031892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31E5DD5-5059-4466-82F5-1966FB442B90}" type="datetime1">
              <a:rPr lang="nl-BE" smtClean="0">
                <a:solidFill>
                  <a:prstClr val="white"/>
                </a:solidFill>
              </a:rPr>
              <a:pPr/>
              <a:t>18/06/2015</a:t>
            </a:fld>
            <a:endParaRPr lang="nl-BE">
              <a:solidFill>
                <a:prstClr val="white"/>
              </a:solidFill>
            </a:endParaRPr>
          </a:p>
        </p:txBody>
      </p:sp>
      <p:sp>
        <p:nvSpPr>
          <p:cNvPr id="3" name="Tijdelijke aanduiding voor voettekst 2"/>
          <p:cNvSpPr>
            <a:spLocks noGrp="1"/>
          </p:cNvSpPr>
          <p:nvPr>
            <p:ph type="ftr" sz="quarter" idx="11"/>
          </p:nvPr>
        </p:nvSpPr>
        <p:spPr/>
        <p:txBody>
          <a:bodyPr/>
          <a:lstStyle/>
          <a:p>
            <a:endParaRPr lang="nl-BE">
              <a:solidFill>
                <a:prstClr val="white"/>
              </a:solidFill>
            </a:endParaRPr>
          </a:p>
        </p:txBody>
      </p:sp>
      <p:sp>
        <p:nvSpPr>
          <p:cNvPr id="4" name="Tijdelijke aanduiding voor dianummer 3"/>
          <p:cNvSpPr>
            <a:spLocks noGrp="1"/>
          </p:cNvSpPr>
          <p:nvPr>
            <p:ph type="sldNum" sz="quarter" idx="12"/>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94159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 met dubbel tekstvlak + foto">
    <p:spTree>
      <p:nvGrpSpPr>
        <p:cNvPr id="1" name=""/>
        <p:cNvGrpSpPr/>
        <p:nvPr/>
      </p:nvGrpSpPr>
      <p:grpSpPr>
        <a:xfrm>
          <a:off x="0" y="0"/>
          <a:ext cx="0" cy="0"/>
          <a:chOff x="0" y="0"/>
          <a:chExt cx="0" cy="0"/>
        </a:xfrm>
      </p:grpSpPr>
      <p:sp>
        <p:nvSpPr>
          <p:cNvPr id="11" name="Afgeronde rechthoek 10"/>
          <p:cNvSpPr/>
          <p:nvPr/>
        </p:nvSpPr>
        <p:spPr>
          <a:xfrm>
            <a:off x="4580552" y="3284745"/>
            <a:ext cx="3692779" cy="270055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20" name="Afbeelding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729" y="3284741"/>
            <a:ext cx="3700818" cy="2686112"/>
          </a:xfrm>
          <a:prstGeom prst="roundRect">
            <a:avLst>
              <a:gd name="adj" fmla="val 9305"/>
            </a:avLst>
          </a:prstGeom>
          <a:solidFill>
            <a:srgbClr val="FFFFFF">
              <a:shade val="85000"/>
            </a:srgbClr>
          </a:solidFill>
          <a:ln>
            <a:noFill/>
          </a:ln>
          <a:effectLst/>
        </p:spPr>
      </p:pic>
      <p:sp>
        <p:nvSpPr>
          <p:cNvPr id="3" name="Tijdelijke aanduiding voor tekst 2"/>
          <p:cNvSpPr>
            <a:spLocks noGrp="1"/>
          </p:cNvSpPr>
          <p:nvPr userDrawn="1">
            <p:ph type="body" sz="quarter" idx="10" hasCustomPrompt="1"/>
          </p:nvPr>
        </p:nvSpPr>
        <p:spPr>
          <a:xfrm>
            <a:off x="879734" y="2507456"/>
            <a:ext cx="7466135" cy="611189"/>
          </a:xfrm>
          <a:prstGeom prst="rect">
            <a:avLst/>
          </a:prstGeom>
        </p:spPr>
        <p:txBody>
          <a:bodyPr/>
          <a:lstStyle>
            <a:lvl1pPr marL="0" indent="0">
              <a:buNone/>
              <a:defRPr sz="3300" b="1" baseline="0">
                <a:solidFill>
                  <a:srgbClr val="0089C4"/>
                </a:solidFill>
                <a:latin typeface="+mj-lt"/>
              </a:defRPr>
            </a:lvl1pPr>
          </a:lstStyle>
          <a:p>
            <a:pPr lvl="0"/>
            <a:r>
              <a:rPr lang="nl-NL" dirty="0" smtClean="0"/>
              <a:t>Titel boven een afbeelding en tekstblok</a:t>
            </a:r>
            <a:endParaRPr lang="nl-BE" dirty="0"/>
          </a:p>
        </p:txBody>
      </p:sp>
      <p:sp>
        <p:nvSpPr>
          <p:cNvPr id="5" name="Tijdelijke aanduiding voor tekst 4"/>
          <p:cNvSpPr>
            <a:spLocks noGrp="1"/>
          </p:cNvSpPr>
          <p:nvPr>
            <p:ph type="body" sz="quarter" idx="11" hasCustomPrompt="1"/>
          </p:nvPr>
        </p:nvSpPr>
        <p:spPr>
          <a:xfrm>
            <a:off x="4769828" y="3476957"/>
            <a:ext cx="3323492" cy="2308215"/>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000">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massa. Cum </a:t>
            </a:r>
            <a:r>
              <a:rPr lang="nl-BE" sz="2000" dirty="0" err="1" smtClean="0">
                <a:latin typeface="Calibri" pitchFamily="34" charset="0"/>
                <a:cs typeface="Calibri" pitchFamily="34" charset="0"/>
              </a:rPr>
              <a:t>sociis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natoque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penatibus</a:t>
            </a:r>
            <a:r>
              <a:rPr lang="nl-BE" sz="2000" dirty="0" smtClean="0">
                <a:latin typeface="Calibri" pitchFamily="34" charset="0"/>
                <a:cs typeface="Calibri" pitchFamily="34" charset="0"/>
              </a:rPr>
              <a:t> et </a:t>
            </a:r>
            <a:r>
              <a:rPr lang="nl-BE" sz="2000" dirty="0" err="1" smtClean="0">
                <a:latin typeface="Calibri" pitchFamily="34" charset="0"/>
                <a:cs typeface="Calibri" pitchFamily="34" charset="0"/>
              </a:rPr>
              <a:t>magnis</a:t>
            </a:r>
            <a:r>
              <a:rPr lang="nl-BE" sz="2000" dirty="0" smtClean="0">
                <a:latin typeface="Calibri" pitchFamily="34" charset="0"/>
                <a:cs typeface="Calibri" pitchFamily="34" charset="0"/>
              </a:rPr>
              <a:t> dis </a:t>
            </a:r>
            <a:r>
              <a:rPr lang="nl-BE" sz="2000" dirty="0" err="1" smtClean="0">
                <a:latin typeface="Calibri" pitchFamily="34" charset="0"/>
                <a:cs typeface="Calibri" pitchFamily="34" charset="0"/>
              </a:rPr>
              <a:t>parturient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montes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nascetur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ridiculus</a:t>
            </a:r>
            <a:r>
              <a:rPr lang="nl-BE" sz="2000" dirty="0" smtClean="0">
                <a:latin typeface="Calibri" pitchFamily="34" charset="0"/>
                <a:cs typeface="Calibri" pitchFamily="34" charset="0"/>
              </a:rPr>
              <a:t> mus. </a:t>
            </a:r>
          </a:p>
        </p:txBody>
      </p:sp>
      <p:sp>
        <p:nvSpPr>
          <p:cNvPr id="7" name="Tijdelijke aanduiding voor datum 6"/>
          <p:cNvSpPr>
            <a:spLocks noGrp="1"/>
          </p:cNvSpPr>
          <p:nvPr>
            <p:ph type="dt" sz="half" idx="12"/>
          </p:nvPr>
        </p:nvSpPr>
        <p:spPr/>
        <p:txBody>
          <a:bodyPr/>
          <a:lstStyle/>
          <a:p>
            <a:fld id="{8244E896-7E47-4A64-9FBE-4C8BBC91588E}" type="datetime1">
              <a:rPr lang="nl-BE" smtClean="0">
                <a:solidFill>
                  <a:prstClr val="white"/>
                </a:solidFill>
              </a:rPr>
              <a:pPr/>
              <a:t>18/06/2015</a:t>
            </a:fld>
            <a:endParaRPr lang="nl-BE" dirty="0">
              <a:solidFill>
                <a:prstClr val="white"/>
              </a:solidFill>
            </a:endParaRPr>
          </a:p>
        </p:txBody>
      </p:sp>
      <p:sp>
        <p:nvSpPr>
          <p:cNvPr id="8" name="Tijdelijke aanduiding voor voettekst 7"/>
          <p:cNvSpPr>
            <a:spLocks noGrp="1"/>
          </p:cNvSpPr>
          <p:nvPr>
            <p:ph type="ftr" sz="quarter" idx="13"/>
          </p:nvPr>
        </p:nvSpPr>
        <p:spPr/>
        <p:txBody>
          <a:bodyPr/>
          <a:lstStyle/>
          <a:p>
            <a:endParaRPr lang="nl-BE" dirty="0">
              <a:solidFill>
                <a:prstClr val="white"/>
              </a:solidFill>
            </a:endParaRPr>
          </a:p>
        </p:txBody>
      </p:sp>
      <p:sp>
        <p:nvSpPr>
          <p:cNvPr id="9" name="Tijdelijke aanduiding voor dianummer 8"/>
          <p:cNvSpPr>
            <a:spLocks noGrp="1"/>
          </p:cNvSpPr>
          <p:nvPr>
            <p:ph type="sldNum" sz="quarter" idx="14"/>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9765814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atste pagina witte rand">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
            <a:ext cx="9144000" cy="6858000"/>
          </a:xfrm>
          <a:prstGeom prst="rect">
            <a:avLst/>
          </a:prstGeom>
        </p:spPr>
      </p:pic>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5188" y="5176488"/>
            <a:ext cx="1334100" cy="952064"/>
          </a:xfrm>
          <a:prstGeom prst="rect">
            <a:avLst/>
          </a:prstGeom>
        </p:spPr>
      </p:pic>
      <p:grpSp>
        <p:nvGrpSpPr>
          <p:cNvPr id="5" name="Groep 4"/>
          <p:cNvGrpSpPr/>
          <p:nvPr userDrawn="1"/>
        </p:nvGrpSpPr>
        <p:grpSpPr>
          <a:xfrm>
            <a:off x="825413" y="825823"/>
            <a:ext cx="5810208" cy="1953326"/>
            <a:chOff x="894197" y="4394447"/>
            <a:chExt cx="6294392" cy="1907658"/>
          </a:xfrm>
        </p:grpSpPr>
        <p:grpSp>
          <p:nvGrpSpPr>
            <p:cNvPr id="7" name="Groep 6"/>
            <p:cNvGrpSpPr/>
            <p:nvPr/>
          </p:nvGrpSpPr>
          <p:grpSpPr>
            <a:xfrm>
              <a:off x="894197" y="4394447"/>
              <a:ext cx="6294392" cy="1492444"/>
              <a:chOff x="961749" y="4162695"/>
              <a:chExt cx="7656939" cy="1682663"/>
            </a:xfrm>
          </p:grpSpPr>
          <p:sp>
            <p:nvSpPr>
              <p:cNvPr id="9" name="Afgeronde rechthoek 8"/>
              <p:cNvSpPr/>
              <p:nvPr/>
            </p:nvSpPr>
            <p:spPr>
              <a:xfrm>
                <a:off x="961749" y="4162697"/>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0" name="Afgeronde rechthoek 9"/>
              <p:cNvSpPr/>
              <p:nvPr/>
            </p:nvSpPr>
            <p:spPr>
              <a:xfrm>
                <a:off x="3514062" y="4162696"/>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1" name="Afgeronde rechthoek 10"/>
              <p:cNvSpPr/>
              <p:nvPr/>
            </p:nvSpPr>
            <p:spPr>
              <a:xfrm>
                <a:off x="6066375" y="4162695"/>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8" name="Tekstvak 7"/>
            <p:cNvSpPr txBox="1"/>
            <p:nvPr/>
          </p:nvSpPr>
          <p:spPr>
            <a:xfrm>
              <a:off x="955601" y="5009607"/>
              <a:ext cx="6232988" cy="1292498"/>
            </a:xfrm>
            <a:prstGeom prst="rect">
              <a:avLst/>
            </a:prstGeom>
            <a:noFill/>
          </p:spPr>
          <p:txBody>
            <a:bodyPr wrap="square" rtlCol="0">
              <a:spAutoFit/>
            </a:bodyPr>
            <a:lstStyle/>
            <a:p>
              <a:pPr marL="87313"/>
              <a:r>
                <a:rPr lang="nl-BE" sz="4000" dirty="0" smtClean="0">
                  <a:solidFill>
                    <a:prstClr val="white"/>
                  </a:solidFill>
                  <a:cs typeface="Calibri" pitchFamily="34" charset="0"/>
                </a:rPr>
                <a:t>Bedankt voor uw aandacht!</a:t>
              </a:r>
              <a:endParaRPr lang="nl-BE" sz="4000" dirty="0">
                <a:solidFill>
                  <a:prstClr val="white"/>
                </a:solidFill>
                <a:cs typeface="Calibri" pitchFamily="34" charset="0"/>
              </a:endParaRPr>
            </a:p>
          </p:txBody>
        </p:sp>
      </p:grpSp>
    </p:spTree>
    <p:extLst>
      <p:ext uri="{BB962C8B-B14F-4D97-AF65-F5344CB8AC3E}">
        <p14:creationId xmlns:p14="http://schemas.microsoft.com/office/powerpoint/2010/main" val="8722477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3074" name="Group 2"/>
          <p:cNvGrpSpPr>
            <a:grpSpLocks/>
          </p:cNvGrpSpPr>
          <p:nvPr/>
        </p:nvGrpSpPr>
        <p:grpSpPr bwMode="auto">
          <a:xfrm>
            <a:off x="-3175" y="2438400"/>
            <a:ext cx="9147175" cy="1063625"/>
            <a:chOff x="-2" y="1536"/>
            <a:chExt cx="5762" cy="670"/>
          </a:xfrm>
        </p:grpSpPr>
        <p:grpSp>
          <p:nvGrpSpPr>
            <p:cNvPr id="3075" name="Group 3"/>
            <p:cNvGrpSpPr>
              <a:grpSpLocks/>
            </p:cNvGrpSpPr>
            <p:nvPr/>
          </p:nvGrpSpPr>
          <p:grpSpPr bwMode="auto">
            <a:xfrm flipH="1">
              <a:off x="-2" y="1562"/>
              <a:ext cx="5762" cy="638"/>
              <a:chOff x="-2" y="1562"/>
              <a:chExt cx="5762" cy="638"/>
            </a:xfrm>
          </p:grpSpPr>
          <p:sp>
            <p:nvSpPr>
              <p:cNvPr id="3076"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77"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78"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79"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3080"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1"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2"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3"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4"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5"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3086"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7"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8"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89"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90"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91"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3092"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93"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3094"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grpSp>
        <p:sp>
          <p:nvSpPr>
            <p:cNvPr id="3095"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p>
          </p:txBody>
        </p:sp>
        <p:sp>
          <p:nvSpPr>
            <p:cNvPr id="3096"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p>
          </p:txBody>
        </p:sp>
      </p:grpSp>
      <p:sp>
        <p:nvSpPr>
          <p:cNvPr id="3097" name="Rectangle 25"/>
          <p:cNvSpPr>
            <a:spLocks noGrp="1" noChangeArrowheads="1"/>
          </p:cNvSpPr>
          <p:nvPr>
            <p:ph type="ctrTitle"/>
          </p:nvPr>
        </p:nvSpPr>
        <p:spPr>
          <a:xfrm>
            <a:off x="1173163" y="1341438"/>
            <a:ext cx="7772400" cy="1143000"/>
          </a:xfrm>
        </p:spPr>
        <p:txBody>
          <a:bodyPr/>
          <a:lstStyle>
            <a:lvl1pPr>
              <a:defRPr/>
            </a:lvl1pPr>
          </a:lstStyle>
          <a:p>
            <a:pPr lvl="0"/>
            <a:r>
              <a:rPr lang="nl-NL" altLang="nl-BE" noProof="0" smtClean="0"/>
              <a:t>Klik om de stijl te bewerken</a:t>
            </a:r>
          </a:p>
        </p:txBody>
      </p:sp>
      <p:sp>
        <p:nvSpPr>
          <p:cNvPr id="3098" name="Rectangle 26"/>
          <p:cNvSpPr>
            <a:spLocks noGrp="1" noChangeArrowheads="1"/>
          </p:cNvSpPr>
          <p:nvPr>
            <p:ph type="subTitle" idx="1"/>
          </p:nvPr>
        </p:nvSpPr>
        <p:spPr>
          <a:xfrm>
            <a:off x="1166813" y="3886200"/>
            <a:ext cx="6400800" cy="1752600"/>
          </a:xfrm>
        </p:spPr>
        <p:txBody>
          <a:bodyPr/>
          <a:lstStyle>
            <a:lvl1pPr marL="0" indent="0">
              <a:buFontTx/>
              <a:buNone/>
              <a:defRPr/>
            </a:lvl1pPr>
          </a:lstStyle>
          <a:p>
            <a:pPr lvl="0"/>
            <a:r>
              <a:rPr lang="nl-NL" altLang="nl-BE" noProof="0" smtClean="0"/>
              <a:t>Klik om de ondertitelstijl van het model te bewerken</a:t>
            </a:r>
          </a:p>
        </p:txBody>
      </p:sp>
      <p:sp>
        <p:nvSpPr>
          <p:cNvPr id="3099" name="Rectangle 27"/>
          <p:cNvSpPr>
            <a:spLocks noGrp="1" noChangeArrowheads="1"/>
          </p:cNvSpPr>
          <p:nvPr>
            <p:ph type="dt" sz="half" idx="2"/>
          </p:nvPr>
        </p:nvSpPr>
        <p:spPr>
          <a:xfrm>
            <a:off x="1166813" y="6248400"/>
            <a:ext cx="1905000" cy="457200"/>
          </a:xfrm>
        </p:spPr>
        <p:txBody>
          <a:bodyPr/>
          <a:lstStyle>
            <a:lvl1pPr>
              <a:defRPr>
                <a:solidFill>
                  <a:srgbClr val="000000"/>
                </a:solidFill>
              </a:defRPr>
            </a:lvl1pPr>
          </a:lstStyle>
          <a:p>
            <a:fld id="{C2D040DC-4832-4250-8518-D6A094BC7E60}" type="datetimeFigureOut">
              <a:rPr lang="nl-BE" smtClean="0"/>
              <a:t>18/06/2015</a:t>
            </a:fld>
            <a:endParaRPr lang="nl-BE"/>
          </a:p>
        </p:txBody>
      </p:sp>
      <p:sp>
        <p:nvSpPr>
          <p:cNvPr id="3100" name="Rectangle 28"/>
          <p:cNvSpPr>
            <a:spLocks noGrp="1" noChangeArrowheads="1"/>
          </p:cNvSpPr>
          <p:nvPr>
            <p:ph type="ftr" sz="quarter" idx="3"/>
          </p:nvPr>
        </p:nvSpPr>
        <p:spPr/>
        <p:txBody>
          <a:bodyPr/>
          <a:lstStyle>
            <a:lvl1pPr>
              <a:defRPr>
                <a:solidFill>
                  <a:srgbClr val="000000"/>
                </a:solidFill>
              </a:defRPr>
            </a:lvl1pPr>
          </a:lstStyle>
          <a:p>
            <a:endParaRPr lang="nl-BE"/>
          </a:p>
        </p:txBody>
      </p:sp>
      <p:sp>
        <p:nvSpPr>
          <p:cNvPr id="3101" name="Rectangle 29"/>
          <p:cNvSpPr>
            <a:spLocks noGrp="1" noChangeArrowheads="1"/>
          </p:cNvSpPr>
          <p:nvPr>
            <p:ph type="sldNum" sz="quarter" idx="4"/>
          </p:nvPr>
        </p:nvSpPr>
        <p:spPr/>
        <p:txBody>
          <a:bodyPr/>
          <a:lstStyle>
            <a:lvl1pPr>
              <a:defRPr>
                <a:solidFill>
                  <a:srgbClr val="000000"/>
                </a:solidFill>
              </a:defRPr>
            </a:lvl1pPr>
          </a:lstStyle>
          <a:p>
            <a:fld id="{F8CCE81A-2AE3-463E-9ABA-2C3F3BE9BBF3}" type="slidenum">
              <a:rPr lang="nl-BE" smtClean="0"/>
              <a:t>‹nr.›</a:t>
            </a:fld>
            <a:endParaRPr lang="nl-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5" name="Tijdelijke aanduiding voor voettekst 4"/>
          <p:cNvSpPr>
            <a:spLocks noGrp="1"/>
          </p:cNvSpPr>
          <p:nvPr>
            <p:ph type="ftr" sz="quarter" idx="11"/>
          </p:nvPr>
        </p:nvSpPr>
        <p:spPr/>
        <p:txBody>
          <a:bodyPr/>
          <a:lstStyle>
            <a:lvl1pPr>
              <a:defRPr/>
            </a:lvl1pPr>
          </a:lstStyle>
          <a:p>
            <a:endParaRPr lang="nl-BE"/>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557813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5" name="Tijdelijke aanduiding voor voettekst 4"/>
          <p:cNvSpPr>
            <a:spLocks noGrp="1"/>
          </p:cNvSpPr>
          <p:nvPr>
            <p:ph type="ftr" sz="quarter" idx="11"/>
          </p:nvPr>
        </p:nvSpPr>
        <p:spPr/>
        <p:txBody>
          <a:bodyPr/>
          <a:lstStyle>
            <a:lvl1pPr>
              <a:defRPr/>
            </a:lvl1pPr>
          </a:lstStyle>
          <a:p>
            <a:endParaRPr lang="nl-BE"/>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140514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6" name="Tijdelijke aanduiding voor voettekst 5"/>
          <p:cNvSpPr>
            <a:spLocks noGrp="1"/>
          </p:cNvSpPr>
          <p:nvPr>
            <p:ph type="ftr" sz="quarter" idx="11"/>
          </p:nvPr>
        </p:nvSpPr>
        <p:spPr/>
        <p:txBody>
          <a:bodyPr/>
          <a:lstStyle>
            <a:lvl1pPr>
              <a:defRPr/>
            </a:lvl1pPr>
          </a:lstStyle>
          <a:p>
            <a:endParaRPr lang="nl-BE"/>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504810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eldia zonder foto">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769" y="883794"/>
            <a:ext cx="1966746" cy="778292"/>
          </a:xfrm>
          <a:prstGeom prst="rect">
            <a:avLst/>
          </a:prstGeom>
        </p:spPr>
      </p:pic>
      <p:sp>
        <p:nvSpPr>
          <p:cNvPr id="3" name="Tijdelijke aanduiding voor tekst 2"/>
          <p:cNvSpPr>
            <a:spLocks noGrp="1"/>
          </p:cNvSpPr>
          <p:nvPr>
            <p:ph type="body" sz="quarter" idx="10" hasCustomPrompt="1"/>
          </p:nvPr>
        </p:nvSpPr>
        <p:spPr>
          <a:xfrm>
            <a:off x="888028" y="3886580"/>
            <a:ext cx="7288823" cy="803230"/>
          </a:xfrm>
          <a:prstGeom prst="rect">
            <a:avLst/>
          </a:prstGeom>
        </p:spPr>
        <p:txBody>
          <a:bodyPr/>
          <a:lstStyle>
            <a:lvl1pPr marL="0" indent="0">
              <a:buNone/>
              <a:defRPr sz="4400" b="1" baseline="0">
                <a:solidFill>
                  <a:srgbClr val="0089C4"/>
                </a:solidFill>
                <a:latin typeface="+mj-lt"/>
              </a:defRPr>
            </a:lvl1pPr>
          </a:lstStyle>
          <a:p>
            <a:pPr lvl="0"/>
            <a:r>
              <a:rPr lang="nl-NL" dirty="0" smtClean="0"/>
              <a:t>Titel van de presentatie</a:t>
            </a:r>
          </a:p>
        </p:txBody>
      </p:sp>
      <p:sp>
        <p:nvSpPr>
          <p:cNvPr id="10" name="Tijdelijke aanduiding voor tekst 9"/>
          <p:cNvSpPr>
            <a:spLocks noGrp="1"/>
          </p:cNvSpPr>
          <p:nvPr>
            <p:ph type="body" sz="quarter" idx="11" hasCustomPrompt="1"/>
          </p:nvPr>
        </p:nvSpPr>
        <p:spPr>
          <a:xfrm>
            <a:off x="888027" y="4681454"/>
            <a:ext cx="7281497" cy="635572"/>
          </a:xfrm>
          <a:prstGeom prst="rect">
            <a:avLst/>
          </a:prstGeom>
        </p:spPr>
        <p:txBody>
          <a:bodyPr/>
          <a:lstStyle>
            <a:lvl1pPr marL="0" indent="0">
              <a:buNone/>
              <a:defRPr sz="2800" baseline="0">
                <a:solidFill>
                  <a:schemeClr val="tx1"/>
                </a:solidFill>
                <a:latin typeface="+mj-lt"/>
              </a:defRPr>
            </a:lvl1pPr>
          </a:lstStyle>
          <a:p>
            <a:pPr lvl="0"/>
            <a:r>
              <a:rPr lang="nl-BE" dirty="0" smtClean="0"/>
              <a:t>Subtitel van de presentatie</a:t>
            </a:r>
            <a:endParaRPr lang="nl-BE" dirty="0"/>
          </a:p>
        </p:txBody>
      </p:sp>
      <p:sp>
        <p:nvSpPr>
          <p:cNvPr id="2" name="Tijdelijke aanduiding voor datum 1"/>
          <p:cNvSpPr>
            <a:spLocks noGrp="1"/>
          </p:cNvSpPr>
          <p:nvPr>
            <p:ph type="dt" sz="half" idx="12"/>
          </p:nvPr>
        </p:nvSpPr>
        <p:spPr/>
        <p:txBody>
          <a:bodyPr/>
          <a:lstStyle/>
          <a:p>
            <a:fld id="{5640DADD-B92F-4FD8-AB6F-E1227A207F93}" type="datetime1">
              <a:rPr lang="nl-BE" smtClean="0">
                <a:solidFill>
                  <a:prstClr val="white"/>
                </a:solidFill>
              </a:rPr>
              <a:pPr/>
              <a:t>18/06/2015</a:t>
            </a:fld>
            <a:endParaRPr lang="nl-BE" dirty="0">
              <a:solidFill>
                <a:prstClr val="white"/>
              </a:solidFill>
            </a:endParaRPr>
          </a:p>
        </p:txBody>
      </p:sp>
      <p:sp>
        <p:nvSpPr>
          <p:cNvPr id="4" name="Tijdelijke aanduiding voor voettekst 3"/>
          <p:cNvSpPr>
            <a:spLocks noGrp="1"/>
          </p:cNvSpPr>
          <p:nvPr>
            <p:ph type="ftr" sz="quarter" idx="13"/>
          </p:nvPr>
        </p:nvSpPr>
        <p:spPr/>
        <p:txBody>
          <a:bodyPr/>
          <a:lstStyle/>
          <a:p>
            <a:endParaRPr lang="nl-BE" dirty="0">
              <a:solidFill>
                <a:prstClr val="white"/>
              </a:solidFill>
            </a:endParaRPr>
          </a:p>
        </p:txBody>
      </p:sp>
      <p:sp>
        <p:nvSpPr>
          <p:cNvPr id="5" name="Tijdelijke aanduiding voor dianummer 4"/>
          <p:cNvSpPr>
            <a:spLocks noGrp="1"/>
          </p:cNvSpPr>
          <p:nvPr>
            <p:ph type="sldNum" sz="quarter" idx="14"/>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550245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8" name="Tijdelijke aanduiding voor voettekst 7"/>
          <p:cNvSpPr>
            <a:spLocks noGrp="1"/>
          </p:cNvSpPr>
          <p:nvPr>
            <p:ph type="ftr" sz="quarter" idx="11"/>
          </p:nvPr>
        </p:nvSpPr>
        <p:spPr/>
        <p:txBody>
          <a:bodyPr/>
          <a:lstStyle>
            <a:lvl1pPr>
              <a:defRPr/>
            </a:lvl1pPr>
          </a:lstStyle>
          <a:p>
            <a:endParaRPr lang="nl-BE"/>
          </a:p>
        </p:txBody>
      </p:sp>
      <p:sp>
        <p:nvSpPr>
          <p:cNvPr id="9" name="Tijdelijke aanduiding voor dianummer 8"/>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767205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4" name="Tijdelijke aanduiding voor voettekst 3"/>
          <p:cNvSpPr>
            <a:spLocks noGrp="1"/>
          </p:cNvSpPr>
          <p:nvPr>
            <p:ph type="ftr" sz="quarter" idx="11"/>
          </p:nvPr>
        </p:nvSpPr>
        <p:spPr/>
        <p:txBody>
          <a:bodyPr/>
          <a:lstStyle>
            <a:lvl1pPr>
              <a:defRPr/>
            </a:lvl1pPr>
          </a:lstStyle>
          <a:p>
            <a:endParaRPr lang="nl-BE"/>
          </a:p>
        </p:txBody>
      </p:sp>
      <p:sp>
        <p:nvSpPr>
          <p:cNvPr id="5" name="Tijdelijke aanduiding voor dianummer 4"/>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1572466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3" name="Tijdelijke aanduiding voor voettekst 2"/>
          <p:cNvSpPr>
            <a:spLocks noGrp="1"/>
          </p:cNvSpPr>
          <p:nvPr>
            <p:ph type="ftr" sz="quarter" idx="11"/>
          </p:nvPr>
        </p:nvSpPr>
        <p:spPr/>
        <p:txBody>
          <a:bodyPr/>
          <a:lstStyle>
            <a:lvl1pPr>
              <a:defRPr/>
            </a:lvl1pPr>
          </a:lstStyle>
          <a:p>
            <a:endParaRPr lang="nl-BE"/>
          </a:p>
        </p:txBody>
      </p:sp>
      <p:sp>
        <p:nvSpPr>
          <p:cNvPr id="4" name="Tijdelijke aanduiding voor dianummer 3"/>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139882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6" name="Tijdelijke aanduiding voor voettekst 5"/>
          <p:cNvSpPr>
            <a:spLocks noGrp="1"/>
          </p:cNvSpPr>
          <p:nvPr>
            <p:ph type="ftr" sz="quarter" idx="11"/>
          </p:nvPr>
        </p:nvSpPr>
        <p:spPr/>
        <p:txBody>
          <a:bodyPr/>
          <a:lstStyle>
            <a:lvl1pPr>
              <a:defRPr/>
            </a:lvl1pPr>
          </a:lstStyle>
          <a:p>
            <a:endParaRPr lang="nl-BE"/>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842324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6" name="Tijdelijke aanduiding voor voettekst 5"/>
          <p:cNvSpPr>
            <a:spLocks noGrp="1"/>
          </p:cNvSpPr>
          <p:nvPr>
            <p:ph type="ftr" sz="quarter" idx="11"/>
          </p:nvPr>
        </p:nvSpPr>
        <p:spPr/>
        <p:txBody>
          <a:bodyPr/>
          <a:lstStyle>
            <a:lvl1pPr>
              <a:defRPr/>
            </a:lvl1pPr>
          </a:lstStyle>
          <a:p>
            <a:endParaRPr lang="nl-BE"/>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946668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5" name="Tijdelijke aanduiding voor voettekst 4"/>
          <p:cNvSpPr>
            <a:spLocks noGrp="1"/>
          </p:cNvSpPr>
          <p:nvPr>
            <p:ph type="ftr" sz="quarter" idx="11"/>
          </p:nvPr>
        </p:nvSpPr>
        <p:spPr/>
        <p:txBody>
          <a:bodyPr/>
          <a:lstStyle>
            <a:lvl1pPr>
              <a:defRPr/>
            </a:lvl1pPr>
          </a:lstStyle>
          <a:p>
            <a:endParaRPr lang="nl-BE"/>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3455198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02463" y="457200"/>
            <a:ext cx="1943100" cy="56388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173163" y="457200"/>
            <a:ext cx="5676900" cy="56388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t>18/06/2015</a:t>
            </a:fld>
            <a:endParaRPr lang="nl-BE"/>
          </a:p>
        </p:txBody>
      </p:sp>
      <p:sp>
        <p:nvSpPr>
          <p:cNvPr id="5" name="Tijdelijke aanduiding voor voettekst 4"/>
          <p:cNvSpPr>
            <a:spLocks noGrp="1"/>
          </p:cNvSpPr>
          <p:nvPr>
            <p:ph type="ftr" sz="quarter" idx="11"/>
          </p:nvPr>
        </p:nvSpPr>
        <p:spPr/>
        <p:txBody>
          <a:bodyPr/>
          <a:lstStyle>
            <a:lvl1pPr>
              <a:defRPr/>
            </a:lvl1pPr>
          </a:lstStyle>
          <a:p>
            <a:endParaRPr lang="nl-BE"/>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t>‹nr.›</a:t>
            </a:fld>
            <a:endParaRPr lang="nl-BE"/>
          </a:p>
        </p:txBody>
      </p:sp>
    </p:spTree>
    <p:extLst>
      <p:ext uri="{BB962C8B-B14F-4D97-AF65-F5344CB8AC3E}">
        <p14:creationId xmlns:p14="http://schemas.microsoft.com/office/powerpoint/2010/main" val="2648635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25794"/>
            <a:ext cx="9144000" cy="1657350"/>
          </a:xfrm>
          <a:prstGeom prst="rect">
            <a:avLst/>
          </a:prstGeom>
        </p:spPr>
      </p:pic>
      <p:pic>
        <p:nvPicPr>
          <p:cNvPr id="1026" name="Picture 2" descr="I:\PUBLICATIES SVR\Logo's\logo_niv1_naakt_v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192" y="260648"/>
            <a:ext cx="2581194" cy="119097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1230" y="6309320"/>
            <a:ext cx="2106172" cy="396241"/>
          </a:xfrm>
          <a:prstGeom prst="rect">
            <a:avLst/>
          </a:prstGeom>
        </p:spPr>
      </p:pic>
    </p:spTree>
    <p:extLst>
      <p:ext uri="{BB962C8B-B14F-4D97-AF65-F5344CB8AC3E}">
        <p14:creationId xmlns:p14="http://schemas.microsoft.com/office/powerpoint/2010/main" val="3923566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2" name="Rechthoek 11"/>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p:cNvSpPr>
            <a:spLocks noGrp="1"/>
          </p:cNvSpPr>
          <p:nvPr>
            <p:ph type="title"/>
          </p:nvPr>
        </p:nvSpPr>
        <p:spPr>
          <a:xfrm>
            <a:off x="457200" y="0"/>
            <a:ext cx="8229600" cy="836712"/>
          </a:xfrm>
        </p:spPr>
        <p:txBody>
          <a:bodyPr/>
          <a:lstStyle>
            <a:lvl1pPr algn="l">
              <a:defRPr b="1">
                <a:solidFill>
                  <a:schemeClr val="tx1">
                    <a:lumMod val="65000"/>
                    <a:lumOff val="35000"/>
                  </a:schemeClr>
                </a:solidFill>
              </a:defRPr>
            </a:lvl1pPr>
          </a:lstStyle>
          <a:p>
            <a:r>
              <a:rPr lang="nl-NL" dirty="0" smtClean="0"/>
              <a:t>Klik om de stijl te bewerken</a:t>
            </a:r>
            <a:endParaRPr lang="nl-BE" dirty="0"/>
          </a:p>
        </p:txBody>
      </p:sp>
      <p:sp>
        <p:nvSpPr>
          <p:cNvPr id="3" name="Tijdelijke aanduiding voor inhoud 2"/>
          <p:cNvSpPr>
            <a:spLocks noGrp="1"/>
          </p:cNvSpPr>
          <p:nvPr>
            <p:ph idx="1"/>
          </p:nvPr>
        </p:nvSpPr>
        <p:spPr>
          <a:xfrm>
            <a:off x="457200" y="1052736"/>
            <a:ext cx="8229600" cy="5184576"/>
          </a:xfrm>
        </p:spPr>
        <p:txBody>
          <a:bodyPr/>
          <a:lstStyle>
            <a:lvl1pPr marL="342900" indent="-342900">
              <a:buFontTx/>
              <a:buBlip>
                <a:blip r:embed="rId2"/>
              </a:buBlip>
              <a:defRPr/>
            </a:lvl1pPr>
            <a:lvl2pPr marL="742950" indent="-285750">
              <a:buFontTx/>
              <a:buBlip>
                <a:blip r:embed="rId3"/>
              </a:buBlip>
              <a:defRPr/>
            </a:lvl2pPr>
            <a:lvl3pPr marL="1143000" indent="-228600">
              <a:buFontTx/>
              <a:buBlip>
                <a:blip r:embed="rId4"/>
              </a:buBlip>
              <a:defRPr/>
            </a:lvl3pPr>
            <a:lvl4pPr marL="1600200" indent="-228600">
              <a:buFontTx/>
              <a:buBlip>
                <a:blip r:embed="rId5"/>
              </a:buBlip>
              <a:defRPr/>
            </a:lvl4pPr>
            <a:lvl5pPr marL="2057400" indent="-228600">
              <a:buFontTx/>
              <a:buBlip>
                <a:blip r:embed="rId5"/>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Rechthoek 4"/>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3" name="Afbeelding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pic>
        <p:nvPicPr>
          <p:cNvPr id="7" name="Picture 2" descr="I:\PUBLICATIES SVR\Logo's\logo_niv1_naakt_v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hthoek 14"/>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54163514"/>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4" name="Rechthoek 3"/>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pic>
        <p:nvPicPr>
          <p:cNvPr id="6"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hthoek 6"/>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404918979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oudtafel van de presentatie">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6F0BDAC1-56BA-4CB2-A5BC-3AB318946064}" type="datetime1">
              <a:rPr lang="nl-BE" smtClean="0">
                <a:solidFill>
                  <a:prstClr val="white"/>
                </a:solidFill>
              </a:rPr>
              <a:pPr/>
              <a:t>18/06/2015</a:t>
            </a:fld>
            <a:endParaRPr lang="nl-BE" dirty="0">
              <a:solidFill>
                <a:prstClr val="white"/>
              </a:solidFill>
            </a:endParaRPr>
          </a:p>
        </p:txBody>
      </p:sp>
      <p:sp>
        <p:nvSpPr>
          <p:cNvPr id="4" name="Tijdelijke aanduiding voor voettekst 3"/>
          <p:cNvSpPr>
            <a:spLocks noGrp="1"/>
          </p:cNvSpPr>
          <p:nvPr>
            <p:ph type="ftr" sz="quarter" idx="11"/>
          </p:nvPr>
        </p:nvSpPr>
        <p:spPr/>
        <p:txBody>
          <a:bodyPr/>
          <a:lstStyle/>
          <a:p>
            <a:endParaRPr lang="nl-BE" dirty="0">
              <a:solidFill>
                <a:prstClr val="white"/>
              </a:solidFill>
            </a:endParaRPr>
          </a:p>
        </p:txBody>
      </p:sp>
      <p:sp>
        <p:nvSpPr>
          <p:cNvPr id="5" name="Tijdelijke aanduiding voor dianummer 4"/>
          <p:cNvSpPr>
            <a:spLocks noGrp="1"/>
          </p:cNvSpPr>
          <p:nvPr>
            <p:ph type="sldNum" sz="quarter" idx="12"/>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
        <p:nvSpPr>
          <p:cNvPr id="6" name="Tijdelijke aanduiding voor inhoud 2"/>
          <p:cNvSpPr>
            <a:spLocks noGrp="1"/>
          </p:cNvSpPr>
          <p:nvPr>
            <p:ph sz="quarter" idx="13" hasCustomPrompt="1"/>
          </p:nvPr>
        </p:nvSpPr>
        <p:spPr>
          <a:xfrm>
            <a:off x="898747" y="834303"/>
            <a:ext cx="7338393" cy="1079334"/>
          </a:xfrm>
          <a:prstGeom prst="rect">
            <a:avLst/>
          </a:prstGeom>
        </p:spPr>
        <p:txBody>
          <a:bodyPr/>
          <a:lstStyle>
            <a:lvl1pPr marL="0" indent="0">
              <a:buNone/>
              <a:defRPr sz="3200" b="1" baseline="0">
                <a:solidFill>
                  <a:srgbClr val="0089C4"/>
                </a:solidFill>
                <a:latin typeface="+mj-lt"/>
              </a:defRPr>
            </a:lvl1pPr>
          </a:lstStyle>
          <a:p>
            <a:r>
              <a:rPr lang="nl-BE" sz="2400" dirty="0" smtClean="0">
                <a:solidFill>
                  <a:srgbClr val="0089C4"/>
                </a:solidFill>
                <a:latin typeface="Calibri" pitchFamily="34" charset="0"/>
                <a:cs typeface="Calibri" pitchFamily="34" charset="0"/>
              </a:rPr>
              <a:t>Dit is de inhoudstafel van de presentatie</a:t>
            </a:r>
            <a:endParaRPr lang="nl-BE" dirty="0"/>
          </a:p>
        </p:txBody>
      </p:sp>
      <p:sp>
        <p:nvSpPr>
          <p:cNvPr id="7" name="Tijdelijke aanduiding voor tekst 8"/>
          <p:cNvSpPr>
            <a:spLocks noGrp="1"/>
          </p:cNvSpPr>
          <p:nvPr>
            <p:ph type="body" sz="quarter" idx="14" hasCustomPrompt="1"/>
          </p:nvPr>
        </p:nvSpPr>
        <p:spPr>
          <a:xfrm>
            <a:off x="889491" y="1906721"/>
            <a:ext cx="7332785" cy="404587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500" b="1">
                <a:solidFill>
                  <a:schemeClr val="tx1"/>
                </a:solidFill>
                <a:latin typeface="+mj-lt"/>
              </a:defRPr>
            </a:lvl1pPr>
            <a:lvl2pPr>
              <a:defRPr sz="2400">
                <a:latin typeface="+mj-lt"/>
              </a:defRPr>
            </a:lvl2pPr>
            <a:lvl3pPr>
              <a:defRPr sz="2200">
                <a:latin typeface="+mj-lt"/>
              </a:defRPr>
            </a:lvl3pPr>
            <a:lvl4pPr>
              <a:defRPr>
                <a:latin typeface="+mj-lt"/>
              </a:defRPr>
            </a:lvl4pPr>
            <a:lvl5pPr>
              <a:defRPr>
                <a:latin typeface="+mj-lt"/>
              </a:defRPr>
            </a:lvl5pPr>
          </a:lstStyle>
          <a:p>
            <a:pPr lvl="0"/>
            <a:r>
              <a:rPr lang="nl-NL" dirty="0" smtClean="0"/>
              <a:t>Onderwerp 1</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2</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3</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6</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nl-NL" dirty="0" smtClean="0"/>
              <a:t>Onderwerp 7</a:t>
            </a:r>
          </a:p>
          <a:p>
            <a:pPr lvl="0"/>
            <a:endParaRPr lang="nl-NL" dirty="0" smtClean="0"/>
          </a:p>
          <a:p>
            <a:pPr lvl="0"/>
            <a:endParaRPr lang="nl-NL" dirty="0" smtClean="0"/>
          </a:p>
        </p:txBody>
      </p:sp>
    </p:spTree>
    <p:extLst>
      <p:ext uri="{BB962C8B-B14F-4D97-AF65-F5344CB8AC3E}">
        <p14:creationId xmlns:p14="http://schemas.microsoft.com/office/powerpoint/2010/main" val="110830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3086906141"/>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10" name="Rechthoek 9"/>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2"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hthoek 12"/>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4" name="Rechthoek 13"/>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3121238625"/>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pic>
        <p:nvPicPr>
          <p:cNvPr id="22" name="Afbeelding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25794"/>
            <a:ext cx="9144000" cy="1657350"/>
          </a:xfrm>
          <a:prstGeom prst="rect">
            <a:avLst/>
          </a:prstGeom>
        </p:spPr>
      </p:pic>
      <p:pic>
        <p:nvPicPr>
          <p:cNvPr id="12" name="Picture 2" descr="I:\PUBLICATIES SVR\Logo's\logo_niv1_naakt_v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192" y="260648"/>
            <a:ext cx="2581194" cy="1190972"/>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11"/>
          <p:cNvSpPr txBox="1">
            <a:spLocks/>
          </p:cNvSpPr>
          <p:nvPr userDrawn="1"/>
        </p:nvSpPr>
        <p:spPr>
          <a:xfrm>
            <a:off x="755576" y="3244931"/>
            <a:ext cx="3168650" cy="1439863"/>
          </a:xfrm>
          <a:prstGeom prst="rect">
            <a:avLst/>
          </a:prstGeom>
          <a:ln>
            <a:noFill/>
          </a:ln>
        </p:spPr>
        <p:txBody>
          <a:bodyPr lIns="0" tIns="0" rIns="0" bIns="0"/>
          <a:lstStyle/>
          <a:p>
            <a:pPr>
              <a:defRPr/>
            </a:pPr>
            <a:endParaRPr lang="de-DE" sz="1600" dirty="0">
              <a:solidFill>
                <a:prstClr val="black"/>
              </a:solidFill>
            </a:endParaRPr>
          </a:p>
        </p:txBody>
      </p:sp>
      <p:pic>
        <p:nvPicPr>
          <p:cNvPr id="15" name="Grafik 37" descr="ok.png"/>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2733" y="2749398"/>
            <a:ext cx="286177"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ep 2"/>
          <p:cNvGrpSpPr/>
          <p:nvPr userDrawn="1"/>
        </p:nvGrpSpPr>
        <p:grpSpPr>
          <a:xfrm>
            <a:off x="251520" y="1856793"/>
            <a:ext cx="5363571" cy="3322637"/>
            <a:chOff x="518049" y="1062459"/>
            <a:chExt cx="4337351" cy="2686913"/>
          </a:xfrm>
        </p:grpSpPr>
        <p:pic>
          <p:nvPicPr>
            <p:cNvPr id="13" name="Grafik 34" descr="pixbox_shadow.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49636" y="3235022"/>
              <a:ext cx="32575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platzhalter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8049" y="1062459"/>
              <a:ext cx="4337351" cy="2172562"/>
            </a:xfrm>
            <a:prstGeom prst="rect">
              <a:avLst/>
            </a:prstGeom>
          </p:spPr>
        </p:pic>
      </p:grpSp>
      <p:pic>
        <p:nvPicPr>
          <p:cNvPr id="17" name="Inhaltsplatzhalter 5" descr="coment.png"/>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2733" y="1988840"/>
            <a:ext cx="286177"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nhaltsplatzhalter 5" descr="coment.png"/>
          <p:cNvPicPr>
            <a:picLocks noChangeAspect="1"/>
          </p:cNvPicPr>
          <p:nvPr userDrawn="1"/>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34790" y="4077072"/>
            <a:ext cx="286176" cy="2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nhaltsplatzhalter 5" descr="coment.png"/>
          <p:cNvPicPr>
            <a:picLocks noChangeAspect="1"/>
          </p:cNvPicPr>
          <p:nvPr userDrawn="1"/>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28185" y="3214832"/>
            <a:ext cx="286176"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userDrawn="1"/>
        </p:nvSpPr>
        <p:spPr>
          <a:xfrm>
            <a:off x="6591977" y="1988840"/>
            <a:ext cx="4572000" cy="2554545"/>
          </a:xfrm>
          <a:prstGeom prst="rect">
            <a:avLst/>
          </a:prstGeom>
          <a:ln>
            <a:noFill/>
          </a:ln>
        </p:spPr>
        <p:txBody>
          <a:bodyPr>
            <a:spAutoFit/>
          </a:bodyPr>
          <a:lstStyle/>
          <a:p>
            <a:pPr indent="-180000" algn="just">
              <a:lnSpc>
                <a:spcPts val="1200"/>
              </a:lnSpc>
              <a:buFont typeface="Arial" pitchFamily="34" charset="0"/>
              <a:buNone/>
              <a:defRPr/>
            </a:pPr>
            <a:r>
              <a:rPr lang="de-DE" sz="1100" b="1" dirty="0" err="1" smtClean="0">
                <a:solidFill>
                  <a:prstClr val="black"/>
                </a:solidFill>
              </a:rPr>
              <a:t>Adres</a:t>
            </a:r>
            <a:endParaRPr lang="de-DE" sz="1100" i="1" dirty="0" smtClean="0">
              <a:solidFill>
                <a:prstClr val="black"/>
              </a:solidFill>
            </a:endParaRPr>
          </a:p>
          <a:p>
            <a:pPr>
              <a:lnSpc>
                <a:spcPts val="1200"/>
              </a:lnSpc>
              <a:defRPr/>
            </a:pPr>
            <a:r>
              <a:rPr lang="de-DE" sz="1100" dirty="0" err="1" smtClean="0">
                <a:solidFill>
                  <a:prstClr val="black"/>
                </a:solidFill>
              </a:rPr>
              <a:t>Boudewijnlaan</a:t>
            </a:r>
            <a:r>
              <a:rPr lang="de-DE" sz="1100" dirty="0" smtClean="0">
                <a:solidFill>
                  <a:prstClr val="black"/>
                </a:solidFill>
              </a:rPr>
              <a:t> 30 B23</a:t>
            </a:r>
          </a:p>
          <a:p>
            <a:pPr>
              <a:lnSpc>
                <a:spcPts val="1200"/>
              </a:lnSpc>
              <a:defRPr/>
            </a:pPr>
            <a:r>
              <a:rPr lang="de-DE" sz="1100" dirty="0" smtClean="0">
                <a:solidFill>
                  <a:prstClr val="black"/>
                </a:solidFill>
              </a:rPr>
              <a:t>1000 </a:t>
            </a:r>
            <a:r>
              <a:rPr lang="de-DE" sz="1100" dirty="0" err="1" smtClean="0">
                <a:solidFill>
                  <a:prstClr val="black"/>
                </a:solidFill>
              </a:rPr>
              <a:t>Brussel</a:t>
            </a:r>
            <a:r>
              <a:rPr lang="de-DE" sz="1100" dirty="0" smtClean="0">
                <a:solidFill>
                  <a:prstClr val="black"/>
                </a:solidFill>
              </a:rPr>
              <a:t> </a:t>
            </a:r>
          </a:p>
          <a:p>
            <a:pPr>
              <a:lnSpc>
                <a:spcPts val="1200"/>
              </a:lnSpc>
              <a:defRPr/>
            </a:pPr>
            <a:r>
              <a:rPr lang="de-DE" sz="1100" dirty="0" err="1" smtClean="0">
                <a:solidFill>
                  <a:prstClr val="black"/>
                </a:solidFill>
              </a:rPr>
              <a:t>Belgium</a:t>
            </a:r>
            <a:endParaRPr lang="de-DE" sz="1100" dirty="0" smtClean="0">
              <a:solidFill>
                <a:prstClr val="black"/>
              </a:solidFill>
            </a:endParaRPr>
          </a:p>
          <a:p>
            <a:pPr>
              <a:lnSpc>
                <a:spcPts val="1200"/>
              </a:lnSpc>
              <a:defRPr/>
            </a:pPr>
            <a:endParaRPr lang="de-DE" sz="600" dirty="0" smtClean="0">
              <a:solidFill>
                <a:prstClr val="black"/>
              </a:solidFill>
            </a:endParaRPr>
          </a:p>
          <a:p>
            <a:pPr>
              <a:lnSpc>
                <a:spcPts val="1200"/>
              </a:lnSpc>
              <a:defRPr/>
            </a:pPr>
            <a:r>
              <a:rPr lang="de-DE" sz="1100" b="1" dirty="0" err="1" smtClean="0">
                <a:solidFill>
                  <a:prstClr val="black"/>
                </a:solidFill>
              </a:rPr>
              <a:t>Telefoon</a:t>
            </a:r>
            <a:endParaRPr lang="de-DE" sz="1100" b="1" dirty="0" smtClean="0">
              <a:solidFill>
                <a:prstClr val="black"/>
              </a:solidFill>
            </a:endParaRPr>
          </a:p>
          <a:p>
            <a:pPr indent="-179388">
              <a:lnSpc>
                <a:spcPts val="1200"/>
              </a:lnSpc>
              <a:defRPr/>
            </a:pPr>
            <a:r>
              <a:rPr lang="de-DE" sz="1100" dirty="0" smtClean="0">
                <a:solidFill>
                  <a:prstClr val="black"/>
                </a:solidFill>
              </a:rPr>
              <a:t>+32 (0)2 553 5207 </a:t>
            </a:r>
          </a:p>
          <a:p>
            <a:pPr indent="-179388">
              <a:lnSpc>
                <a:spcPts val="1200"/>
              </a:lnSpc>
            </a:pPr>
            <a:endParaRPr lang="nl-BE" sz="600" b="1" dirty="0" smtClean="0">
              <a:solidFill>
                <a:prstClr val="black"/>
              </a:solidFill>
            </a:endParaRPr>
          </a:p>
          <a:p>
            <a:pPr indent="-179388">
              <a:lnSpc>
                <a:spcPts val="1200"/>
              </a:lnSpc>
            </a:pPr>
            <a:r>
              <a:rPr lang="nl-BE" sz="1100" b="1" dirty="0" smtClean="0">
                <a:solidFill>
                  <a:prstClr val="black"/>
                </a:solidFill>
              </a:rPr>
              <a:t>Website SVR</a:t>
            </a:r>
          </a:p>
          <a:p>
            <a:pPr indent="-179388">
              <a:lnSpc>
                <a:spcPts val="1200"/>
              </a:lnSpc>
            </a:pPr>
            <a:r>
              <a:rPr lang="nl-BE" sz="1100" dirty="0" smtClean="0">
                <a:solidFill>
                  <a:prstClr val="black"/>
                </a:solidFill>
              </a:rPr>
              <a:t>www.vlaanderen.be/svr</a:t>
            </a:r>
          </a:p>
          <a:p>
            <a:pPr indent="-179388">
              <a:lnSpc>
                <a:spcPts val="1200"/>
              </a:lnSpc>
            </a:pPr>
            <a:endParaRPr lang="nl-BE" sz="600" b="1" dirty="0" smtClean="0">
              <a:solidFill>
                <a:prstClr val="black"/>
              </a:solidFill>
            </a:endParaRPr>
          </a:p>
          <a:p>
            <a:pPr indent="-179388">
              <a:lnSpc>
                <a:spcPts val="1200"/>
              </a:lnSpc>
            </a:pPr>
            <a:r>
              <a:rPr lang="nl-BE" sz="1100" b="1" dirty="0" smtClean="0">
                <a:solidFill>
                  <a:prstClr val="black"/>
                </a:solidFill>
              </a:rPr>
              <a:t>Website Lokale Statistieken</a:t>
            </a:r>
          </a:p>
          <a:p>
            <a:pPr indent="-179388">
              <a:lnSpc>
                <a:spcPts val="1200"/>
              </a:lnSpc>
            </a:pPr>
            <a:r>
              <a:rPr lang="nl-BE" sz="1100" dirty="0" smtClean="0">
                <a:solidFill>
                  <a:prstClr val="black"/>
                </a:solidFill>
              </a:rPr>
              <a:t>www.lokalestatistieken.be</a:t>
            </a:r>
          </a:p>
          <a:p>
            <a:pPr indent="-179388">
              <a:lnSpc>
                <a:spcPts val="1200"/>
              </a:lnSpc>
            </a:pPr>
            <a:endParaRPr lang="nl-BE" sz="600" dirty="0" smtClean="0">
              <a:solidFill>
                <a:prstClr val="black"/>
              </a:solidFill>
            </a:endParaRPr>
          </a:p>
          <a:p>
            <a:pPr indent="-179388">
              <a:lnSpc>
                <a:spcPts val="1200"/>
              </a:lnSpc>
            </a:pPr>
            <a:r>
              <a:rPr lang="nl-BE" sz="1100" b="1" dirty="0" smtClean="0">
                <a:solidFill>
                  <a:prstClr val="black"/>
                </a:solidFill>
              </a:rPr>
              <a:t>Mail</a:t>
            </a:r>
          </a:p>
          <a:p>
            <a:pPr indent="-179388">
              <a:lnSpc>
                <a:spcPts val="1200"/>
              </a:lnSpc>
            </a:pPr>
            <a:r>
              <a:rPr lang="nl-BE" sz="1100" dirty="0" smtClean="0">
                <a:solidFill>
                  <a:prstClr val="black"/>
                </a:solidFill>
              </a:rPr>
              <a:t>svr@dar.vlaanderen.be</a:t>
            </a:r>
          </a:p>
        </p:txBody>
      </p:sp>
      <p:pic>
        <p:nvPicPr>
          <p:cNvPr id="18" name="Afbeelding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71230" y="6309320"/>
            <a:ext cx="2106172" cy="396241"/>
          </a:xfrm>
          <a:prstGeom prst="rect">
            <a:avLst/>
          </a:prstGeom>
        </p:spPr>
      </p:pic>
    </p:spTree>
    <p:extLst>
      <p:ext uri="{BB962C8B-B14F-4D97-AF65-F5344CB8AC3E}">
        <p14:creationId xmlns:p14="http://schemas.microsoft.com/office/powerpoint/2010/main" val="931741566"/>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Rechthoek 4"/>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7"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hthoek 8"/>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1339360872"/>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3349135761"/>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3236789424"/>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71096194"/>
      </p:ext>
    </p:extLst>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
        <p:nvSpPr>
          <p:cNvPr id="13" name="Tekstvak 12"/>
          <p:cNvSpPr txBox="1"/>
          <p:nvPr userDrawn="1"/>
        </p:nvSpPr>
        <p:spPr>
          <a:xfrm>
            <a:off x="4440614" y="6566864"/>
            <a:ext cx="3671392" cy="276999"/>
          </a:xfrm>
          <a:prstGeom prst="rect">
            <a:avLst/>
          </a:prstGeom>
          <a:noFill/>
        </p:spPr>
        <p:txBody>
          <a:bodyPr wrap="square" rtlCol="0">
            <a:spAutoFit/>
          </a:bodyPr>
          <a:lstStyle/>
          <a:p>
            <a:pPr algn="r"/>
            <a:r>
              <a:rPr lang="nl-BE" sz="1200" dirty="0" smtClean="0">
                <a:solidFill>
                  <a:prstClr val="black">
                    <a:lumMod val="65000"/>
                    <a:lumOff val="35000"/>
                  </a:prstClr>
                </a:solidFill>
                <a:latin typeface="FlandersArtSans-Light" panose="00000400000000000000" pitchFamily="2" charset="0"/>
              </a:rPr>
              <a:t>         Studiedienst van de Vlaamse Regering </a:t>
            </a:r>
            <a:endParaRPr lang="nl-BE" sz="1200" dirty="0">
              <a:solidFill>
                <a:prstClr val="black">
                  <a:lumMod val="65000"/>
                  <a:lumOff val="35000"/>
                </a:prstClr>
              </a:solidFill>
              <a:latin typeface="FlandersArtSans-Light" panose="00000400000000000000" pitchFamily="2" charset="0"/>
            </a:endParaRPr>
          </a:p>
        </p:txBody>
      </p:sp>
    </p:spTree>
    <p:extLst>
      <p:ext uri="{BB962C8B-B14F-4D97-AF65-F5344CB8AC3E}">
        <p14:creationId xmlns:p14="http://schemas.microsoft.com/office/powerpoint/2010/main" val="3584316884"/>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25794"/>
            <a:ext cx="9144000" cy="1657350"/>
          </a:xfrm>
          <a:prstGeom prst="rect">
            <a:avLst/>
          </a:prstGeom>
        </p:spPr>
      </p:pic>
      <p:pic>
        <p:nvPicPr>
          <p:cNvPr id="1026" name="Picture 2" descr="I:\PUBLICATIES SVR\Logo's\logo_niv1_naakt_v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192" y="260648"/>
            <a:ext cx="2581194" cy="119097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1230" y="6309320"/>
            <a:ext cx="2106172" cy="396241"/>
          </a:xfrm>
          <a:prstGeom prst="rect">
            <a:avLst/>
          </a:prstGeom>
        </p:spPr>
      </p:pic>
    </p:spTree>
    <p:extLst>
      <p:ext uri="{BB962C8B-B14F-4D97-AF65-F5344CB8AC3E}">
        <p14:creationId xmlns:p14="http://schemas.microsoft.com/office/powerpoint/2010/main" val="215245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12" name="Rechthoek 11"/>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2" name="Titel 1"/>
          <p:cNvSpPr>
            <a:spLocks noGrp="1"/>
          </p:cNvSpPr>
          <p:nvPr>
            <p:ph type="title"/>
          </p:nvPr>
        </p:nvSpPr>
        <p:spPr>
          <a:xfrm>
            <a:off x="457200" y="0"/>
            <a:ext cx="8229600" cy="836712"/>
          </a:xfrm>
        </p:spPr>
        <p:txBody>
          <a:bodyPr/>
          <a:lstStyle>
            <a:lvl1pPr algn="l">
              <a:defRPr b="1">
                <a:solidFill>
                  <a:schemeClr val="tx1">
                    <a:lumMod val="65000"/>
                    <a:lumOff val="35000"/>
                  </a:schemeClr>
                </a:solidFill>
              </a:defRPr>
            </a:lvl1pPr>
          </a:lstStyle>
          <a:p>
            <a:r>
              <a:rPr lang="nl-NL" dirty="0" smtClean="0"/>
              <a:t>Klik om de stijl te bewerken</a:t>
            </a:r>
            <a:endParaRPr lang="nl-BE" dirty="0"/>
          </a:p>
        </p:txBody>
      </p:sp>
      <p:sp>
        <p:nvSpPr>
          <p:cNvPr id="3" name="Tijdelijke aanduiding voor inhoud 2"/>
          <p:cNvSpPr>
            <a:spLocks noGrp="1"/>
          </p:cNvSpPr>
          <p:nvPr>
            <p:ph idx="1"/>
          </p:nvPr>
        </p:nvSpPr>
        <p:spPr>
          <a:xfrm>
            <a:off x="457200" y="1052736"/>
            <a:ext cx="8229600" cy="5184576"/>
          </a:xfrm>
        </p:spPr>
        <p:txBody>
          <a:bodyPr/>
          <a:lstStyle>
            <a:lvl1pPr marL="342900" indent="-342900">
              <a:buFontTx/>
              <a:buBlip>
                <a:blip r:embed="rId2"/>
              </a:buBlip>
              <a:defRPr/>
            </a:lvl1pPr>
            <a:lvl2pPr marL="742950" indent="-285750">
              <a:buFontTx/>
              <a:buBlip>
                <a:blip r:embed="rId3"/>
              </a:buBlip>
              <a:defRPr/>
            </a:lvl2pPr>
            <a:lvl3pPr marL="1143000" indent="-228600">
              <a:buFontTx/>
              <a:buBlip>
                <a:blip r:embed="rId4"/>
              </a:buBlip>
              <a:defRPr/>
            </a:lvl3pPr>
            <a:lvl4pPr marL="1600200" indent="-228600">
              <a:buFontTx/>
              <a:buBlip>
                <a:blip r:embed="rId5"/>
              </a:buBlip>
              <a:defRPr/>
            </a:lvl4pPr>
            <a:lvl5pPr marL="2057400" indent="-228600">
              <a:buFontTx/>
              <a:buBlip>
                <a:blip r:embed="rId5"/>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5" name="Rechthoek 4"/>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3" name="Afbeelding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pic>
        <p:nvPicPr>
          <p:cNvPr id="7" name="Picture 2" descr="I:\PUBLICATIES SVR\Logo's\logo_niv1_naakt_vo.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hthoek 14"/>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3505843559"/>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oto op volledige pagina witte rand">
    <p:spTree>
      <p:nvGrpSpPr>
        <p:cNvPr id="1" name=""/>
        <p:cNvGrpSpPr/>
        <p:nvPr/>
      </p:nvGrpSpPr>
      <p:grpSpPr>
        <a:xfrm>
          <a:off x="0" y="0"/>
          <a:ext cx="0" cy="0"/>
          <a:chOff x="0" y="0"/>
          <a:chExt cx="0" cy="0"/>
        </a:xfrm>
      </p:grpSpPr>
      <p:sp>
        <p:nvSpPr>
          <p:cNvPr id="6" name="Tijdelijke aanduiding voor datum 1"/>
          <p:cNvSpPr>
            <a:spLocks noGrp="1"/>
          </p:cNvSpPr>
          <p:nvPr>
            <p:ph type="dt" sz="half" idx="11"/>
          </p:nvPr>
        </p:nvSpPr>
        <p:spPr>
          <a:xfrm>
            <a:off x="834000" y="6473389"/>
            <a:ext cx="2133600" cy="365125"/>
          </a:xfrm>
        </p:spPr>
        <p:txBody>
          <a:bodyPr/>
          <a:lstStyle/>
          <a:p>
            <a:fld id="{EDD5C742-B13A-4D2A-BAF7-7589D54137D0}" type="datetime1">
              <a:rPr lang="nl-BE" smtClean="0">
                <a:solidFill>
                  <a:prstClr val="white"/>
                </a:solidFill>
              </a:rPr>
              <a:pPr/>
              <a:t>18/06/2015</a:t>
            </a:fld>
            <a:endParaRPr lang="nl-BE" dirty="0">
              <a:solidFill>
                <a:prstClr val="white"/>
              </a:solidFill>
            </a:endParaRPr>
          </a:p>
        </p:txBody>
      </p:sp>
      <p:sp>
        <p:nvSpPr>
          <p:cNvPr id="7" name="Tijdelijke aanduiding voor voettekst 2"/>
          <p:cNvSpPr>
            <a:spLocks noGrp="1"/>
          </p:cNvSpPr>
          <p:nvPr>
            <p:ph type="ftr" sz="quarter" idx="12"/>
          </p:nvPr>
        </p:nvSpPr>
        <p:spPr>
          <a:xfrm>
            <a:off x="3124200" y="6473389"/>
            <a:ext cx="2895600" cy="365125"/>
          </a:xfrm>
        </p:spPr>
        <p:txBody>
          <a:bodyPr/>
          <a:lstStyle/>
          <a:p>
            <a:endParaRPr lang="nl-BE" dirty="0">
              <a:solidFill>
                <a:prstClr val="white"/>
              </a:solidFill>
            </a:endParaRPr>
          </a:p>
        </p:txBody>
      </p:sp>
      <p:sp>
        <p:nvSpPr>
          <p:cNvPr id="8" name="Tijdelijke aanduiding voor dianummer 3"/>
          <p:cNvSpPr>
            <a:spLocks noGrp="1"/>
          </p:cNvSpPr>
          <p:nvPr>
            <p:ph type="sldNum" sz="quarter" idx="13"/>
          </p:nvPr>
        </p:nvSpPr>
        <p:spPr>
          <a:xfrm>
            <a:off x="6168864" y="6465029"/>
            <a:ext cx="2133600" cy="365125"/>
          </a:xfrm>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14352995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4" name="Rechthoek 3"/>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pic>
        <p:nvPicPr>
          <p:cNvPr id="6"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hthoek 6"/>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Rechthoek 7"/>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131201590"/>
      </p:ext>
    </p:extLst>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3339786030"/>
      </p:ext>
    </p:extLst>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10" name="Rechthoek 9"/>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2"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hthoek 12"/>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4" name="Rechthoek 13"/>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1887659041"/>
      </p:ext>
    </p:extLst>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inddia">
    <p:spTree>
      <p:nvGrpSpPr>
        <p:cNvPr id="1" name=""/>
        <p:cNvGrpSpPr/>
        <p:nvPr/>
      </p:nvGrpSpPr>
      <p:grpSpPr>
        <a:xfrm>
          <a:off x="0" y="0"/>
          <a:ext cx="0" cy="0"/>
          <a:chOff x="0" y="0"/>
          <a:chExt cx="0" cy="0"/>
        </a:xfrm>
      </p:grpSpPr>
      <p:pic>
        <p:nvPicPr>
          <p:cNvPr id="22" name="Afbeelding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25794"/>
            <a:ext cx="9144000" cy="1657350"/>
          </a:xfrm>
          <a:prstGeom prst="rect">
            <a:avLst/>
          </a:prstGeom>
        </p:spPr>
      </p:pic>
      <p:pic>
        <p:nvPicPr>
          <p:cNvPr id="12" name="Picture 2" descr="I:\PUBLICATIES SVR\Logo's\logo_niv1_naakt_v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192" y="260648"/>
            <a:ext cx="2581194" cy="1190972"/>
          </a:xfrm>
          <a:prstGeom prst="rect">
            <a:avLst/>
          </a:prstGeom>
          <a:noFill/>
          <a:extLst>
            <a:ext uri="{909E8E84-426E-40DD-AFC4-6F175D3DCCD1}">
              <a14:hiddenFill xmlns:a14="http://schemas.microsoft.com/office/drawing/2010/main">
                <a:solidFill>
                  <a:srgbClr val="FFFFFF"/>
                </a:solidFill>
              </a14:hiddenFill>
            </a:ext>
          </a:extLst>
        </p:spPr>
      </p:pic>
      <p:sp>
        <p:nvSpPr>
          <p:cNvPr id="14" name="Inhaltsplatzhalter 11"/>
          <p:cNvSpPr txBox="1">
            <a:spLocks/>
          </p:cNvSpPr>
          <p:nvPr userDrawn="1"/>
        </p:nvSpPr>
        <p:spPr>
          <a:xfrm>
            <a:off x="755576" y="3244931"/>
            <a:ext cx="3168650" cy="1439863"/>
          </a:xfrm>
          <a:prstGeom prst="rect">
            <a:avLst/>
          </a:prstGeom>
          <a:ln>
            <a:noFill/>
          </a:ln>
        </p:spPr>
        <p:txBody>
          <a:bodyPr lIns="0" tIns="0" rIns="0" bIns="0"/>
          <a:lstStyle/>
          <a:p>
            <a:pPr>
              <a:defRPr/>
            </a:pPr>
            <a:endParaRPr lang="de-DE" sz="1600" dirty="0">
              <a:solidFill>
                <a:prstClr val="black"/>
              </a:solidFill>
            </a:endParaRPr>
          </a:p>
        </p:txBody>
      </p:sp>
      <p:pic>
        <p:nvPicPr>
          <p:cNvPr id="15" name="Grafik 37" descr="ok.png"/>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2733" y="2749398"/>
            <a:ext cx="286177"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ep 2"/>
          <p:cNvGrpSpPr/>
          <p:nvPr userDrawn="1"/>
        </p:nvGrpSpPr>
        <p:grpSpPr>
          <a:xfrm>
            <a:off x="251520" y="1856793"/>
            <a:ext cx="5363571" cy="3322637"/>
            <a:chOff x="518049" y="1062459"/>
            <a:chExt cx="4337351" cy="2686913"/>
          </a:xfrm>
        </p:grpSpPr>
        <p:pic>
          <p:nvPicPr>
            <p:cNvPr id="13" name="Grafik 34" descr="pixbox_shadow.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49636" y="3235022"/>
              <a:ext cx="32575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platzhalter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8049" y="1062459"/>
              <a:ext cx="4337351" cy="2172562"/>
            </a:xfrm>
            <a:prstGeom prst="rect">
              <a:avLst/>
            </a:prstGeom>
          </p:spPr>
        </p:pic>
      </p:grpSp>
      <p:pic>
        <p:nvPicPr>
          <p:cNvPr id="17" name="Inhaltsplatzhalter 5" descr="coment.png"/>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2733" y="1988840"/>
            <a:ext cx="286177"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nhaltsplatzhalter 5" descr="coment.png"/>
          <p:cNvPicPr>
            <a:picLocks noChangeAspect="1"/>
          </p:cNvPicPr>
          <p:nvPr userDrawn="1"/>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34790" y="4077072"/>
            <a:ext cx="286176" cy="28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nhaltsplatzhalter 5" descr="coment.png"/>
          <p:cNvPicPr>
            <a:picLocks noChangeAspect="1"/>
          </p:cNvPicPr>
          <p:nvPr userDrawn="1"/>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28185" y="3214832"/>
            <a:ext cx="286176" cy="28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p:cNvSpPr/>
          <p:nvPr userDrawn="1"/>
        </p:nvSpPr>
        <p:spPr>
          <a:xfrm>
            <a:off x="6591977" y="1988840"/>
            <a:ext cx="4572000" cy="2554545"/>
          </a:xfrm>
          <a:prstGeom prst="rect">
            <a:avLst/>
          </a:prstGeom>
          <a:ln>
            <a:noFill/>
          </a:ln>
        </p:spPr>
        <p:txBody>
          <a:bodyPr>
            <a:spAutoFit/>
          </a:bodyPr>
          <a:lstStyle/>
          <a:p>
            <a:pPr indent="-180000" algn="just">
              <a:lnSpc>
                <a:spcPts val="1200"/>
              </a:lnSpc>
              <a:buFont typeface="Arial" pitchFamily="34" charset="0"/>
              <a:buNone/>
              <a:defRPr/>
            </a:pPr>
            <a:r>
              <a:rPr lang="de-DE" sz="1100" b="1" dirty="0" err="1" smtClean="0">
                <a:solidFill>
                  <a:prstClr val="black"/>
                </a:solidFill>
              </a:rPr>
              <a:t>Adres</a:t>
            </a:r>
            <a:endParaRPr lang="de-DE" sz="1100" i="1" dirty="0" smtClean="0">
              <a:solidFill>
                <a:prstClr val="black"/>
              </a:solidFill>
            </a:endParaRPr>
          </a:p>
          <a:p>
            <a:pPr>
              <a:lnSpc>
                <a:spcPts val="1200"/>
              </a:lnSpc>
              <a:defRPr/>
            </a:pPr>
            <a:r>
              <a:rPr lang="de-DE" sz="1100" dirty="0" err="1" smtClean="0">
                <a:solidFill>
                  <a:prstClr val="black"/>
                </a:solidFill>
              </a:rPr>
              <a:t>Boudewijnlaan</a:t>
            </a:r>
            <a:r>
              <a:rPr lang="de-DE" sz="1100" dirty="0" smtClean="0">
                <a:solidFill>
                  <a:prstClr val="black"/>
                </a:solidFill>
              </a:rPr>
              <a:t> 30 B23</a:t>
            </a:r>
          </a:p>
          <a:p>
            <a:pPr>
              <a:lnSpc>
                <a:spcPts val="1200"/>
              </a:lnSpc>
              <a:defRPr/>
            </a:pPr>
            <a:r>
              <a:rPr lang="de-DE" sz="1100" dirty="0" smtClean="0">
                <a:solidFill>
                  <a:prstClr val="black"/>
                </a:solidFill>
              </a:rPr>
              <a:t>1000 </a:t>
            </a:r>
            <a:r>
              <a:rPr lang="de-DE" sz="1100" dirty="0" err="1" smtClean="0">
                <a:solidFill>
                  <a:prstClr val="black"/>
                </a:solidFill>
              </a:rPr>
              <a:t>Brussel</a:t>
            </a:r>
            <a:r>
              <a:rPr lang="de-DE" sz="1100" dirty="0" smtClean="0">
                <a:solidFill>
                  <a:prstClr val="black"/>
                </a:solidFill>
              </a:rPr>
              <a:t> </a:t>
            </a:r>
          </a:p>
          <a:p>
            <a:pPr>
              <a:lnSpc>
                <a:spcPts val="1200"/>
              </a:lnSpc>
              <a:defRPr/>
            </a:pPr>
            <a:r>
              <a:rPr lang="de-DE" sz="1100" dirty="0" err="1" smtClean="0">
                <a:solidFill>
                  <a:prstClr val="black"/>
                </a:solidFill>
              </a:rPr>
              <a:t>Belgium</a:t>
            </a:r>
            <a:endParaRPr lang="de-DE" sz="1100" dirty="0" smtClean="0">
              <a:solidFill>
                <a:prstClr val="black"/>
              </a:solidFill>
            </a:endParaRPr>
          </a:p>
          <a:p>
            <a:pPr>
              <a:lnSpc>
                <a:spcPts val="1200"/>
              </a:lnSpc>
              <a:defRPr/>
            </a:pPr>
            <a:endParaRPr lang="de-DE" sz="600" dirty="0" smtClean="0">
              <a:solidFill>
                <a:prstClr val="black"/>
              </a:solidFill>
            </a:endParaRPr>
          </a:p>
          <a:p>
            <a:pPr>
              <a:lnSpc>
                <a:spcPts val="1200"/>
              </a:lnSpc>
              <a:defRPr/>
            </a:pPr>
            <a:r>
              <a:rPr lang="de-DE" sz="1100" b="1" dirty="0" err="1" smtClean="0">
                <a:solidFill>
                  <a:prstClr val="black"/>
                </a:solidFill>
              </a:rPr>
              <a:t>Telefoon</a:t>
            </a:r>
            <a:endParaRPr lang="de-DE" sz="1100" b="1" dirty="0" smtClean="0">
              <a:solidFill>
                <a:prstClr val="black"/>
              </a:solidFill>
            </a:endParaRPr>
          </a:p>
          <a:p>
            <a:pPr indent="-179388">
              <a:lnSpc>
                <a:spcPts val="1200"/>
              </a:lnSpc>
              <a:defRPr/>
            </a:pPr>
            <a:r>
              <a:rPr lang="de-DE" sz="1100" dirty="0" smtClean="0">
                <a:solidFill>
                  <a:prstClr val="black"/>
                </a:solidFill>
              </a:rPr>
              <a:t>+32 (0)2 553 5207 </a:t>
            </a:r>
          </a:p>
          <a:p>
            <a:pPr indent="-179388">
              <a:lnSpc>
                <a:spcPts val="1200"/>
              </a:lnSpc>
            </a:pPr>
            <a:endParaRPr lang="nl-BE" sz="600" b="1" dirty="0" smtClean="0">
              <a:solidFill>
                <a:prstClr val="black"/>
              </a:solidFill>
            </a:endParaRPr>
          </a:p>
          <a:p>
            <a:pPr indent="-179388">
              <a:lnSpc>
                <a:spcPts val="1200"/>
              </a:lnSpc>
            </a:pPr>
            <a:r>
              <a:rPr lang="nl-BE" sz="1100" b="1" dirty="0" smtClean="0">
                <a:solidFill>
                  <a:prstClr val="black"/>
                </a:solidFill>
              </a:rPr>
              <a:t>Website SVR</a:t>
            </a:r>
          </a:p>
          <a:p>
            <a:pPr indent="-179388">
              <a:lnSpc>
                <a:spcPts val="1200"/>
              </a:lnSpc>
            </a:pPr>
            <a:r>
              <a:rPr lang="nl-BE" sz="1100" dirty="0" smtClean="0">
                <a:solidFill>
                  <a:prstClr val="black"/>
                </a:solidFill>
              </a:rPr>
              <a:t>www.vlaanderen.be/svr</a:t>
            </a:r>
          </a:p>
          <a:p>
            <a:pPr indent="-179388">
              <a:lnSpc>
                <a:spcPts val="1200"/>
              </a:lnSpc>
            </a:pPr>
            <a:endParaRPr lang="nl-BE" sz="600" b="1" dirty="0" smtClean="0">
              <a:solidFill>
                <a:prstClr val="black"/>
              </a:solidFill>
            </a:endParaRPr>
          </a:p>
          <a:p>
            <a:pPr indent="-179388">
              <a:lnSpc>
                <a:spcPts val="1200"/>
              </a:lnSpc>
            </a:pPr>
            <a:r>
              <a:rPr lang="nl-BE" sz="1100" b="1" dirty="0" smtClean="0">
                <a:solidFill>
                  <a:prstClr val="black"/>
                </a:solidFill>
              </a:rPr>
              <a:t>Website Lokale Statistieken</a:t>
            </a:r>
          </a:p>
          <a:p>
            <a:pPr indent="-179388">
              <a:lnSpc>
                <a:spcPts val="1200"/>
              </a:lnSpc>
            </a:pPr>
            <a:r>
              <a:rPr lang="nl-BE" sz="1100" dirty="0" smtClean="0">
                <a:solidFill>
                  <a:prstClr val="black"/>
                </a:solidFill>
              </a:rPr>
              <a:t>www.lokalestatistieken.be</a:t>
            </a:r>
          </a:p>
          <a:p>
            <a:pPr indent="-179388">
              <a:lnSpc>
                <a:spcPts val="1200"/>
              </a:lnSpc>
            </a:pPr>
            <a:endParaRPr lang="nl-BE" sz="600" dirty="0" smtClean="0">
              <a:solidFill>
                <a:prstClr val="black"/>
              </a:solidFill>
            </a:endParaRPr>
          </a:p>
          <a:p>
            <a:pPr indent="-179388">
              <a:lnSpc>
                <a:spcPts val="1200"/>
              </a:lnSpc>
            </a:pPr>
            <a:r>
              <a:rPr lang="nl-BE" sz="1100" b="1" dirty="0" smtClean="0">
                <a:solidFill>
                  <a:prstClr val="black"/>
                </a:solidFill>
              </a:rPr>
              <a:t>Mail</a:t>
            </a:r>
          </a:p>
          <a:p>
            <a:pPr indent="-179388">
              <a:lnSpc>
                <a:spcPts val="1200"/>
              </a:lnSpc>
            </a:pPr>
            <a:r>
              <a:rPr lang="nl-BE" sz="1100" dirty="0" smtClean="0">
                <a:solidFill>
                  <a:prstClr val="black"/>
                </a:solidFill>
              </a:rPr>
              <a:t>svr@dar.vlaanderen.be</a:t>
            </a:r>
          </a:p>
        </p:txBody>
      </p:sp>
      <p:pic>
        <p:nvPicPr>
          <p:cNvPr id="18" name="Afbeelding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71230" y="6309320"/>
            <a:ext cx="2106172" cy="396241"/>
          </a:xfrm>
          <a:prstGeom prst="rect">
            <a:avLst/>
          </a:prstGeom>
        </p:spPr>
      </p:pic>
    </p:spTree>
    <p:extLst>
      <p:ext uri="{BB962C8B-B14F-4D97-AF65-F5344CB8AC3E}">
        <p14:creationId xmlns:p14="http://schemas.microsoft.com/office/powerpoint/2010/main" val="1634454829"/>
      </p:ext>
    </p:extLst>
  </p:cSld>
  <p:clrMapOvr>
    <a:masterClrMapping/>
  </p:clrMapOvr>
  <p:transition spd="slow">
    <p:push dir="u"/>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Rechthoek 4"/>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7"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Rechthoek 8"/>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6" name="Afbeelding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1119756471"/>
      </p:ext>
    </p:extLst>
  </p:cSld>
  <p:clrMapOvr>
    <a:masterClrMapping/>
  </p:clrMapOvr>
  <p:transition spd="slow">
    <p:push dir="u"/>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2807983097"/>
      </p:ext>
    </p:extLst>
  </p:cSld>
  <p:clrMapOvr>
    <a:masterClrMapping/>
  </p:clrMapOvr>
  <p:transition spd="slow">
    <p:push dir="u"/>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8" name="Rechthoek 7"/>
          <p:cNvSpPr/>
          <p:nvPr userDrawn="1"/>
        </p:nvSpPr>
        <p:spPr>
          <a:xfrm>
            <a:off x="1403648" y="6741367"/>
            <a:ext cx="7704856" cy="94831"/>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10" name="Picture 2" descr="I:\PUBLICATIES SVR\Logo's\logo_niv1_naakt_v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4143" y="6525344"/>
            <a:ext cx="755489" cy="34858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hthoek 10"/>
          <p:cNvSpPr/>
          <p:nvPr userDrawn="1"/>
        </p:nvSpPr>
        <p:spPr>
          <a:xfrm>
            <a:off x="35496" y="6740261"/>
            <a:ext cx="360040" cy="95937"/>
          </a:xfrm>
          <a:prstGeom prst="rect">
            <a:avLst/>
          </a:prstGeom>
          <a:solidFill>
            <a:srgbClr val="FFF2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2" name="Rechthoek 11"/>
          <p:cNvSpPr/>
          <p:nvPr userDrawn="1"/>
        </p:nvSpPr>
        <p:spPr>
          <a:xfrm>
            <a:off x="6444208" y="6741368"/>
            <a:ext cx="1224136" cy="116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6646538"/>
            <a:ext cx="1008112" cy="189660"/>
          </a:xfrm>
          <a:prstGeom prst="rect">
            <a:avLst/>
          </a:prstGeom>
        </p:spPr>
      </p:pic>
    </p:spTree>
    <p:extLst>
      <p:ext uri="{BB962C8B-B14F-4D97-AF65-F5344CB8AC3E}">
        <p14:creationId xmlns:p14="http://schemas.microsoft.com/office/powerpoint/2010/main" val="2740642496"/>
      </p:ext>
    </p:extLst>
  </p:cSld>
  <p:clrMapOvr>
    <a:masterClrMapping/>
  </p:clrMapOvr>
  <p:transition spd="slow">
    <p:push dir="u"/>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333878"/>
      </p:ext>
    </p:extLst>
  </p:cSld>
  <p:clrMapOvr>
    <a:masterClrMapping/>
  </p:clrMapOvr>
  <p:transition spd="slow">
    <p:push dir="u"/>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
        <p:nvSpPr>
          <p:cNvPr id="13" name="Tekstvak 12"/>
          <p:cNvSpPr txBox="1"/>
          <p:nvPr userDrawn="1"/>
        </p:nvSpPr>
        <p:spPr>
          <a:xfrm>
            <a:off x="4440614" y="6566864"/>
            <a:ext cx="3671392" cy="276999"/>
          </a:xfrm>
          <a:prstGeom prst="rect">
            <a:avLst/>
          </a:prstGeom>
          <a:noFill/>
        </p:spPr>
        <p:txBody>
          <a:bodyPr wrap="square" rtlCol="0">
            <a:spAutoFit/>
          </a:bodyPr>
          <a:lstStyle/>
          <a:p>
            <a:pPr algn="r"/>
            <a:r>
              <a:rPr lang="nl-BE" sz="1200" dirty="0" smtClean="0">
                <a:solidFill>
                  <a:prstClr val="black">
                    <a:lumMod val="65000"/>
                    <a:lumOff val="35000"/>
                  </a:prstClr>
                </a:solidFill>
                <a:latin typeface="FlandersArtSans-Light" panose="00000400000000000000" pitchFamily="2" charset="0"/>
              </a:rPr>
              <a:t>         Studiedienst van de Vlaamse Regering </a:t>
            </a:r>
            <a:endParaRPr lang="nl-BE" sz="1200" dirty="0">
              <a:solidFill>
                <a:prstClr val="black">
                  <a:lumMod val="65000"/>
                  <a:lumOff val="35000"/>
                </a:prstClr>
              </a:solidFill>
              <a:latin typeface="FlandersArtSans-Light" panose="00000400000000000000" pitchFamily="2" charset="0"/>
            </a:endParaRPr>
          </a:p>
        </p:txBody>
      </p:sp>
    </p:spTree>
    <p:extLst>
      <p:ext uri="{BB962C8B-B14F-4D97-AF65-F5344CB8AC3E}">
        <p14:creationId xmlns:p14="http://schemas.microsoft.com/office/powerpoint/2010/main" val="1949921519"/>
      </p:ext>
    </p:extLst>
  </p:cSld>
  <p:clrMapOvr>
    <a:masterClrMapping/>
  </p:clrMapOvr>
  <p:transition spd="slow">
    <p:push dir="u"/>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25794"/>
            <a:ext cx="9144000" cy="1657350"/>
          </a:xfrm>
          <a:prstGeom prst="rect">
            <a:avLst/>
          </a:prstGeom>
        </p:spPr>
      </p:pic>
      <p:pic>
        <p:nvPicPr>
          <p:cNvPr id="1026" name="Picture 2" descr="I:\PUBLICATIES SVR\Logo's\logo_niv1_naakt_v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00192" y="260648"/>
            <a:ext cx="2581194" cy="1190972"/>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1230" y="6309320"/>
            <a:ext cx="2106172" cy="396241"/>
          </a:xfrm>
          <a:prstGeom prst="rect">
            <a:avLst/>
          </a:prstGeom>
        </p:spPr>
      </p:pic>
    </p:spTree>
    <p:extLst>
      <p:ext uri="{BB962C8B-B14F-4D97-AF65-F5344CB8AC3E}">
        <p14:creationId xmlns:p14="http://schemas.microsoft.com/office/powerpoint/2010/main" val="2056616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ubtitel in hoofdletters">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714777" y="3478965"/>
            <a:ext cx="7772400" cy="700902"/>
          </a:xfrm>
          <a:prstGeom prst="rect">
            <a:avLst/>
          </a:prstGeom>
        </p:spPr>
        <p:txBody>
          <a:bodyPr anchor="t"/>
          <a:lstStyle>
            <a:lvl1pPr algn="l">
              <a:defRPr sz="4000" b="1" cap="all">
                <a:solidFill>
                  <a:srgbClr val="0089C4"/>
                </a:solidFill>
              </a:defRPr>
            </a:lvl1pPr>
          </a:lstStyle>
          <a:p>
            <a:r>
              <a:rPr lang="nl-NL" dirty="0" smtClean="0"/>
              <a:t>Tussentitel</a:t>
            </a:r>
            <a:endParaRPr lang="nl-BE" dirty="0"/>
          </a:p>
        </p:txBody>
      </p:sp>
      <p:sp>
        <p:nvSpPr>
          <p:cNvPr id="8" name="Tijdelijke aanduiding voor tekst 2"/>
          <p:cNvSpPr>
            <a:spLocks noGrp="1"/>
          </p:cNvSpPr>
          <p:nvPr>
            <p:ph type="body" idx="1" hasCustomPrompt="1"/>
          </p:nvPr>
        </p:nvSpPr>
        <p:spPr>
          <a:xfrm>
            <a:off x="722314" y="4196586"/>
            <a:ext cx="7772400" cy="427679"/>
          </a:xfrm>
          <a:prstGeom prst="rect">
            <a:avLst/>
          </a:prstGeo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Sub-tussentitel</a:t>
            </a:r>
          </a:p>
        </p:txBody>
      </p:sp>
      <p:sp>
        <p:nvSpPr>
          <p:cNvPr id="2" name="Tijdelijke aanduiding voor datum 1"/>
          <p:cNvSpPr>
            <a:spLocks noGrp="1"/>
          </p:cNvSpPr>
          <p:nvPr>
            <p:ph type="dt" sz="half" idx="10"/>
          </p:nvPr>
        </p:nvSpPr>
        <p:spPr/>
        <p:txBody>
          <a:bodyPr/>
          <a:lstStyle/>
          <a:p>
            <a:fld id="{5FF1FEAF-7A58-4C20-9A28-92D4CD3A4A41}" type="datetime1">
              <a:rPr lang="nl-BE" smtClean="0">
                <a:solidFill>
                  <a:prstClr val="white"/>
                </a:solidFill>
              </a:rPr>
              <a:pPr/>
              <a:t>18/06/2015</a:t>
            </a:fld>
            <a:endParaRPr lang="nl-BE" dirty="0">
              <a:solidFill>
                <a:prstClr val="white"/>
              </a:solidFill>
            </a:endParaRPr>
          </a:p>
        </p:txBody>
      </p:sp>
      <p:sp>
        <p:nvSpPr>
          <p:cNvPr id="3" name="Tijdelijke aanduiding voor voettekst 2"/>
          <p:cNvSpPr>
            <a:spLocks noGrp="1"/>
          </p:cNvSpPr>
          <p:nvPr>
            <p:ph type="ftr" sz="quarter" idx="11"/>
          </p:nvPr>
        </p:nvSpPr>
        <p:spPr/>
        <p:txBody>
          <a:bodyPr/>
          <a:lstStyle/>
          <a:p>
            <a:endParaRPr lang="nl-BE" dirty="0">
              <a:solidFill>
                <a:prstClr val="white"/>
              </a:solidFill>
            </a:endParaRPr>
          </a:p>
        </p:txBody>
      </p:sp>
      <p:sp>
        <p:nvSpPr>
          <p:cNvPr id="4" name="Tijdelijke aanduiding voor dianummer 3"/>
          <p:cNvSpPr>
            <a:spLocks noGrp="1"/>
          </p:cNvSpPr>
          <p:nvPr>
            <p:ph type="sldNum" sz="quarter" idx="12"/>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95951387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CAC3EBF1-45C5-4CAB-8B29-DD91FF39F42B}" type="datetimeFigureOut">
              <a:rPr lang="nl-BE" smtClean="0">
                <a:solidFill>
                  <a:prstClr val="black">
                    <a:tint val="75000"/>
                  </a:prstClr>
                </a:solidFill>
              </a:rPr>
              <a:pPr/>
              <a:t>18/06/2015</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49EBE0ED-A2A1-46F2-9DE9-E5181FD2745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50595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03333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84506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521259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3702230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464524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34121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4317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27135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18062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met dubbel tekstvlak liggend">
    <p:spTree>
      <p:nvGrpSpPr>
        <p:cNvPr id="1" name=""/>
        <p:cNvGrpSpPr/>
        <p:nvPr/>
      </p:nvGrpSpPr>
      <p:grpSpPr>
        <a:xfrm>
          <a:off x="0" y="0"/>
          <a:ext cx="0" cy="0"/>
          <a:chOff x="0" y="0"/>
          <a:chExt cx="0" cy="0"/>
        </a:xfrm>
      </p:grpSpPr>
      <p:grpSp>
        <p:nvGrpSpPr>
          <p:cNvPr id="7" name="Groep 6"/>
          <p:cNvGrpSpPr/>
          <p:nvPr/>
        </p:nvGrpSpPr>
        <p:grpSpPr>
          <a:xfrm>
            <a:off x="887768" y="3284745"/>
            <a:ext cx="7385559" cy="2700551"/>
            <a:chOff x="1101516" y="3426781"/>
            <a:chExt cx="7171810" cy="2558508"/>
          </a:xfrm>
        </p:grpSpPr>
        <p:sp>
          <p:nvSpPr>
            <p:cNvPr id="9" name="Afgeronde rechthoek 8"/>
            <p:cNvSpPr/>
            <p:nvPr/>
          </p:nvSpPr>
          <p:spPr>
            <a:xfrm>
              <a:off x="4687421" y="3426781"/>
              <a:ext cx="3585905" cy="2558508"/>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0" name="Afgeronde rechthoek 9"/>
            <p:cNvSpPr/>
            <p:nvPr/>
          </p:nvSpPr>
          <p:spPr>
            <a:xfrm>
              <a:off x="1101516" y="3426781"/>
              <a:ext cx="3585905" cy="2558508"/>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3" name="Tijdelijke aanduiding voor tekst 2"/>
          <p:cNvSpPr>
            <a:spLocks noGrp="1"/>
          </p:cNvSpPr>
          <p:nvPr userDrawn="1">
            <p:ph type="body" sz="quarter" idx="10" hasCustomPrompt="1"/>
          </p:nvPr>
        </p:nvSpPr>
        <p:spPr>
          <a:xfrm>
            <a:off x="887768" y="2617061"/>
            <a:ext cx="7385793" cy="518536"/>
          </a:xfrm>
          <a:prstGeom prst="rect">
            <a:avLst/>
          </a:prstGeom>
        </p:spPr>
        <p:txBody>
          <a:bodyPr/>
          <a:lstStyle>
            <a:lvl1pPr marL="0" indent="0">
              <a:buNone/>
              <a:defRPr b="1" baseline="0">
                <a:solidFill>
                  <a:srgbClr val="0089C4"/>
                </a:solidFill>
                <a:latin typeface="+mj-lt"/>
              </a:defRPr>
            </a:lvl1pPr>
          </a:lstStyle>
          <a:p>
            <a:pPr lvl="0"/>
            <a:r>
              <a:rPr lang="nl-BE" dirty="0" smtClean="0"/>
              <a:t>Titel boven een grafisch element</a:t>
            </a:r>
            <a:endParaRPr lang="nl-BE" dirty="0"/>
          </a:p>
        </p:txBody>
      </p:sp>
      <p:sp>
        <p:nvSpPr>
          <p:cNvPr id="5" name="Tijdelijke aanduiding voor tekst 4"/>
          <p:cNvSpPr>
            <a:spLocks noGrp="1"/>
          </p:cNvSpPr>
          <p:nvPr>
            <p:ph type="body" sz="quarter" idx="11" hasCustomPrompt="1"/>
          </p:nvPr>
        </p:nvSpPr>
        <p:spPr>
          <a:xfrm>
            <a:off x="1077058" y="3519216"/>
            <a:ext cx="6979626" cy="223994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massa. Cum </a:t>
            </a:r>
            <a:r>
              <a:rPr lang="nl-BE" sz="2000" dirty="0" err="1" smtClean="0">
                <a:latin typeface="Calibri" pitchFamily="34" charset="0"/>
                <a:cs typeface="Calibri" pitchFamily="34" charset="0"/>
              </a:rPr>
              <a:t>sociis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natoque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penatibus</a:t>
            </a:r>
            <a:r>
              <a:rPr lang="nl-BE" sz="2000" dirty="0" smtClean="0">
                <a:latin typeface="Calibri" pitchFamily="34" charset="0"/>
                <a:cs typeface="Calibri" pitchFamily="34" charset="0"/>
              </a:rPr>
              <a:t> et </a:t>
            </a:r>
            <a:r>
              <a:rPr lang="nl-BE" sz="2000" dirty="0" err="1" smtClean="0">
                <a:latin typeface="Calibri" pitchFamily="34" charset="0"/>
                <a:cs typeface="Calibri" pitchFamily="34" charset="0"/>
              </a:rPr>
              <a:t>magnis</a:t>
            </a:r>
            <a:r>
              <a:rPr lang="nl-BE" sz="2000" dirty="0" smtClean="0">
                <a:latin typeface="Calibri" pitchFamily="34" charset="0"/>
                <a:cs typeface="Calibri" pitchFamily="34" charset="0"/>
              </a:rPr>
              <a:t> dis </a:t>
            </a:r>
            <a:r>
              <a:rPr lang="nl-BE" sz="2000" dirty="0" err="1" smtClean="0">
                <a:latin typeface="Calibri" pitchFamily="34" charset="0"/>
                <a:cs typeface="Calibri" pitchFamily="34" charset="0"/>
              </a:rPr>
              <a:t>parturient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montes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nascetur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ridiculus</a:t>
            </a:r>
            <a:r>
              <a:rPr lang="nl-BE" sz="2000" dirty="0" smtClean="0">
                <a:latin typeface="Calibri" pitchFamily="34" charset="0"/>
                <a:cs typeface="Calibri" pitchFamily="34" charset="0"/>
              </a:rPr>
              <a:t> mus. </a:t>
            </a:r>
            <a:r>
              <a:rPr lang="nl-BE" sz="2000" dirty="0" err="1" smtClean="0">
                <a:latin typeface="Calibri" pitchFamily="34" charset="0"/>
                <a:cs typeface="Calibri" pitchFamily="34" charset="0"/>
              </a:rPr>
              <a:t>Donec</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quam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felis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ultricies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nec</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pellentesque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eu</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pretium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quis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Nulla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consequat</a:t>
            </a:r>
            <a:r>
              <a:rPr lang="nl-BE" sz="2000" dirty="0" smtClean="0">
                <a:latin typeface="Calibri" pitchFamily="34" charset="0"/>
                <a:cs typeface="Calibri" pitchFamily="34" charset="0"/>
              </a:rPr>
              <a:t> massa </a:t>
            </a:r>
            <a:r>
              <a:rPr lang="nl-BE" sz="2000" dirty="0" err="1" smtClean="0">
                <a:latin typeface="Calibri" pitchFamily="34" charset="0"/>
                <a:cs typeface="Calibri" pitchFamily="34" charset="0"/>
              </a:rPr>
              <a:t>quis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enim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Donec</a:t>
            </a:r>
            <a:r>
              <a:rPr lang="nl-BE" sz="2000" dirty="0" smtClean="0">
                <a:latin typeface="Calibri" pitchFamily="34" charset="0"/>
                <a:cs typeface="Calibri" pitchFamily="34" charset="0"/>
              </a:rPr>
              <a:t> pede </a:t>
            </a:r>
            <a:r>
              <a:rPr lang="nl-BE" sz="2000" dirty="0" err="1" smtClean="0">
                <a:latin typeface="Calibri" pitchFamily="34" charset="0"/>
                <a:cs typeface="Calibri" pitchFamily="34" charset="0"/>
              </a:rPr>
              <a:t>justo</a:t>
            </a:r>
            <a:r>
              <a:rPr lang="nl-BE" sz="2000" dirty="0" smtClean="0">
                <a:latin typeface="Calibri" pitchFamily="34" charset="0"/>
                <a:cs typeface="Calibri" pitchFamily="34" charset="0"/>
              </a:rPr>
              <a:t>. </a:t>
            </a:r>
          </a:p>
        </p:txBody>
      </p:sp>
      <p:sp>
        <p:nvSpPr>
          <p:cNvPr id="2" name="Tijdelijke aanduiding voor datum 1"/>
          <p:cNvSpPr>
            <a:spLocks noGrp="1"/>
          </p:cNvSpPr>
          <p:nvPr>
            <p:ph type="dt" sz="half" idx="12"/>
          </p:nvPr>
        </p:nvSpPr>
        <p:spPr/>
        <p:txBody>
          <a:bodyPr/>
          <a:lstStyle/>
          <a:p>
            <a:fld id="{2EBE94DB-3066-4744-8630-E6A423644DD4}" type="datetime1">
              <a:rPr lang="nl-BE" smtClean="0">
                <a:solidFill>
                  <a:prstClr val="white"/>
                </a:solidFill>
              </a:rPr>
              <a:pPr/>
              <a:t>18/06/2015</a:t>
            </a:fld>
            <a:endParaRPr lang="nl-BE" dirty="0">
              <a:solidFill>
                <a:prstClr val="white"/>
              </a:solidFill>
            </a:endParaRPr>
          </a:p>
        </p:txBody>
      </p:sp>
      <p:sp>
        <p:nvSpPr>
          <p:cNvPr id="4" name="Tijdelijke aanduiding voor voettekst 3"/>
          <p:cNvSpPr>
            <a:spLocks noGrp="1"/>
          </p:cNvSpPr>
          <p:nvPr>
            <p:ph type="ftr" sz="quarter" idx="13"/>
          </p:nvPr>
        </p:nvSpPr>
        <p:spPr/>
        <p:txBody>
          <a:bodyPr/>
          <a:lstStyle/>
          <a:p>
            <a:endParaRPr lang="nl-BE" dirty="0">
              <a:solidFill>
                <a:prstClr val="white"/>
              </a:solidFill>
            </a:endParaRPr>
          </a:p>
        </p:txBody>
      </p:sp>
      <p:sp>
        <p:nvSpPr>
          <p:cNvPr id="6" name="Tijdelijke aanduiding voor dianummer 5"/>
          <p:cNvSpPr>
            <a:spLocks noGrp="1"/>
          </p:cNvSpPr>
          <p:nvPr>
            <p:ph type="sldNum" sz="quarter" idx="14"/>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81327754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54095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72166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3074" name="Group 2"/>
          <p:cNvGrpSpPr>
            <a:grpSpLocks/>
          </p:cNvGrpSpPr>
          <p:nvPr/>
        </p:nvGrpSpPr>
        <p:grpSpPr bwMode="auto">
          <a:xfrm>
            <a:off x="-3175" y="2438400"/>
            <a:ext cx="9147175" cy="1063625"/>
            <a:chOff x="-2" y="1536"/>
            <a:chExt cx="5762" cy="670"/>
          </a:xfrm>
        </p:grpSpPr>
        <p:grpSp>
          <p:nvGrpSpPr>
            <p:cNvPr id="3075" name="Group 3"/>
            <p:cNvGrpSpPr>
              <a:grpSpLocks/>
            </p:cNvGrpSpPr>
            <p:nvPr/>
          </p:nvGrpSpPr>
          <p:grpSpPr bwMode="auto">
            <a:xfrm flipH="1">
              <a:off x="-2" y="1562"/>
              <a:ext cx="5762" cy="638"/>
              <a:chOff x="-2" y="1562"/>
              <a:chExt cx="5762" cy="638"/>
            </a:xfrm>
          </p:grpSpPr>
          <p:sp>
            <p:nvSpPr>
              <p:cNvPr id="3076"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77"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78"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79"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3080"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1"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2"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3"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4"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5"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3086"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7"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8"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89"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90"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91"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3092"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93"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3094"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grpSp>
        <p:sp>
          <p:nvSpPr>
            <p:cNvPr id="3095"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solidFill>
                  <a:srgbClr val="000000"/>
                </a:solidFill>
              </a:endParaRPr>
            </a:p>
          </p:txBody>
        </p:sp>
        <p:sp>
          <p:nvSpPr>
            <p:cNvPr id="3096"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solidFill>
                  <a:srgbClr val="000000"/>
                </a:solidFill>
              </a:endParaRPr>
            </a:p>
          </p:txBody>
        </p:sp>
      </p:grpSp>
      <p:sp>
        <p:nvSpPr>
          <p:cNvPr id="3097" name="Rectangle 25"/>
          <p:cNvSpPr>
            <a:spLocks noGrp="1" noChangeArrowheads="1"/>
          </p:cNvSpPr>
          <p:nvPr>
            <p:ph type="ctrTitle"/>
          </p:nvPr>
        </p:nvSpPr>
        <p:spPr>
          <a:xfrm>
            <a:off x="1173163" y="1341438"/>
            <a:ext cx="7772400" cy="1143000"/>
          </a:xfrm>
        </p:spPr>
        <p:txBody>
          <a:bodyPr/>
          <a:lstStyle>
            <a:lvl1pPr>
              <a:defRPr/>
            </a:lvl1pPr>
          </a:lstStyle>
          <a:p>
            <a:pPr lvl="0"/>
            <a:r>
              <a:rPr lang="nl-NL" altLang="nl-BE" noProof="0" smtClean="0"/>
              <a:t>Klik om de stijl te bewerken</a:t>
            </a:r>
          </a:p>
        </p:txBody>
      </p:sp>
      <p:sp>
        <p:nvSpPr>
          <p:cNvPr id="3098" name="Rectangle 26"/>
          <p:cNvSpPr>
            <a:spLocks noGrp="1" noChangeArrowheads="1"/>
          </p:cNvSpPr>
          <p:nvPr>
            <p:ph type="subTitle" idx="1"/>
          </p:nvPr>
        </p:nvSpPr>
        <p:spPr>
          <a:xfrm>
            <a:off x="1166813" y="3886200"/>
            <a:ext cx="6400800" cy="1752600"/>
          </a:xfrm>
        </p:spPr>
        <p:txBody>
          <a:bodyPr/>
          <a:lstStyle>
            <a:lvl1pPr marL="0" indent="0">
              <a:buFontTx/>
              <a:buNone/>
              <a:defRPr/>
            </a:lvl1pPr>
          </a:lstStyle>
          <a:p>
            <a:pPr lvl="0"/>
            <a:r>
              <a:rPr lang="nl-NL" altLang="nl-BE" noProof="0" smtClean="0"/>
              <a:t>Klik om de ondertitelstijl van het model te bewerken</a:t>
            </a:r>
          </a:p>
        </p:txBody>
      </p:sp>
      <p:sp>
        <p:nvSpPr>
          <p:cNvPr id="3099" name="Rectangle 27"/>
          <p:cNvSpPr>
            <a:spLocks noGrp="1" noChangeArrowheads="1"/>
          </p:cNvSpPr>
          <p:nvPr>
            <p:ph type="dt" sz="half" idx="2"/>
          </p:nvPr>
        </p:nvSpPr>
        <p:spPr>
          <a:xfrm>
            <a:off x="1166813" y="6248400"/>
            <a:ext cx="1905000" cy="457200"/>
          </a:xfrm>
        </p:spPr>
        <p:txBody>
          <a:bodyPr/>
          <a:lstStyle>
            <a:lvl1pPr>
              <a:defRPr>
                <a:solidFill>
                  <a:srgbClr val="000000"/>
                </a:solidFill>
              </a:defRPr>
            </a:lvl1pPr>
          </a:lstStyle>
          <a:p>
            <a:fld id="{C2D040DC-4832-4250-8518-D6A094BC7E60}" type="datetimeFigureOut">
              <a:rPr lang="nl-BE" smtClean="0"/>
              <a:pPr/>
              <a:t>18/06/2015</a:t>
            </a:fld>
            <a:endParaRPr lang="nl-BE"/>
          </a:p>
        </p:txBody>
      </p:sp>
      <p:sp>
        <p:nvSpPr>
          <p:cNvPr id="3100" name="Rectangle 28"/>
          <p:cNvSpPr>
            <a:spLocks noGrp="1" noChangeArrowheads="1"/>
          </p:cNvSpPr>
          <p:nvPr>
            <p:ph type="ftr" sz="quarter" idx="3"/>
          </p:nvPr>
        </p:nvSpPr>
        <p:spPr/>
        <p:txBody>
          <a:bodyPr/>
          <a:lstStyle>
            <a:lvl1pPr>
              <a:defRPr>
                <a:solidFill>
                  <a:srgbClr val="000000"/>
                </a:solidFill>
              </a:defRPr>
            </a:lvl1pPr>
          </a:lstStyle>
          <a:p>
            <a:endParaRPr lang="nl-BE"/>
          </a:p>
        </p:txBody>
      </p:sp>
      <p:sp>
        <p:nvSpPr>
          <p:cNvPr id="3101" name="Rectangle 29"/>
          <p:cNvSpPr>
            <a:spLocks noGrp="1" noChangeArrowheads="1"/>
          </p:cNvSpPr>
          <p:nvPr>
            <p:ph type="sldNum" sz="quarter" idx="4"/>
          </p:nvPr>
        </p:nvSpPr>
        <p:spPr/>
        <p:txBody>
          <a:bodyPr/>
          <a:lstStyle>
            <a:lvl1pPr>
              <a:defRPr>
                <a:solidFill>
                  <a:srgbClr val="000000"/>
                </a:solidFill>
              </a:defRPr>
            </a:lvl1pPr>
          </a:lstStyle>
          <a:p>
            <a:fld id="{F8CCE81A-2AE3-463E-9ABA-2C3F3BE9BBF3}" type="slidenum">
              <a:rPr lang="nl-BE" smtClean="0"/>
              <a:pPr/>
              <a:t>‹nr.›</a:t>
            </a:fld>
            <a:endParaRPr lang="nl-BE"/>
          </a:p>
        </p:txBody>
      </p:sp>
    </p:spTree>
    <p:extLst>
      <p:ext uri="{BB962C8B-B14F-4D97-AF65-F5344CB8AC3E}">
        <p14:creationId xmlns:p14="http://schemas.microsoft.com/office/powerpoint/2010/main" val="3465143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452523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3435707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1277955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nl-BE">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3007179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nl-BE">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27194371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nl-BE">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1785713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326198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met dubbel tekstvlak staand">
    <p:spTree>
      <p:nvGrpSpPr>
        <p:cNvPr id="1" name=""/>
        <p:cNvGrpSpPr/>
        <p:nvPr/>
      </p:nvGrpSpPr>
      <p:grpSpPr>
        <a:xfrm>
          <a:off x="0" y="0"/>
          <a:ext cx="0" cy="0"/>
          <a:chOff x="0" y="0"/>
          <a:chExt cx="0" cy="0"/>
        </a:xfrm>
      </p:grpSpPr>
      <p:grpSp>
        <p:nvGrpSpPr>
          <p:cNvPr id="13" name="Groep 12"/>
          <p:cNvGrpSpPr/>
          <p:nvPr/>
        </p:nvGrpSpPr>
        <p:grpSpPr>
          <a:xfrm>
            <a:off x="4611514" y="735118"/>
            <a:ext cx="3697549" cy="5401103"/>
            <a:chOff x="4687421" y="868273"/>
            <a:chExt cx="3590536" cy="5117016"/>
          </a:xfrm>
        </p:grpSpPr>
        <p:sp>
          <p:nvSpPr>
            <p:cNvPr id="15" name="Afgeronde rechthoek 14"/>
            <p:cNvSpPr/>
            <p:nvPr/>
          </p:nvSpPr>
          <p:spPr>
            <a:xfrm>
              <a:off x="4687421" y="3426781"/>
              <a:ext cx="3585905" cy="2558508"/>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6" name="Afgeronde rechthoek 15"/>
            <p:cNvSpPr/>
            <p:nvPr/>
          </p:nvSpPr>
          <p:spPr>
            <a:xfrm>
              <a:off x="4692052" y="868273"/>
              <a:ext cx="3585905" cy="2558508"/>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5" name="Tijdelijke aanduiding voor tekst 4"/>
          <p:cNvSpPr>
            <a:spLocks noGrp="1"/>
          </p:cNvSpPr>
          <p:nvPr userDrawn="1">
            <p:ph type="body" sz="quarter" idx="11" hasCustomPrompt="1"/>
          </p:nvPr>
        </p:nvSpPr>
        <p:spPr>
          <a:xfrm>
            <a:off x="900327" y="2457703"/>
            <a:ext cx="3417277" cy="367851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massa. Cum </a:t>
            </a:r>
            <a:r>
              <a:rPr lang="nl-BE" sz="2000" dirty="0" err="1" smtClean="0">
                <a:latin typeface="Calibri" pitchFamily="34" charset="0"/>
                <a:cs typeface="Calibri" pitchFamily="34" charset="0"/>
              </a:rPr>
              <a:t>sociis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natoque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penatibus</a:t>
            </a:r>
            <a:r>
              <a:rPr lang="nl-BE" sz="2000" dirty="0" smtClean="0">
                <a:latin typeface="Calibri" pitchFamily="34" charset="0"/>
                <a:cs typeface="Calibri" pitchFamily="34" charset="0"/>
              </a:rPr>
              <a:t> et </a:t>
            </a:r>
            <a:r>
              <a:rPr lang="nl-BE" sz="2000" dirty="0" err="1" smtClean="0">
                <a:latin typeface="Calibri" pitchFamily="34" charset="0"/>
                <a:cs typeface="Calibri" pitchFamily="34" charset="0"/>
              </a:rPr>
              <a:t>magnis</a:t>
            </a:r>
            <a:r>
              <a:rPr lang="nl-BE" sz="2000" dirty="0" smtClean="0">
                <a:latin typeface="Calibri" pitchFamily="34" charset="0"/>
                <a:cs typeface="Calibri" pitchFamily="34" charset="0"/>
              </a:rPr>
              <a:t> dis </a:t>
            </a:r>
            <a:r>
              <a:rPr lang="nl-BE" sz="2000" dirty="0" err="1" smtClean="0">
                <a:latin typeface="Calibri" pitchFamily="34" charset="0"/>
                <a:cs typeface="Calibri" pitchFamily="34" charset="0"/>
              </a:rPr>
              <a:t>parturient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montes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nascetur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ridiculus</a:t>
            </a:r>
            <a:r>
              <a:rPr lang="nl-BE" sz="2000" dirty="0" smtClean="0">
                <a:latin typeface="Calibri" pitchFamily="34" charset="0"/>
                <a:cs typeface="Calibri" pitchFamily="34" charset="0"/>
              </a:rPr>
              <a:t> mus. </a:t>
            </a:r>
          </a:p>
        </p:txBody>
      </p:sp>
      <p:sp>
        <p:nvSpPr>
          <p:cNvPr id="7" name="Tijdelijke aanduiding voor tekst 6"/>
          <p:cNvSpPr>
            <a:spLocks noGrp="1"/>
          </p:cNvSpPr>
          <p:nvPr>
            <p:ph type="body" sz="quarter" idx="12" hasCustomPrompt="1"/>
          </p:nvPr>
        </p:nvSpPr>
        <p:spPr>
          <a:xfrm>
            <a:off x="4860686" y="960673"/>
            <a:ext cx="3196003" cy="4941531"/>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massa. Cum </a:t>
            </a:r>
            <a:r>
              <a:rPr lang="nl-BE" sz="2000" dirty="0" err="1" smtClean="0">
                <a:latin typeface="Calibri" pitchFamily="34" charset="0"/>
                <a:cs typeface="Calibri" pitchFamily="34" charset="0"/>
              </a:rPr>
              <a:t>sociis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natoque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penatibus</a:t>
            </a:r>
            <a:r>
              <a:rPr lang="nl-BE" sz="2000" dirty="0" smtClean="0">
                <a:latin typeface="Calibri" pitchFamily="34" charset="0"/>
                <a:cs typeface="Calibri" pitchFamily="34" charset="0"/>
              </a:rPr>
              <a:t> et </a:t>
            </a:r>
            <a:r>
              <a:rPr lang="nl-BE" sz="2000" dirty="0" err="1" smtClean="0">
                <a:latin typeface="Calibri" pitchFamily="34" charset="0"/>
                <a:cs typeface="Calibri" pitchFamily="34" charset="0"/>
              </a:rPr>
              <a:t>magnis</a:t>
            </a:r>
            <a:r>
              <a:rPr lang="nl-BE" sz="2000" dirty="0" smtClean="0">
                <a:latin typeface="Calibri" pitchFamily="34" charset="0"/>
                <a:cs typeface="Calibri" pitchFamily="34" charset="0"/>
              </a:rPr>
              <a:t> dis </a:t>
            </a:r>
            <a:r>
              <a:rPr lang="nl-BE" sz="2000" dirty="0" err="1" smtClean="0">
                <a:latin typeface="Calibri" pitchFamily="34" charset="0"/>
                <a:cs typeface="Calibri" pitchFamily="34" charset="0"/>
              </a:rPr>
              <a:t>parturient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montes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nascetur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ridiculus</a:t>
            </a:r>
            <a:r>
              <a:rPr lang="nl-BE" sz="2000" dirty="0" smtClean="0">
                <a:latin typeface="Calibri" pitchFamily="34" charset="0"/>
                <a:cs typeface="Calibri" pitchFamily="34" charset="0"/>
              </a:rPr>
              <a:t> mus. </a:t>
            </a:r>
            <a:r>
              <a:rPr lang="nl-BE" sz="2000" dirty="0" err="1" smtClean="0">
                <a:latin typeface="Calibri" pitchFamily="34" charset="0"/>
                <a:cs typeface="Calibri" pitchFamily="34" charset="0"/>
              </a:rPr>
              <a:t>Donec</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quam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felis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ultricies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nec</a:t>
            </a:r>
            <a:r>
              <a:rPr lang="nl-BE" sz="2000" dirty="0" smtClean="0">
                <a:latin typeface="Calibri" pitchFamily="34" charset="0"/>
                <a:cs typeface="Calibri" pitchFamily="34" charset="0"/>
              </a:rPr>
              <a:t>, </a:t>
            </a:r>
            <a:endParaRPr lang="nl-BE" dirty="0"/>
          </a:p>
        </p:txBody>
      </p:sp>
      <p:sp>
        <p:nvSpPr>
          <p:cNvPr id="9" name="Tijdelijke aanduiding voor tekst 8"/>
          <p:cNvSpPr>
            <a:spLocks noGrp="1"/>
          </p:cNvSpPr>
          <p:nvPr>
            <p:ph type="body" sz="quarter" idx="13" hasCustomPrompt="1"/>
          </p:nvPr>
        </p:nvSpPr>
        <p:spPr>
          <a:xfrm>
            <a:off x="896816" y="1947358"/>
            <a:ext cx="3436327" cy="393372"/>
          </a:xfrm>
          <a:prstGeom prst="rect">
            <a:avLst/>
          </a:prstGeom>
        </p:spPr>
        <p:txBody>
          <a:bodyPr/>
          <a:lstStyle>
            <a:lvl1pPr marL="0" indent="0">
              <a:buNone/>
              <a:defRPr sz="2800" b="1" baseline="0">
                <a:solidFill>
                  <a:srgbClr val="0089C4"/>
                </a:solidFill>
                <a:latin typeface="+mj-lt"/>
              </a:defRPr>
            </a:lvl1pPr>
          </a:lstStyle>
          <a:p>
            <a:pPr lvl="0"/>
            <a:r>
              <a:rPr lang="nl-BE" dirty="0" smtClean="0"/>
              <a:t>Titel van tekstblok</a:t>
            </a:r>
            <a:endParaRPr lang="nl-BE" dirty="0"/>
          </a:p>
        </p:txBody>
      </p:sp>
      <p:sp>
        <p:nvSpPr>
          <p:cNvPr id="2" name="Tijdelijke aanduiding voor datum 1"/>
          <p:cNvSpPr>
            <a:spLocks noGrp="1"/>
          </p:cNvSpPr>
          <p:nvPr>
            <p:ph type="dt" sz="half" idx="14"/>
          </p:nvPr>
        </p:nvSpPr>
        <p:spPr/>
        <p:txBody>
          <a:bodyPr/>
          <a:lstStyle/>
          <a:p>
            <a:fld id="{F75B6C1A-5E5B-4B62-B525-898BEA3B321A}" type="datetime1">
              <a:rPr lang="nl-BE" smtClean="0">
                <a:solidFill>
                  <a:prstClr val="white"/>
                </a:solidFill>
              </a:rPr>
              <a:pPr/>
              <a:t>18/06/2015</a:t>
            </a:fld>
            <a:endParaRPr lang="nl-BE" dirty="0">
              <a:solidFill>
                <a:prstClr val="white"/>
              </a:solidFill>
            </a:endParaRPr>
          </a:p>
        </p:txBody>
      </p:sp>
      <p:sp>
        <p:nvSpPr>
          <p:cNvPr id="3" name="Tijdelijke aanduiding voor voettekst 2"/>
          <p:cNvSpPr>
            <a:spLocks noGrp="1"/>
          </p:cNvSpPr>
          <p:nvPr>
            <p:ph type="ftr" sz="quarter" idx="15"/>
          </p:nvPr>
        </p:nvSpPr>
        <p:spPr/>
        <p:txBody>
          <a:bodyPr/>
          <a:lstStyle/>
          <a:p>
            <a:endParaRPr lang="nl-BE" dirty="0">
              <a:solidFill>
                <a:prstClr val="white"/>
              </a:solidFill>
            </a:endParaRPr>
          </a:p>
        </p:txBody>
      </p:sp>
      <p:sp>
        <p:nvSpPr>
          <p:cNvPr id="4" name="Tijdelijke aanduiding voor dianummer 3"/>
          <p:cNvSpPr>
            <a:spLocks noGrp="1"/>
          </p:cNvSpPr>
          <p:nvPr>
            <p:ph type="sldNum" sz="quarter" idx="16"/>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89642734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nl-BE">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539951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31794716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02463" y="457200"/>
            <a:ext cx="1943100" cy="56388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173163" y="457200"/>
            <a:ext cx="5676900" cy="56388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nl-BE">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275435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el met dubbel tekstvlak + foto">
    <p:spTree>
      <p:nvGrpSpPr>
        <p:cNvPr id="1" name=""/>
        <p:cNvGrpSpPr/>
        <p:nvPr/>
      </p:nvGrpSpPr>
      <p:grpSpPr>
        <a:xfrm>
          <a:off x="0" y="0"/>
          <a:ext cx="0" cy="0"/>
          <a:chOff x="0" y="0"/>
          <a:chExt cx="0" cy="0"/>
        </a:xfrm>
      </p:grpSpPr>
      <p:sp>
        <p:nvSpPr>
          <p:cNvPr id="11" name="Afgeronde rechthoek 10"/>
          <p:cNvSpPr/>
          <p:nvPr/>
        </p:nvSpPr>
        <p:spPr>
          <a:xfrm>
            <a:off x="4580552" y="3284745"/>
            <a:ext cx="3692779" cy="270055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pic>
        <p:nvPicPr>
          <p:cNvPr id="20" name="Afbeelding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9729" y="3284741"/>
            <a:ext cx="3700818" cy="2686112"/>
          </a:xfrm>
          <a:prstGeom prst="roundRect">
            <a:avLst>
              <a:gd name="adj" fmla="val 9305"/>
            </a:avLst>
          </a:prstGeom>
          <a:solidFill>
            <a:srgbClr val="FFFFFF">
              <a:shade val="85000"/>
            </a:srgbClr>
          </a:solidFill>
          <a:ln>
            <a:noFill/>
          </a:ln>
          <a:effectLst/>
        </p:spPr>
      </p:pic>
      <p:sp>
        <p:nvSpPr>
          <p:cNvPr id="3" name="Tijdelijke aanduiding voor tekst 2"/>
          <p:cNvSpPr>
            <a:spLocks noGrp="1"/>
          </p:cNvSpPr>
          <p:nvPr userDrawn="1">
            <p:ph type="body" sz="quarter" idx="10" hasCustomPrompt="1"/>
          </p:nvPr>
        </p:nvSpPr>
        <p:spPr>
          <a:xfrm>
            <a:off x="879734" y="2507456"/>
            <a:ext cx="7466135" cy="611189"/>
          </a:xfrm>
          <a:prstGeom prst="rect">
            <a:avLst/>
          </a:prstGeom>
        </p:spPr>
        <p:txBody>
          <a:bodyPr/>
          <a:lstStyle>
            <a:lvl1pPr marL="0" indent="0">
              <a:buNone/>
              <a:defRPr sz="3300" b="1" baseline="0">
                <a:solidFill>
                  <a:srgbClr val="0089C4"/>
                </a:solidFill>
                <a:latin typeface="+mj-lt"/>
              </a:defRPr>
            </a:lvl1pPr>
          </a:lstStyle>
          <a:p>
            <a:pPr lvl="0"/>
            <a:r>
              <a:rPr lang="nl-NL" dirty="0" smtClean="0"/>
              <a:t>Titel boven een afbeelding en tekstblok</a:t>
            </a:r>
            <a:endParaRPr lang="nl-BE" dirty="0"/>
          </a:p>
        </p:txBody>
      </p:sp>
      <p:sp>
        <p:nvSpPr>
          <p:cNvPr id="5" name="Tijdelijke aanduiding voor tekst 4"/>
          <p:cNvSpPr>
            <a:spLocks noGrp="1"/>
          </p:cNvSpPr>
          <p:nvPr>
            <p:ph type="body" sz="quarter" idx="11" hasCustomPrompt="1"/>
          </p:nvPr>
        </p:nvSpPr>
        <p:spPr>
          <a:xfrm>
            <a:off x="4769828" y="3476957"/>
            <a:ext cx="3323492" cy="2308215"/>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p>
        </p:txBody>
      </p:sp>
      <p:sp>
        <p:nvSpPr>
          <p:cNvPr id="2" name="Tijdelijke aanduiding voor datum 1"/>
          <p:cNvSpPr>
            <a:spLocks noGrp="1"/>
          </p:cNvSpPr>
          <p:nvPr>
            <p:ph type="dt" sz="half" idx="12"/>
          </p:nvPr>
        </p:nvSpPr>
        <p:spPr/>
        <p:txBody>
          <a:bodyPr/>
          <a:lstStyle/>
          <a:p>
            <a:fld id="{9988CD27-DE9B-47CF-AC79-508ACA4AF770}" type="datetime1">
              <a:rPr lang="nl-BE" smtClean="0">
                <a:solidFill>
                  <a:prstClr val="white"/>
                </a:solidFill>
              </a:rPr>
              <a:pPr/>
              <a:t>18/06/2015</a:t>
            </a:fld>
            <a:endParaRPr lang="nl-BE" dirty="0">
              <a:solidFill>
                <a:prstClr val="white"/>
              </a:solidFill>
            </a:endParaRPr>
          </a:p>
        </p:txBody>
      </p:sp>
      <p:sp>
        <p:nvSpPr>
          <p:cNvPr id="4" name="Tijdelijke aanduiding voor voettekst 3"/>
          <p:cNvSpPr>
            <a:spLocks noGrp="1"/>
          </p:cNvSpPr>
          <p:nvPr>
            <p:ph type="ftr" sz="quarter" idx="13"/>
          </p:nvPr>
        </p:nvSpPr>
        <p:spPr/>
        <p:txBody>
          <a:bodyPr/>
          <a:lstStyle/>
          <a:p>
            <a:endParaRPr lang="nl-BE" dirty="0">
              <a:solidFill>
                <a:prstClr val="white"/>
              </a:solidFill>
            </a:endParaRPr>
          </a:p>
        </p:txBody>
      </p:sp>
      <p:sp>
        <p:nvSpPr>
          <p:cNvPr id="6" name="Tijdelijke aanduiding voor dianummer 5"/>
          <p:cNvSpPr>
            <a:spLocks noGrp="1"/>
          </p:cNvSpPr>
          <p:nvPr>
            <p:ph type="sldNum" sz="quarter" idx="14"/>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2013555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houd met bijschrift + foto">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527" y="2423604"/>
            <a:ext cx="3641382" cy="2686112"/>
          </a:xfrm>
          <a:prstGeom prst="roundRect">
            <a:avLst>
              <a:gd name="adj" fmla="val 9305"/>
            </a:avLst>
          </a:prstGeom>
          <a:solidFill>
            <a:srgbClr val="FFFFFF">
              <a:shade val="85000"/>
            </a:srgbClr>
          </a:solidFill>
          <a:ln>
            <a:noFill/>
          </a:ln>
          <a:effectLst/>
        </p:spPr>
      </p:pic>
      <p:sp>
        <p:nvSpPr>
          <p:cNvPr id="6" name="Tijdelijke aanduiding voor inhoud 2"/>
          <p:cNvSpPr>
            <a:spLocks noGrp="1"/>
          </p:cNvSpPr>
          <p:nvPr>
            <p:ph sz="quarter" idx="10" hasCustomPrompt="1"/>
          </p:nvPr>
        </p:nvSpPr>
        <p:spPr>
          <a:xfrm>
            <a:off x="892578" y="784601"/>
            <a:ext cx="7303477" cy="1079334"/>
          </a:xfrm>
          <a:prstGeom prst="rect">
            <a:avLst/>
          </a:prstGeom>
        </p:spPr>
        <p:txBody>
          <a:bodyPr/>
          <a:lstStyle>
            <a:lvl1pPr marL="0" indent="0">
              <a:buNone/>
              <a:defRPr sz="3200" b="1" baseline="0">
                <a:solidFill>
                  <a:schemeClr val="tx1"/>
                </a:solidFill>
                <a:latin typeface="+mj-lt"/>
              </a:defRPr>
            </a:lvl1pPr>
          </a:lstStyle>
          <a:p>
            <a:r>
              <a:rPr lang="nl-BE" sz="2400" dirty="0" smtClean="0">
                <a:solidFill>
                  <a:srgbClr val="0089C4"/>
                </a:solidFill>
                <a:latin typeface="Calibri" pitchFamily="34" charset="0"/>
                <a:cs typeface="Calibri" pitchFamily="34" charset="0"/>
              </a:rPr>
              <a:t>Dit is de titel van een standaard pagina voor de </a:t>
            </a:r>
            <a:r>
              <a:rPr lang="nl-BE" sz="2400" dirty="0" err="1" smtClean="0">
                <a:solidFill>
                  <a:srgbClr val="0089C4"/>
                </a:solidFill>
                <a:latin typeface="Calibri" pitchFamily="34" charset="0"/>
                <a:cs typeface="Calibri" pitchFamily="34" charset="0"/>
              </a:rPr>
              <a:t>powerpointpresentatie</a:t>
            </a:r>
            <a:r>
              <a:rPr lang="nl-BE" sz="2400" dirty="0" smtClean="0">
                <a:solidFill>
                  <a:srgbClr val="0089C4"/>
                </a:solidFill>
                <a:latin typeface="Calibri" pitchFamily="34" charset="0"/>
                <a:cs typeface="Calibri" pitchFamily="34" charset="0"/>
              </a:rPr>
              <a:t> (bovenaan)</a:t>
            </a:r>
            <a:endParaRPr lang="nl-BE" dirty="0"/>
          </a:p>
        </p:txBody>
      </p:sp>
      <p:sp>
        <p:nvSpPr>
          <p:cNvPr id="7" name="Tijdelijke aanduiding voor tekst 8"/>
          <p:cNvSpPr>
            <a:spLocks noGrp="1"/>
          </p:cNvSpPr>
          <p:nvPr>
            <p:ph type="body" sz="quarter" idx="13" hasCustomPrompt="1"/>
          </p:nvPr>
        </p:nvSpPr>
        <p:spPr>
          <a:xfrm>
            <a:off x="896816" y="1964077"/>
            <a:ext cx="3436327" cy="393372"/>
          </a:xfrm>
          <a:prstGeom prst="rect">
            <a:avLst/>
          </a:prstGeom>
        </p:spPr>
        <p:txBody>
          <a:bodyPr/>
          <a:lstStyle>
            <a:lvl1pPr marL="0" indent="0">
              <a:buNone/>
              <a:defRPr sz="2800" b="1" baseline="0">
                <a:solidFill>
                  <a:srgbClr val="0089C4"/>
                </a:solidFill>
                <a:latin typeface="+mj-lt"/>
              </a:defRPr>
            </a:lvl1pPr>
          </a:lstStyle>
          <a:p>
            <a:pPr lvl="0"/>
            <a:r>
              <a:rPr lang="nl-BE" dirty="0" smtClean="0"/>
              <a:t>Titel van tekstblok</a:t>
            </a:r>
            <a:endParaRPr lang="nl-BE" dirty="0"/>
          </a:p>
        </p:txBody>
      </p:sp>
      <p:sp>
        <p:nvSpPr>
          <p:cNvPr id="12" name="Tijdelijke aanduiding voor tekst 4"/>
          <p:cNvSpPr>
            <a:spLocks noGrp="1"/>
          </p:cNvSpPr>
          <p:nvPr>
            <p:ph type="body" sz="quarter" idx="11" hasCustomPrompt="1"/>
          </p:nvPr>
        </p:nvSpPr>
        <p:spPr>
          <a:xfrm>
            <a:off x="900327" y="2423604"/>
            <a:ext cx="3417277" cy="367851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2400">
                <a:solidFill>
                  <a:schemeClr val="tx1"/>
                </a:solidFill>
                <a:latin typeface="+mj-l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BE" sz="2000" dirty="0" err="1" smtClean="0">
                <a:latin typeface="Calibri" pitchFamily="34" charset="0"/>
                <a:cs typeface="Calibri" pitchFamily="34" charset="0"/>
              </a:rPr>
              <a:t>Lorem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ipsum</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sit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amet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consectetuer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adipiscing</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elit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commodo </a:t>
            </a:r>
            <a:r>
              <a:rPr lang="nl-BE" sz="2000" dirty="0" err="1" smtClean="0">
                <a:latin typeface="Calibri" pitchFamily="34" charset="0"/>
                <a:cs typeface="Calibri" pitchFamily="34" charset="0"/>
              </a:rPr>
              <a:t>ligula</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eget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dolor</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Aenean</a:t>
            </a:r>
            <a:r>
              <a:rPr lang="nl-BE" sz="2000" dirty="0" smtClean="0">
                <a:latin typeface="Calibri" pitchFamily="34" charset="0"/>
                <a:cs typeface="Calibri" pitchFamily="34" charset="0"/>
              </a:rPr>
              <a:t> massa. Cum </a:t>
            </a:r>
            <a:r>
              <a:rPr lang="nl-BE" sz="2000" dirty="0" err="1" smtClean="0">
                <a:latin typeface="Calibri" pitchFamily="34" charset="0"/>
                <a:cs typeface="Calibri" pitchFamily="34" charset="0"/>
              </a:rPr>
              <a:t>sociis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natoque</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penatibus</a:t>
            </a:r>
            <a:r>
              <a:rPr lang="nl-BE" sz="2000" dirty="0" smtClean="0">
                <a:latin typeface="Calibri" pitchFamily="34" charset="0"/>
                <a:cs typeface="Calibri" pitchFamily="34" charset="0"/>
              </a:rPr>
              <a:t> et </a:t>
            </a:r>
            <a:r>
              <a:rPr lang="nl-BE" sz="2000" dirty="0" err="1" smtClean="0">
                <a:latin typeface="Calibri" pitchFamily="34" charset="0"/>
                <a:cs typeface="Calibri" pitchFamily="34" charset="0"/>
              </a:rPr>
              <a:t>magnis</a:t>
            </a:r>
            <a:r>
              <a:rPr lang="nl-BE" sz="2000" dirty="0" smtClean="0">
                <a:latin typeface="Calibri" pitchFamily="34" charset="0"/>
                <a:cs typeface="Calibri" pitchFamily="34" charset="0"/>
              </a:rPr>
              <a:t> dis </a:t>
            </a:r>
            <a:r>
              <a:rPr lang="nl-BE" sz="2000" dirty="0" err="1" smtClean="0">
                <a:latin typeface="Calibri" pitchFamily="34" charset="0"/>
                <a:cs typeface="Calibri" pitchFamily="34" charset="0"/>
              </a:rPr>
              <a:t>parturient</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montes</a:t>
            </a:r>
            <a:r>
              <a:rPr lang="nl-BE" sz="2000" dirty="0" smtClean="0">
                <a:latin typeface="Calibri" pitchFamily="34" charset="0"/>
                <a:cs typeface="Calibri" pitchFamily="34" charset="0"/>
              </a:rPr>
              <a:t>, </a:t>
            </a:r>
            <a:r>
              <a:rPr lang="nl-BE" sz="2000" dirty="0" err="1" smtClean="0">
                <a:latin typeface="Calibri" pitchFamily="34" charset="0"/>
                <a:cs typeface="Calibri" pitchFamily="34" charset="0"/>
              </a:rPr>
              <a:t>nascetur</a:t>
            </a:r>
            <a:endParaRPr lang="nl-BE" sz="2000" dirty="0" smtClean="0">
              <a:latin typeface="Calibri" pitchFamily="34" charset="0"/>
              <a:cs typeface="Calibri" pitchFamily="34" charset="0"/>
            </a:endParaRPr>
          </a:p>
        </p:txBody>
      </p:sp>
      <p:sp>
        <p:nvSpPr>
          <p:cNvPr id="2" name="Tijdelijke aanduiding voor datum 1"/>
          <p:cNvSpPr>
            <a:spLocks noGrp="1"/>
          </p:cNvSpPr>
          <p:nvPr>
            <p:ph type="dt" sz="half" idx="14"/>
          </p:nvPr>
        </p:nvSpPr>
        <p:spPr/>
        <p:txBody>
          <a:bodyPr/>
          <a:lstStyle/>
          <a:p>
            <a:fld id="{B886CA1F-3464-4BC3-A9D6-D4A59C409937}" type="datetime1">
              <a:rPr lang="nl-BE" smtClean="0">
                <a:solidFill>
                  <a:prstClr val="white"/>
                </a:solidFill>
              </a:rPr>
              <a:pPr/>
              <a:t>18/06/2015</a:t>
            </a:fld>
            <a:endParaRPr lang="nl-BE" dirty="0">
              <a:solidFill>
                <a:prstClr val="white"/>
              </a:solidFill>
            </a:endParaRPr>
          </a:p>
        </p:txBody>
      </p:sp>
      <p:sp>
        <p:nvSpPr>
          <p:cNvPr id="3" name="Tijdelijke aanduiding voor voettekst 2"/>
          <p:cNvSpPr>
            <a:spLocks noGrp="1"/>
          </p:cNvSpPr>
          <p:nvPr>
            <p:ph type="ftr" sz="quarter" idx="15"/>
          </p:nvPr>
        </p:nvSpPr>
        <p:spPr/>
        <p:txBody>
          <a:bodyPr/>
          <a:lstStyle/>
          <a:p>
            <a:endParaRPr lang="nl-BE" dirty="0">
              <a:solidFill>
                <a:prstClr val="white"/>
              </a:solidFill>
            </a:endParaRPr>
          </a:p>
        </p:txBody>
      </p:sp>
      <p:sp>
        <p:nvSpPr>
          <p:cNvPr id="4" name="Tijdelijke aanduiding voor dianummer 3"/>
          <p:cNvSpPr>
            <a:spLocks noGrp="1"/>
          </p:cNvSpPr>
          <p:nvPr>
            <p:ph type="sldNum" sz="quarter" idx="16"/>
          </p:nvPr>
        </p:nvSpPr>
        <p:spPr/>
        <p:txBody>
          <a:body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266667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4" name="Tijdelijke aanduiding voor datum 3"/>
          <p:cNvSpPr>
            <a:spLocks noGrp="1"/>
          </p:cNvSpPr>
          <p:nvPr>
            <p:ph type="dt" sz="half" idx="2"/>
          </p:nvPr>
        </p:nvSpPr>
        <p:spPr>
          <a:xfrm>
            <a:off x="834000" y="6473389"/>
            <a:ext cx="2133600" cy="365125"/>
          </a:xfrm>
          <a:prstGeom prst="rect">
            <a:avLst/>
          </a:prstGeom>
        </p:spPr>
        <p:txBody>
          <a:bodyPr vert="horz" lIns="91440" tIns="45720" rIns="91440" bIns="45720" rtlCol="0" anchor="ctr"/>
          <a:lstStyle>
            <a:lvl1pPr algn="l">
              <a:defRPr sz="1200">
                <a:solidFill>
                  <a:schemeClr val="bg1"/>
                </a:solidFill>
              </a:defRPr>
            </a:lvl1pPr>
          </a:lstStyle>
          <a:p>
            <a:fld id="{E01E5BAA-FB08-431F-B984-948FAFC8D844}" type="datetime1">
              <a:rPr lang="nl-BE" smtClean="0">
                <a:solidFill>
                  <a:prstClr val="white"/>
                </a:solidFill>
              </a:rPr>
              <a:pPr/>
              <a:t>18/06/2015</a:t>
            </a:fld>
            <a:endParaRPr lang="nl-BE" dirty="0">
              <a:solidFill>
                <a:prstClr val="white"/>
              </a:solidFill>
            </a:endParaRPr>
          </a:p>
        </p:txBody>
      </p:sp>
      <p:sp>
        <p:nvSpPr>
          <p:cNvPr id="5" name="Tijdelijke aanduiding voor voettekst 4"/>
          <p:cNvSpPr>
            <a:spLocks noGrp="1"/>
          </p:cNvSpPr>
          <p:nvPr>
            <p:ph type="ftr" sz="quarter" idx="3"/>
          </p:nvPr>
        </p:nvSpPr>
        <p:spPr>
          <a:xfrm>
            <a:off x="3124200" y="6473389"/>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nl-BE" dirty="0">
              <a:solidFill>
                <a:prstClr val="white"/>
              </a:solidFill>
            </a:endParaRPr>
          </a:p>
        </p:txBody>
      </p:sp>
      <p:sp>
        <p:nvSpPr>
          <p:cNvPr id="6" name="Tijdelijke aanduiding voor dianummer 5"/>
          <p:cNvSpPr>
            <a:spLocks noGrp="1"/>
          </p:cNvSpPr>
          <p:nvPr>
            <p:ph type="sldNum" sz="quarter" idx="4"/>
          </p:nvPr>
        </p:nvSpPr>
        <p:spPr>
          <a:xfrm>
            <a:off x="6168864" y="6465029"/>
            <a:ext cx="2133600" cy="365125"/>
          </a:xfrm>
          <a:prstGeom prst="rect">
            <a:avLst/>
          </a:prstGeom>
        </p:spPr>
        <p:txBody>
          <a:bodyPr vert="horz" lIns="91440" tIns="45720" rIns="91440" bIns="45720" rtlCol="0" anchor="ctr"/>
          <a:lstStyle>
            <a:lvl1pPr algn="r">
              <a:defRPr sz="1200">
                <a:solidFill>
                  <a:schemeClr val="bg1"/>
                </a:solidFill>
              </a:defRPr>
            </a:lvl1pPr>
          </a:lstStyle>
          <a:p>
            <a:fld id="{41E1C609-5DDB-49F2-AD70-580642573095}"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97551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3625" cy="6858001"/>
            <a:chOff x="0" y="-3"/>
            <a:chExt cx="670" cy="4320"/>
          </a:xfrm>
        </p:grpSpPr>
        <p:grpSp>
          <p:nvGrpSpPr>
            <p:cNvPr id="2051" name="Group 3"/>
            <p:cNvGrpSpPr>
              <a:grpSpLocks/>
            </p:cNvGrpSpPr>
            <p:nvPr/>
          </p:nvGrpSpPr>
          <p:grpSpPr bwMode="auto">
            <a:xfrm rot="16200000" flipH="1">
              <a:off x="-1815" y="1838"/>
              <a:ext cx="4320" cy="638"/>
              <a:chOff x="-2" y="1562"/>
              <a:chExt cx="5762" cy="638"/>
            </a:xfrm>
          </p:grpSpPr>
          <p:sp>
            <p:nvSpPr>
              <p:cNvPr id="2052"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3"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4"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5"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2056"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7"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8"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59"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0"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1"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2062"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3"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4"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5"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6"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7"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p>
            </p:txBody>
          </p:sp>
          <p:sp>
            <p:nvSpPr>
              <p:cNvPr id="2068"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69"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sp>
            <p:nvSpPr>
              <p:cNvPr id="2070"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p>
            </p:txBody>
          </p:sp>
        </p:grpSp>
        <p:sp>
          <p:nvSpPr>
            <p:cNvPr id="2071"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p>
          </p:txBody>
        </p:sp>
        <p:sp>
          <p:nvSpPr>
            <p:cNvPr id="2072"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p>
          </p:txBody>
        </p:sp>
      </p:grpSp>
      <p:sp>
        <p:nvSpPr>
          <p:cNvPr id="207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smtClean="0"/>
              <a:t>Klik om het opmaakprofiel van de modeltitel te bewerken</a:t>
            </a:r>
          </a:p>
        </p:txBody>
      </p:sp>
      <p:sp>
        <p:nvSpPr>
          <p:cNvPr id="207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smtClean="0"/>
              <a:t>Klik om de opmaakprofielen van de modeltekst te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p>
        </p:txBody>
      </p:sp>
      <p:sp>
        <p:nvSpPr>
          <p:cNvPr id="2075"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fld id="{C2D040DC-4832-4250-8518-D6A094BC7E60}" type="datetimeFigureOut">
              <a:rPr lang="nl-BE" smtClean="0"/>
              <a:t>18/06/2015</a:t>
            </a:fld>
            <a:endParaRPr lang="nl-BE"/>
          </a:p>
        </p:txBody>
      </p:sp>
      <p:sp>
        <p:nvSpPr>
          <p:cNvPr id="2076"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endParaRPr lang="nl-BE"/>
          </a:p>
        </p:txBody>
      </p:sp>
      <p:sp>
        <p:nvSpPr>
          <p:cNvPr id="2077"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fld id="{F8CCE81A-2AE3-463E-9ABA-2C3F3BE9BBF3}" type="slidenum">
              <a:rPr lang="nl-BE" smtClean="0"/>
              <a:t>‹nr.›</a:t>
            </a:fld>
            <a:endParaRPr lang="nl-BE"/>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1" fontAlgn="base" hangingPunct="1">
        <a:spcBef>
          <a:spcPct val="0"/>
        </a:spcBef>
        <a:spcAft>
          <a:spcPct val="0"/>
        </a:spcAft>
        <a:defRPr kumimoji="1" sz="4400">
          <a:solidFill>
            <a:schemeClr val="tx2"/>
          </a:solidFill>
          <a:latin typeface="+mj-lt"/>
          <a:ea typeface="+mj-ea"/>
          <a:cs typeface="+mj-cs"/>
        </a:defRPr>
      </a:lvl1pPr>
      <a:lvl2pPr algn="l" rtl="0" eaLnBrk="1" fontAlgn="base" hangingPunct="1">
        <a:spcBef>
          <a:spcPct val="0"/>
        </a:spcBef>
        <a:spcAft>
          <a:spcPct val="0"/>
        </a:spcAft>
        <a:defRPr kumimoji="1" sz="4400">
          <a:solidFill>
            <a:schemeClr val="tx2"/>
          </a:solidFill>
          <a:latin typeface="Times New Roman" pitchFamily="18" charset="0"/>
        </a:defRPr>
      </a:lvl2pPr>
      <a:lvl3pPr algn="l" rtl="0" eaLnBrk="1" fontAlgn="base" hangingPunct="1">
        <a:spcBef>
          <a:spcPct val="0"/>
        </a:spcBef>
        <a:spcAft>
          <a:spcPct val="0"/>
        </a:spcAft>
        <a:defRPr kumimoji="1" sz="4400">
          <a:solidFill>
            <a:schemeClr val="tx2"/>
          </a:solidFill>
          <a:latin typeface="Times New Roman" pitchFamily="18" charset="0"/>
        </a:defRPr>
      </a:lvl3pPr>
      <a:lvl4pPr algn="l" rtl="0" eaLnBrk="1" fontAlgn="base" hangingPunct="1">
        <a:spcBef>
          <a:spcPct val="0"/>
        </a:spcBef>
        <a:spcAft>
          <a:spcPct val="0"/>
        </a:spcAft>
        <a:defRPr kumimoji="1" sz="4400">
          <a:solidFill>
            <a:schemeClr val="tx2"/>
          </a:solidFill>
          <a:latin typeface="Times New Roman" pitchFamily="18" charset="0"/>
        </a:defRPr>
      </a:lvl4pPr>
      <a:lvl5pPr algn="l" rtl="0" eaLnBrk="1" fontAlgn="base" hangingPunct="1">
        <a:spcBef>
          <a:spcPct val="0"/>
        </a:spcBef>
        <a:spcAft>
          <a:spcPct val="0"/>
        </a:spcAft>
        <a:defRPr kumimoji="1" sz="4400">
          <a:solidFill>
            <a:schemeClr val="tx2"/>
          </a:solidFill>
          <a:latin typeface="Times New Roman" pitchFamily="18" charset="0"/>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143000" indent="-228600" algn="l" rtl="0" eaLnBrk="1" fontAlgn="base" hangingPunct="1">
        <a:spcBef>
          <a:spcPct val="20000"/>
        </a:spcBef>
        <a:spcAft>
          <a:spcPct val="0"/>
        </a:spcAft>
        <a:buChar char="•"/>
        <a:defRPr kumimoji="1" sz="2400">
          <a:solidFill>
            <a:schemeClr val="tx1"/>
          </a:solidFill>
          <a:latin typeface="+mn-lt"/>
        </a:defRPr>
      </a:lvl3pPr>
      <a:lvl4pPr marL="1600200" indent="-228600" algn="l" rtl="0" eaLnBrk="1" fontAlgn="base" hangingPunct="1">
        <a:spcBef>
          <a:spcPct val="20000"/>
        </a:spcBef>
        <a:spcAft>
          <a:spcPct val="0"/>
        </a:spcAft>
        <a:buChar char="•"/>
        <a:defRPr kumimoji="1" sz="2000">
          <a:solidFill>
            <a:schemeClr val="tx1"/>
          </a:solidFill>
          <a:latin typeface="+mn-lt"/>
        </a:defRPr>
      </a:lvl4pPr>
      <a:lvl5pPr marL="2057400" indent="-228600" algn="l" rtl="0" eaLnBrk="1" fontAlgn="base" hangingPunct="1">
        <a:spcBef>
          <a:spcPct val="20000"/>
        </a:spcBef>
        <a:spcAft>
          <a:spcPct val="0"/>
        </a:spcAft>
        <a:buChar char="•"/>
        <a:defRPr kumimoji="1" sz="2000">
          <a:solidFill>
            <a:schemeClr val="tx1"/>
          </a:solidFill>
          <a:latin typeface="+mn-lt"/>
        </a:defRPr>
      </a:lvl5pPr>
      <a:lvl6pPr marL="2514600" indent="-228600" algn="l" rtl="0" eaLnBrk="1" fontAlgn="base" hangingPunct="1">
        <a:spcBef>
          <a:spcPct val="20000"/>
        </a:spcBef>
        <a:spcAft>
          <a:spcPct val="0"/>
        </a:spcAft>
        <a:buChar char="•"/>
        <a:defRPr kumimoji="1" sz="2000">
          <a:solidFill>
            <a:schemeClr val="tx1"/>
          </a:solidFill>
          <a:latin typeface="+mn-lt"/>
        </a:defRPr>
      </a:lvl6pPr>
      <a:lvl7pPr marL="2971800" indent="-228600" algn="l" rtl="0" eaLnBrk="1" fontAlgn="base" hangingPunct="1">
        <a:spcBef>
          <a:spcPct val="20000"/>
        </a:spcBef>
        <a:spcAft>
          <a:spcPct val="0"/>
        </a:spcAft>
        <a:buChar char="•"/>
        <a:defRPr kumimoji="1" sz="2000">
          <a:solidFill>
            <a:schemeClr val="tx1"/>
          </a:solidFill>
          <a:latin typeface="+mn-lt"/>
        </a:defRPr>
      </a:lvl7pPr>
      <a:lvl8pPr marL="3429000" indent="-228600" algn="l" rtl="0" eaLnBrk="1" fontAlgn="base" hangingPunct="1">
        <a:spcBef>
          <a:spcPct val="20000"/>
        </a:spcBef>
        <a:spcAft>
          <a:spcPct val="0"/>
        </a:spcAft>
        <a:buChar char="•"/>
        <a:defRPr kumimoji="1" sz="2000">
          <a:solidFill>
            <a:schemeClr val="tx1"/>
          </a:solidFill>
          <a:latin typeface="+mn-lt"/>
        </a:defRPr>
      </a:lvl8pPr>
      <a:lvl9pPr marL="388620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7369763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71E3F-F5FC-4F0C-B00C-24272B35C5AA}"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9F1CC-745C-493F-9F80-08AD3B21FB76}"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061051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spd="slow">
    <p:push dir="u"/>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040DC-4832-4250-8518-D6A094BC7E60}" type="datetimeFigureOut">
              <a:rPr lang="nl-BE" smtClean="0">
                <a:solidFill>
                  <a:prstClr val="black">
                    <a:tint val="75000"/>
                  </a:prstClr>
                </a:solidFill>
              </a:rPr>
              <a:pPr/>
              <a:t>18/06/2015</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CE81A-2AE3-463E-9ABA-2C3F3BE9BBF3}"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97084567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3625" cy="6858001"/>
            <a:chOff x="0" y="-3"/>
            <a:chExt cx="670" cy="4320"/>
          </a:xfrm>
        </p:grpSpPr>
        <p:grpSp>
          <p:nvGrpSpPr>
            <p:cNvPr id="2051" name="Group 3"/>
            <p:cNvGrpSpPr>
              <a:grpSpLocks/>
            </p:cNvGrpSpPr>
            <p:nvPr/>
          </p:nvGrpSpPr>
          <p:grpSpPr bwMode="auto">
            <a:xfrm rot="16200000" flipH="1">
              <a:off x="-1815" y="1838"/>
              <a:ext cx="4320" cy="638"/>
              <a:chOff x="-2" y="1562"/>
              <a:chExt cx="5762" cy="638"/>
            </a:xfrm>
          </p:grpSpPr>
          <p:sp>
            <p:nvSpPr>
              <p:cNvPr id="2052" name="Freeform 4"/>
              <p:cNvSpPr>
                <a:spLocks/>
              </p:cNvSpPr>
              <p:nvPr/>
            </p:nvSpPr>
            <p:spPr bwMode="ltGray">
              <a:xfrm rot="-5400000">
                <a:off x="2559"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3" name="Freeform 5"/>
              <p:cNvSpPr>
                <a:spLocks/>
              </p:cNvSpPr>
              <p:nvPr/>
            </p:nvSpPr>
            <p:spPr bwMode="ltGray">
              <a:xfrm rot="-5400000">
                <a:off x="1323"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4"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5" name="Freeform 7"/>
              <p:cNvSpPr>
                <a:spLocks/>
              </p:cNvSpPr>
              <p:nvPr/>
            </p:nvSpPr>
            <p:spPr bwMode="ltGray">
              <a:xfrm rot="-5400000">
                <a:off x="-57" y="1752"/>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2056"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7"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8" name="Freeform 10"/>
              <p:cNvSpPr>
                <a:spLocks/>
              </p:cNvSpPr>
              <p:nvPr/>
            </p:nvSpPr>
            <p:spPr bwMode="ltGray">
              <a:xfrm rot="-5400000">
                <a:off x="156" y="1726"/>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59" name="Freeform 11"/>
              <p:cNvSpPr>
                <a:spLocks/>
              </p:cNvSpPr>
              <p:nvPr/>
            </p:nvSpPr>
            <p:spPr bwMode="ltGray">
              <a:xfrm rot="-5400000">
                <a:off x="3211" y="1664"/>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0"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1" name="Freeform 13"/>
              <p:cNvSpPr>
                <a:spLocks/>
              </p:cNvSpPr>
              <p:nvPr/>
            </p:nvSpPr>
            <p:spPr bwMode="ltGray">
              <a:xfrm rot="-5400000">
                <a:off x="1830"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2062"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3" name="Freeform 15"/>
              <p:cNvSpPr>
                <a:spLocks/>
              </p:cNvSpPr>
              <p:nvPr/>
            </p:nvSpPr>
            <p:spPr bwMode="ltGray">
              <a:xfrm rot="-5400000">
                <a:off x="2330"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4"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5" name="Freeform 17"/>
              <p:cNvSpPr>
                <a:spLocks/>
              </p:cNvSpPr>
              <p:nvPr/>
            </p:nvSpPr>
            <p:spPr bwMode="ltGray">
              <a:xfrm rot="-5400000">
                <a:off x="4077"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6"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7" name="Freeform 19"/>
              <p:cNvSpPr>
                <a:spLocks/>
              </p:cNvSpPr>
              <p:nvPr/>
            </p:nvSpPr>
            <p:spPr bwMode="ltGray">
              <a:xfrm rot="-5400000">
                <a:off x="4584" y="1747"/>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nl-BE">
                  <a:solidFill>
                    <a:srgbClr val="000000"/>
                  </a:solidFill>
                </a:endParaRPr>
              </a:p>
            </p:txBody>
          </p:sp>
          <p:sp>
            <p:nvSpPr>
              <p:cNvPr id="2068"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69" name="Freeform 21"/>
              <p:cNvSpPr>
                <a:spLocks/>
              </p:cNvSpPr>
              <p:nvPr/>
            </p:nvSpPr>
            <p:spPr bwMode="ltGray">
              <a:xfrm rot="-5400000">
                <a:off x="5084" y="1694"/>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sp>
            <p:nvSpPr>
              <p:cNvPr id="2070"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nl-BE">
                  <a:solidFill>
                    <a:srgbClr val="000000"/>
                  </a:solidFill>
                </a:endParaRPr>
              </a:p>
            </p:txBody>
          </p:sp>
        </p:grpSp>
        <p:sp>
          <p:nvSpPr>
            <p:cNvPr id="2071"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solidFill>
                  <a:srgbClr val="000000"/>
                </a:solidFill>
              </a:endParaRPr>
            </a:p>
          </p:txBody>
        </p:sp>
        <p:sp>
          <p:nvSpPr>
            <p:cNvPr id="2072"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nl-BE">
                <a:solidFill>
                  <a:srgbClr val="000000"/>
                </a:solidFill>
              </a:endParaRPr>
            </a:p>
          </p:txBody>
        </p:sp>
      </p:grpSp>
      <p:sp>
        <p:nvSpPr>
          <p:cNvPr id="2073"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smtClean="0"/>
              <a:t>Klik om het opmaakprofiel van de modeltitel te bewerken</a:t>
            </a:r>
          </a:p>
        </p:txBody>
      </p:sp>
      <p:sp>
        <p:nvSpPr>
          <p:cNvPr id="2074"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smtClean="0"/>
              <a:t>Klik om de opmaakprofielen van de modeltekst te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p>
        </p:txBody>
      </p:sp>
      <p:sp>
        <p:nvSpPr>
          <p:cNvPr id="2075"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defRPr>
            </a:lvl1pPr>
          </a:lstStyle>
          <a:p>
            <a:fld id="{C2D040DC-4832-4250-8518-D6A094BC7E60}" type="datetimeFigureOut">
              <a:rPr lang="nl-BE" smtClean="0">
                <a:solidFill>
                  <a:srgbClr val="000000"/>
                </a:solidFill>
              </a:rPr>
              <a:pPr/>
              <a:t>18/06/2015</a:t>
            </a:fld>
            <a:endParaRPr lang="nl-BE">
              <a:solidFill>
                <a:srgbClr val="000000"/>
              </a:solidFill>
            </a:endParaRPr>
          </a:p>
        </p:txBody>
      </p:sp>
      <p:sp>
        <p:nvSpPr>
          <p:cNvPr id="2076"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defRPr>
            </a:lvl1pPr>
          </a:lstStyle>
          <a:p>
            <a:endParaRPr lang="nl-BE">
              <a:solidFill>
                <a:srgbClr val="000000"/>
              </a:solidFill>
            </a:endParaRPr>
          </a:p>
        </p:txBody>
      </p:sp>
      <p:sp>
        <p:nvSpPr>
          <p:cNvPr id="2077"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mn-lt"/>
              </a:defRPr>
            </a:lvl1pPr>
          </a:lstStyle>
          <a:p>
            <a:fld id="{F8CCE81A-2AE3-463E-9ABA-2C3F3BE9BBF3}"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276520557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fontAlgn="base" hangingPunct="1">
        <a:spcBef>
          <a:spcPct val="0"/>
        </a:spcBef>
        <a:spcAft>
          <a:spcPct val="0"/>
        </a:spcAft>
        <a:defRPr kumimoji="1" sz="4400">
          <a:solidFill>
            <a:schemeClr val="tx2"/>
          </a:solidFill>
          <a:latin typeface="+mj-lt"/>
          <a:ea typeface="+mj-ea"/>
          <a:cs typeface="+mj-cs"/>
        </a:defRPr>
      </a:lvl1pPr>
      <a:lvl2pPr algn="l" rtl="0" eaLnBrk="1" fontAlgn="base" hangingPunct="1">
        <a:spcBef>
          <a:spcPct val="0"/>
        </a:spcBef>
        <a:spcAft>
          <a:spcPct val="0"/>
        </a:spcAft>
        <a:defRPr kumimoji="1" sz="4400">
          <a:solidFill>
            <a:schemeClr val="tx2"/>
          </a:solidFill>
          <a:latin typeface="Times New Roman" pitchFamily="18" charset="0"/>
        </a:defRPr>
      </a:lvl2pPr>
      <a:lvl3pPr algn="l" rtl="0" eaLnBrk="1" fontAlgn="base" hangingPunct="1">
        <a:spcBef>
          <a:spcPct val="0"/>
        </a:spcBef>
        <a:spcAft>
          <a:spcPct val="0"/>
        </a:spcAft>
        <a:defRPr kumimoji="1" sz="4400">
          <a:solidFill>
            <a:schemeClr val="tx2"/>
          </a:solidFill>
          <a:latin typeface="Times New Roman" pitchFamily="18" charset="0"/>
        </a:defRPr>
      </a:lvl3pPr>
      <a:lvl4pPr algn="l" rtl="0" eaLnBrk="1" fontAlgn="base" hangingPunct="1">
        <a:spcBef>
          <a:spcPct val="0"/>
        </a:spcBef>
        <a:spcAft>
          <a:spcPct val="0"/>
        </a:spcAft>
        <a:defRPr kumimoji="1" sz="4400">
          <a:solidFill>
            <a:schemeClr val="tx2"/>
          </a:solidFill>
          <a:latin typeface="Times New Roman" pitchFamily="18" charset="0"/>
        </a:defRPr>
      </a:lvl4pPr>
      <a:lvl5pPr algn="l" rtl="0" eaLnBrk="1" fontAlgn="base" hangingPunct="1">
        <a:spcBef>
          <a:spcPct val="0"/>
        </a:spcBef>
        <a:spcAft>
          <a:spcPct val="0"/>
        </a:spcAft>
        <a:defRPr kumimoji="1" sz="4400">
          <a:solidFill>
            <a:schemeClr val="tx2"/>
          </a:solidFill>
          <a:latin typeface="Times New Roman" pitchFamily="18" charset="0"/>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1"/>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143000" indent="-228600" algn="l" rtl="0" eaLnBrk="1" fontAlgn="base" hangingPunct="1">
        <a:spcBef>
          <a:spcPct val="20000"/>
        </a:spcBef>
        <a:spcAft>
          <a:spcPct val="0"/>
        </a:spcAft>
        <a:buChar char="•"/>
        <a:defRPr kumimoji="1" sz="2400">
          <a:solidFill>
            <a:schemeClr val="tx1"/>
          </a:solidFill>
          <a:latin typeface="+mn-lt"/>
        </a:defRPr>
      </a:lvl3pPr>
      <a:lvl4pPr marL="1600200" indent="-228600" algn="l" rtl="0" eaLnBrk="1" fontAlgn="base" hangingPunct="1">
        <a:spcBef>
          <a:spcPct val="20000"/>
        </a:spcBef>
        <a:spcAft>
          <a:spcPct val="0"/>
        </a:spcAft>
        <a:buChar char="•"/>
        <a:defRPr kumimoji="1" sz="2000">
          <a:solidFill>
            <a:schemeClr val="tx1"/>
          </a:solidFill>
          <a:latin typeface="+mn-lt"/>
        </a:defRPr>
      </a:lvl4pPr>
      <a:lvl5pPr marL="2057400" indent="-228600" algn="l" rtl="0" eaLnBrk="1" fontAlgn="base" hangingPunct="1">
        <a:spcBef>
          <a:spcPct val="20000"/>
        </a:spcBef>
        <a:spcAft>
          <a:spcPct val="0"/>
        </a:spcAft>
        <a:buChar char="•"/>
        <a:defRPr kumimoji="1" sz="2000">
          <a:solidFill>
            <a:schemeClr val="tx1"/>
          </a:solidFill>
          <a:latin typeface="+mn-lt"/>
        </a:defRPr>
      </a:lvl5pPr>
      <a:lvl6pPr marL="2514600" indent="-228600" algn="l" rtl="0" eaLnBrk="1" fontAlgn="base" hangingPunct="1">
        <a:spcBef>
          <a:spcPct val="20000"/>
        </a:spcBef>
        <a:spcAft>
          <a:spcPct val="0"/>
        </a:spcAft>
        <a:buChar char="•"/>
        <a:defRPr kumimoji="1" sz="2000">
          <a:solidFill>
            <a:schemeClr val="tx1"/>
          </a:solidFill>
          <a:latin typeface="+mn-lt"/>
        </a:defRPr>
      </a:lvl6pPr>
      <a:lvl7pPr marL="2971800" indent="-228600" algn="l" rtl="0" eaLnBrk="1" fontAlgn="base" hangingPunct="1">
        <a:spcBef>
          <a:spcPct val="20000"/>
        </a:spcBef>
        <a:spcAft>
          <a:spcPct val="0"/>
        </a:spcAft>
        <a:buChar char="•"/>
        <a:defRPr kumimoji="1" sz="2000">
          <a:solidFill>
            <a:schemeClr val="tx1"/>
          </a:solidFill>
          <a:latin typeface="+mn-lt"/>
        </a:defRPr>
      </a:lvl7pPr>
      <a:lvl8pPr marL="3429000" indent="-228600" algn="l" rtl="0" eaLnBrk="1" fontAlgn="base" hangingPunct="1">
        <a:spcBef>
          <a:spcPct val="20000"/>
        </a:spcBef>
        <a:spcAft>
          <a:spcPct val="0"/>
        </a:spcAft>
        <a:buChar char="•"/>
        <a:defRPr kumimoji="1" sz="2000">
          <a:solidFill>
            <a:schemeClr val="tx1"/>
          </a:solidFill>
          <a:latin typeface="+mn-lt"/>
        </a:defRPr>
      </a:lvl8pPr>
      <a:lvl9pPr marL="3886200" indent="-228600" algn="l" rtl="0" eaLnBrk="1" fontAlgn="base" hangingPunct="1">
        <a:spcBef>
          <a:spcPct val="20000"/>
        </a:spcBef>
        <a:spcAft>
          <a:spcPct val="0"/>
        </a:spcAft>
        <a:buChar char="•"/>
        <a:defRPr kumimoji="1"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www.lokalestatistieken.be/" TargetMode="External"/><Relationship Id="rId2" Type="http://schemas.openxmlformats.org/officeDocument/2006/relationships/image" Target="../media/image30.emf"/><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jpeg"/><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hyperlink" Target="http://www.lokalestatistieken.be/" TargetMode="External"/><Relationship Id="rId2" Type="http://schemas.openxmlformats.org/officeDocument/2006/relationships/image" Target="../media/image31.emf"/><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hyperlink" Target="http://economie.fgov.be/"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hyperlink" Target="https://stad.gent/over-gent-en-het-stadsbestuur/pers-en-publicaties/publicaties-van-en-ism-stad-gent/onderzoeks-en-cijferrapporten/gent-cijfers-reeks/trends-verhuisbewegingen-2014" TargetMode="External"/><Relationship Id="rId2" Type="http://schemas.openxmlformats.org/officeDocument/2006/relationships/notesSlide" Target="../notesSlides/notesSlide28.xml"/><Relationship Id="rId1" Type="http://schemas.openxmlformats.org/officeDocument/2006/relationships/slideLayout" Target="../slideLayouts/slideLayout52.xml"/><Relationship Id="rId5" Type="http://schemas.openxmlformats.org/officeDocument/2006/relationships/hyperlink" Target="http://stad.gent/gentincijfers" TargetMode="External"/><Relationship Id="rId4" Type="http://schemas.openxmlformats.org/officeDocument/2006/relationships/hyperlink" Target="mailto:gentincijfers@stad.gent"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28.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hart" Target="../charts/chart10.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11.xml"/><Relationship Id="rId1" Type="http://schemas.openxmlformats.org/officeDocument/2006/relationships/slideLayout" Target="../slideLayouts/slideLayout28.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hyperlink" Target="http://www.lokalestatistieken.be/" TargetMode="External"/><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hyperlink" Target="http://www.lokalestatistieken.be/" TargetMode="External"/><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www.lokalestatistieken.be/" TargetMode="External"/><Relationship Id="rId2" Type="http://schemas.openxmlformats.org/officeDocument/2006/relationships/image" Target="../media/image29.emf"/><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jpeg"/><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eg"/><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6" name="Groep 5"/>
          <p:cNvGrpSpPr/>
          <p:nvPr/>
        </p:nvGrpSpPr>
        <p:grpSpPr>
          <a:xfrm>
            <a:off x="853757" y="964724"/>
            <a:ext cx="5414706" cy="940860"/>
            <a:chOff x="894197" y="4394447"/>
            <a:chExt cx="6937531" cy="1492444"/>
          </a:xfrm>
        </p:grpSpPr>
        <p:grpSp>
          <p:nvGrpSpPr>
            <p:cNvPr id="8" name="Groep 7"/>
            <p:cNvGrpSpPr/>
            <p:nvPr/>
          </p:nvGrpSpPr>
          <p:grpSpPr>
            <a:xfrm>
              <a:off x="894197" y="4394447"/>
              <a:ext cx="6294392" cy="1492444"/>
              <a:chOff x="961749" y="4162695"/>
              <a:chExt cx="7656939" cy="1682663"/>
            </a:xfrm>
          </p:grpSpPr>
          <p:sp>
            <p:nvSpPr>
              <p:cNvPr id="12" name="Afgeronde rechthoek 11"/>
              <p:cNvSpPr/>
              <p:nvPr/>
            </p:nvSpPr>
            <p:spPr>
              <a:xfrm>
                <a:off x="961749" y="4162697"/>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3" name="Afgeronde rechthoek 12"/>
              <p:cNvSpPr/>
              <p:nvPr/>
            </p:nvSpPr>
            <p:spPr>
              <a:xfrm>
                <a:off x="3514062" y="4162696"/>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14" name="Afgeronde rechthoek 13"/>
              <p:cNvSpPr/>
              <p:nvPr/>
            </p:nvSpPr>
            <p:spPr>
              <a:xfrm>
                <a:off x="6066375" y="4162695"/>
                <a:ext cx="2552313" cy="1682661"/>
              </a:xfrm>
              <a:prstGeom prst="roundRect">
                <a:avLst>
                  <a:gd name="adj" fmla="val 8612"/>
                </a:avLst>
              </a:prstGeom>
              <a:solidFill>
                <a:srgbClr val="0089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11" name="Tekstvak 10"/>
            <p:cNvSpPr txBox="1"/>
            <p:nvPr/>
          </p:nvSpPr>
          <p:spPr>
            <a:xfrm>
              <a:off x="1598739" y="4534056"/>
              <a:ext cx="6232989" cy="707885"/>
            </a:xfrm>
            <a:prstGeom prst="rect">
              <a:avLst/>
            </a:prstGeom>
            <a:noFill/>
          </p:spPr>
          <p:txBody>
            <a:bodyPr wrap="square" rtlCol="0">
              <a:spAutoFit/>
            </a:bodyPr>
            <a:lstStyle/>
            <a:p>
              <a:pPr marL="87313"/>
              <a:r>
                <a:rPr lang="nl-BE" sz="4000" dirty="0" smtClean="0">
                  <a:solidFill>
                    <a:prstClr val="white"/>
                  </a:solidFill>
                  <a:cs typeface="Calibri" pitchFamily="34" charset="0"/>
                </a:rPr>
                <a:t>Welkom in Gent !</a:t>
              </a:r>
            </a:p>
          </p:txBody>
        </p:sp>
      </p:grpSp>
    </p:spTree>
    <p:extLst>
      <p:ext uri="{BB962C8B-B14F-4D97-AF65-F5344CB8AC3E}">
        <p14:creationId xmlns:p14="http://schemas.microsoft.com/office/powerpoint/2010/main" val="514151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5" name="Tekstvak 4"/>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6" name="Tekstvak 5"/>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7" name="Tekstvak 6"/>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315416"/>
            <a:ext cx="6048672" cy="8555237"/>
          </a:xfrm>
        </p:spPr>
      </p:pic>
      <p:sp>
        <p:nvSpPr>
          <p:cNvPr id="8" name="Tekstvak 7"/>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dichtheid</a:t>
            </a:r>
            <a:endParaRPr lang="nl-BE" sz="2800" b="1" dirty="0">
              <a:solidFill>
                <a:schemeClr val="bg1"/>
              </a:solidFill>
            </a:endParaRPr>
          </a:p>
        </p:txBody>
      </p:sp>
      <p:sp>
        <p:nvSpPr>
          <p:cNvPr id="11" name="Tekstvak 10"/>
          <p:cNvSpPr txBox="1"/>
          <p:nvPr/>
        </p:nvSpPr>
        <p:spPr>
          <a:xfrm rot="16200000">
            <a:off x="4329846" y="3167100"/>
            <a:ext cx="6552728" cy="307777"/>
          </a:xfrm>
          <a:prstGeom prst="rect">
            <a:avLst/>
          </a:prstGeom>
          <a:noFill/>
        </p:spPr>
        <p:txBody>
          <a:bodyPr wrap="square" rtlCol="0">
            <a:spAutoFit/>
          </a:bodyPr>
          <a:lstStyle/>
          <a:p>
            <a:r>
              <a:rPr lang="nl-BE" sz="1400" b="1" i="1" dirty="0" smtClean="0">
                <a:hlinkClick r:id="rId3"/>
              </a:rPr>
              <a:t>www.lokalestatistieken.be</a:t>
            </a:r>
            <a:r>
              <a:rPr lang="nl-BE" sz="1400" b="1" i="1" dirty="0" smtClean="0"/>
              <a:t> bewerking Stad Gent, Data &amp; Informatie</a:t>
            </a:r>
            <a:endParaRPr lang="nl-BE" sz="1400" b="1" i="1" dirty="0"/>
          </a:p>
        </p:txBody>
      </p:sp>
    </p:spTree>
    <p:extLst>
      <p:ext uri="{BB962C8B-B14F-4D97-AF65-F5344CB8AC3E}">
        <p14:creationId xmlns:p14="http://schemas.microsoft.com/office/powerpoint/2010/main" val="8633175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2852936"/>
            <a:ext cx="8640960" cy="769441"/>
          </a:xfrm>
          <a:prstGeom prst="rect">
            <a:avLst/>
          </a:prstGeom>
          <a:noFill/>
        </p:spPr>
        <p:txBody>
          <a:bodyPr wrap="square" rtlCol="0">
            <a:spAutoFit/>
          </a:bodyPr>
          <a:lstStyle/>
          <a:p>
            <a:pPr algn="ctr"/>
            <a:r>
              <a:rPr lang="nl-BE" sz="4400" b="1" dirty="0">
                <a:solidFill>
                  <a:prstClr val="black"/>
                </a:solidFill>
              </a:rPr>
              <a:t>Gezinsverdunning zet zich door</a:t>
            </a:r>
          </a:p>
        </p:txBody>
      </p:sp>
    </p:spTree>
    <p:extLst>
      <p:ext uri="{BB962C8B-B14F-4D97-AF65-F5344CB8AC3E}">
        <p14:creationId xmlns:p14="http://schemas.microsoft.com/office/powerpoint/2010/main" val="1534547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9144000" cy="764704"/>
          </a:xfrm>
        </p:spPr>
        <p:txBody>
          <a:bodyPr>
            <a:normAutofit/>
          </a:bodyPr>
          <a:lstStyle/>
          <a:p>
            <a:pPr algn="ctr"/>
            <a:r>
              <a:rPr lang="nl-BE" dirty="0" smtClean="0">
                <a:solidFill>
                  <a:schemeClr val="bg1">
                    <a:lumMod val="50000"/>
                  </a:schemeClr>
                </a:solidFill>
              </a:rPr>
              <a:t>Gemiddelde huishoudensgrootte</a:t>
            </a:r>
            <a:endParaRPr lang="nl-BE" b="1" dirty="0">
              <a:solidFill>
                <a:schemeClr val="bg1">
                  <a:lumMod val="50000"/>
                </a:schemeClr>
              </a:solidFill>
            </a:endParaRPr>
          </a:p>
        </p:txBody>
      </p:sp>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57" b="2294"/>
          <a:stretch/>
        </p:blipFill>
        <p:spPr bwMode="auto">
          <a:xfrm>
            <a:off x="318170" y="836712"/>
            <a:ext cx="8502302" cy="5652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00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2241446"/>
            <a:ext cx="8640960" cy="2123658"/>
          </a:xfrm>
          <a:prstGeom prst="rect">
            <a:avLst/>
          </a:prstGeom>
          <a:noFill/>
        </p:spPr>
        <p:txBody>
          <a:bodyPr wrap="square" rtlCol="0">
            <a:spAutoFit/>
          </a:bodyPr>
          <a:lstStyle/>
          <a:p>
            <a:pPr algn="ctr"/>
            <a:r>
              <a:rPr lang="nl-BE" sz="4400" b="1" dirty="0">
                <a:solidFill>
                  <a:prstClr val="black"/>
                </a:solidFill>
              </a:rPr>
              <a:t>Vooral toename van alleenwonende ouderen en oudste ouderen. </a:t>
            </a:r>
            <a:br>
              <a:rPr lang="nl-BE" sz="4400" b="1" dirty="0">
                <a:solidFill>
                  <a:prstClr val="black"/>
                </a:solidFill>
              </a:rPr>
            </a:br>
            <a:r>
              <a:rPr lang="nl-BE" sz="4400" b="1" dirty="0">
                <a:solidFill>
                  <a:prstClr val="black"/>
                </a:solidFill>
              </a:rPr>
              <a:t>Grote lokale variatie!</a:t>
            </a:r>
          </a:p>
        </p:txBody>
      </p:sp>
    </p:spTree>
    <p:extLst>
      <p:ext uri="{BB962C8B-B14F-4D97-AF65-F5344CB8AC3E}">
        <p14:creationId xmlns:p14="http://schemas.microsoft.com/office/powerpoint/2010/main" val="2860776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072832097"/>
              </p:ext>
            </p:extLst>
          </p:nvPr>
        </p:nvGraphicFramePr>
        <p:xfrm>
          <a:off x="44245" y="44624"/>
          <a:ext cx="9040762" cy="6751320"/>
        </p:xfrm>
        <a:graphic>
          <a:graphicData uri="http://schemas.openxmlformats.org/drawingml/2006/table">
            <a:tbl>
              <a:tblPr firstRow="1" bandRow="1">
                <a:tableStyleId>{5C22544A-7EE6-4342-B048-85BDC9FD1C3A}</a:tableStyleId>
              </a:tblPr>
              <a:tblGrid>
                <a:gridCol w="2511531"/>
                <a:gridCol w="1656184"/>
                <a:gridCol w="1584176"/>
                <a:gridCol w="1512168"/>
                <a:gridCol w="1776703"/>
              </a:tblGrid>
              <a:tr h="370840">
                <a:tc rowSpan="2">
                  <a:txBody>
                    <a:bodyPr/>
                    <a:lstStyle/>
                    <a:p>
                      <a:pPr algn="ctr"/>
                      <a:r>
                        <a:rPr lang="nl-BE" sz="2200" dirty="0" smtClean="0">
                          <a:latin typeface="+mn-lt"/>
                          <a:cs typeface="Lucida Sans" panose="020B0602040502020204" pitchFamily="34" charset="0"/>
                        </a:rPr>
                        <a:t>Verandering aantal alleenwonenden</a:t>
                      </a:r>
                    </a:p>
                  </a:txBody>
                  <a:tcPr/>
                </a:tc>
                <a:tc gridSpan="2">
                  <a:txBody>
                    <a:bodyPr/>
                    <a:lstStyle/>
                    <a:p>
                      <a:pPr algn="ctr"/>
                      <a:r>
                        <a:rPr lang="nl-BE" sz="2200" dirty="0" smtClean="0">
                          <a:latin typeface="+mn-lt"/>
                          <a:cs typeface="Lucida Sans" panose="020B0602040502020204" pitchFamily="34" charset="0"/>
                        </a:rPr>
                        <a:t>Procentueel</a:t>
                      </a:r>
                    </a:p>
                    <a:p>
                      <a:pPr algn="ct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endParaRPr lang="nl-BE" sz="28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Absoluut</a:t>
                      </a:r>
                    </a:p>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BE" sz="2200" dirty="0"/>
                    </a:p>
                  </a:txBody>
                  <a:tcPr/>
                </a:tc>
              </a:tr>
              <a:tr h="370840">
                <a:tc vMerge="1">
                  <a:txBody>
                    <a:bodyPr/>
                    <a:lstStyle/>
                    <a:p>
                      <a:endParaRPr lang="nl-BE" sz="2200" b="1" kern="1200" dirty="0">
                        <a:ln>
                          <a:solidFill>
                            <a:schemeClr val="bg1"/>
                          </a:solidFill>
                        </a:ln>
                        <a:solidFill>
                          <a:schemeClr val="tx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r>
              <a:tr h="370840">
                <a:tc>
                  <a:txBody>
                    <a:bodyPr/>
                    <a:lstStyle/>
                    <a:p>
                      <a:pPr algn="l" fontAlgn="b"/>
                      <a:r>
                        <a:rPr lang="nl-BE" sz="2200" b="0" i="0" u="none" strike="noStrike">
                          <a:solidFill>
                            <a:srgbClr val="000000"/>
                          </a:solidFill>
                          <a:effectLst/>
                          <a:latin typeface="+mn-lt"/>
                          <a:cs typeface="Lucida Sans" panose="020B0602040502020204" pitchFamily="34" charset="0"/>
                        </a:rPr>
                        <a:t>Lochristi</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13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29</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Gavere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2</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27</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De Pinte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27</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Wachtebeke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26</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Lovendegem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-4</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25</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Nazareth</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8</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22</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Deinze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20</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Merelbeke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5</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18</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Destelbergen</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18</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Sint-Martens-Latem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-5</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17</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Evergem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9</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17</a:t>
                      </a: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Nevele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7</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14</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Melle</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12</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13</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Zelzate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1</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endParaRPr lang="nl-BE" sz="2200" b="0" i="0" u="none" strike="noStrike">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Gent</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8</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c>
                  <a:txBody>
                    <a:bodyPr/>
                    <a:lstStyle/>
                    <a:p>
                      <a:pPr algn="ctr" fontAlgn="b"/>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bl>
          </a:graphicData>
        </a:graphic>
      </p:graphicFrame>
      <p:sp>
        <p:nvSpPr>
          <p:cNvPr id="3" name="Ovaal 2"/>
          <p:cNvSpPr/>
          <p:nvPr/>
        </p:nvSpPr>
        <p:spPr>
          <a:xfrm>
            <a:off x="4355976" y="1196752"/>
            <a:ext cx="1224136" cy="49685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5" name="Ovaal 4"/>
          <p:cNvSpPr/>
          <p:nvPr/>
        </p:nvSpPr>
        <p:spPr>
          <a:xfrm>
            <a:off x="2843808" y="1916832"/>
            <a:ext cx="1152128"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6" name="Ovaal 5"/>
          <p:cNvSpPr/>
          <p:nvPr/>
        </p:nvSpPr>
        <p:spPr>
          <a:xfrm>
            <a:off x="2555776" y="6425952"/>
            <a:ext cx="31683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7" name="Ovaal 6"/>
          <p:cNvSpPr/>
          <p:nvPr/>
        </p:nvSpPr>
        <p:spPr>
          <a:xfrm>
            <a:off x="2843808" y="4149079"/>
            <a:ext cx="1152128" cy="7920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8" name="Ovaal 7"/>
          <p:cNvSpPr/>
          <p:nvPr/>
        </p:nvSpPr>
        <p:spPr>
          <a:xfrm>
            <a:off x="2555776" y="5661248"/>
            <a:ext cx="31683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1886119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P spid="6" grpId="1" animBg="1"/>
      <p:bldP spid="7" grpId="0" animBg="1"/>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3002867907"/>
              </p:ext>
            </p:extLst>
          </p:nvPr>
        </p:nvGraphicFramePr>
        <p:xfrm>
          <a:off x="44245" y="44624"/>
          <a:ext cx="9040762" cy="6751320"/>
        </p:xfrm>
        <a:graphic>
          <a:graphicData uri="http://schemas.openxmlformats.org/drawingml/2006/table">
            <a:tbl>
              <a:tblPr firstRow="1" bandRow="1">
                <a:tableStyleId>{5C22544A-7EE6-4342-B048-85BDC9FD1C3A}</a:tableStyleId>
              </a:tblPr>
              <a:tblGrid>
                <a:gridCol w="2511531"/>
                <a:gridCol w="1656184"/>
                <a:gridCol w="1584176"/>
                <a:gridCol w="1512168"/>
                <a:gridCol w="1776703"/>
              </a:tblGrid>
              <a:tr h="370840">
                <a:tc rowSpan="2">
                  <a:txBody>
                    <a:bodyPr/>
                    <a:lstStyle/>
                    <a:p>
                      <a:pPr algn="ctr"/>
                      <a:r>
                        <a:rPr lang="nl-BE" sz="2200" dirty="0" smtClean="0">
                          <a:latin typeface="+mn-lt"/>
                          <a:cs typeface="Lucida Sans" panose="020B0602040502020204" pitchFamily="34" charset="0"/>
                        </a:rPr>
                        <a:t>Verandering aantal alleenwonenden</a:t>
                      </a:r>
                    </a:p>
                  </a:txBody>
                  <a:tcPr/>
                </a:tc>
                <a:tc gridSpan="2">
                  <a:txBody>
                    <a:bodyPr/>
                    <a:lstStyle/>
                    <a:p>
                      <a:pPr algn="ctr"/>
                      <a:r>
                        <a:rPr lang="nl-BE" sz="2200" dirty="0" smtClean="0">
                          <a:latin typeface="+mn-lt"/>
                          <a:cs typeface="Lucida Sans" panose="020B0602040502020204" pitchFamily="34" charset="0"/>
                        </a:rPr>
                        <a:t>Procentueel</a:t>
                      </a:r>
                    </a:p>
                    <a:p>
                      <a:pPr algn="ct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endParaRPr lang="nl-BE" sz="28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Absoluut</a:t>
                      </a:r>
                    </a:p>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BE" sz="2200" dirty="0"/>
                    </a:p>
                  </a:txBody>
                  <a:tcPr/>
                </a:tc>
              </a:tr>
              <a:tr h="370840">
                <a:tc vMerge="1">
                  <a:txBody>
                    <a:bodyPr/>
                    <a:lstStyle/>
                    <a:p>
                      <a:endParaRPr lang="nl-BE" sz="2200" b="1" kern="1200" dirty="0">
                        <a:ln>
                          <a:solidFill>
                            <a:schemeClr val="bg1"/>
                          </a:solidFill>
                        </a:ln>
                        <a:solidFill>
                          <a:schemeClr val="tx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r>
              <a:tr h="370840">
                <a:tc>
                  <a:txBody>
                    <a:bodyPr/>
                    <a:lstStyle/>
                    <a:p>
                      <a:pPr algn="l" fontAlgn="b"/>
                      <a:r>
                        <a:rPr lang="nl-BE" sz="2200" b="0" i="0" u="none" strike="noStrike">
                          <a:solidFill>
                            <a:srgbClr val="000000"/>
                          </a:solidFill>
                          <a:effectLst/>
                          <a:latin typeface="+mn-lt"/>
                          <a:cs typeface="Lucida Sans" panose="020B0602040502020204" pitchFamily="34" charset="0"/>
                        </a:rPr>
                        <a:t>Lochristi</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13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29</a:t>
                      </a: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130</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250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Gavere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2</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27</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170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dirty="0">
                          <a:solidFill>
                            <a:srgbClr val="000000"/>
                          </a:solidFill>
                          <a:effectLst/>
                          <a:latin typeface="+mn-lt"/>
                          <a:cs typeface="Lucida Sans" panose="020B0602040502020204" pitchFamily="34" charset="0"/>
                        </a:rPr>
                        <a:t>De </a:t>
                      </a:r>
                      <a:r>
                        <a:rPr lang="nl-BE" sz="2200" b="0" i="0" u="none" strike="noStrike" dirty="0" err="1">
                          <a:solidFill>
                            <a:srgbClr val="000000"/>
                          </a:solidFill>
                          <a:effectLst/>
                          <a:latin typeface="+mn-lt"/>
                          <a:cs typeface="Lucida Sans" panose="020B0602040502020204" pitchFamily="34" charset="0"/>
                        </a:rPr>
                        <a:t>Pinte</a:t>
                      </a:r>
                      <a:endParaRPr lang="nl-BE" sz="2200" b="0" i="0" u="none" strike="noStrike" dirty="0">
                        <a:solidFill>
                          <a:srgbClr val="000000"/>
                        </a:solidFill>
                        <a:effectLst/>
                        <a:latin typeface="+mn-lt"/>
                        <a:cs typeface="Lucida Sans" panose="020B0602040502020204" pitchFamily="34" charset="0"/>
                      </a:endParaRP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27</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-30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130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Wachtebeke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26</a:t>
                      </a: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a:t>
                      </a:r>
                      <a:r>
                        <a:rPr lang="nl-BE" sz="2200" b="0" i="0" u="none" strike="noStrike" kern="1200" dirty="0" smtClean="0">
                          <a:solidFill>
                            <a:srgbClr val="000000"/>
                          </a:solidFill>
                          <a:effectLst/>
                          <a:latin typeface="+mn-lt"/>
                          <a:ea typeface="+mn-ea"/>
                          <a:cs typeface="Lucida Sans" panose="020B0602040502020204" pitchFamily="34" charset="0"/>
                        </a:rPr>
                        <a:t>10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90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Lovendegem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-4</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25</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-20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120</a:t>
                      </a: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Nazareth</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8</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22</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50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110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Deinze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20</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110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320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Merelbeke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5</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18</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80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200</a:t>
                      </a: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Destelbergen</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-3</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18</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-40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170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Sint-Martens-Latem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-5</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17</a:t>
                      </a: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a:t>
                      </a:r>
                      <a:r>
                        <a:rPr lang="nl-BE" sz="2200" b="0" i="0" u="none" strike="noStrike" kern="1200" dirty="0" smtClean="0">
                          <a:solidFill>
                            <a:srgbClr val="000000"/>
                          </a:solidFill>
                          <a:effectLst/>
                          <a:latin typeface="+mn-lt"/>
                          <a:ea typeface="+mn-ea"/>
                          <a:cs typeface="Lucida Sans" panose="020B0602040502020204" pitchFamily="34" charset="0"/>
                        </a:rPr>
                        <a:t>20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80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Evergem</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9</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17</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180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270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Nevele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7</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14</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40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80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Melle</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12</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13</a:t>
                      </a:r>
                    </a:p>
                  </a:txBody>
                  <a:tcPr marL="9525" marR="9525" marT="9525" marB="0" anchor="b"/>
                </a:tc>
                <a:tc>
                  <a:txBody>
                    <a:bodyPr/>
                    <a:lstStyle/>
                    <a:p>
                      <a:pPr algn="ctr" fontAlgn="b"/>
                      <a:r>
                        <a:rPr lang="nl-BE" sz="2200" b="0" i="0" u="none" strike="noStrike" kern="1200" dirty="0">
                          <a:solidFill>
                            <a:srgbClr val="000000"/>
                          </a:solidFill>
                          <a:effectLst/>
                          <a:latin typeface="+mn-lt"/>
                          <a:ea typeface="+mn-ea"/>
                          <a:cs typeface="Lucida Sans" panose="020B0602040502020204" pitchFamily="34" charset="0"/>
                        </a:rPr>
                        <a:t>80</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80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Zelzate</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1</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20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50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r h="370840">
                <a:tc>
                  <a:txBody>
                    <a:bodyPr/>
                    <a:lstStyle/>
                    <a:p>
                      <a:pPr algn="l" fontAlgn="b"/>
                      <a:r>
                        <a:rPr lang="nl-BE" sz="2200" b="0" i="0" u="none" strike="noStrike">
                          <a:solidFill>
                            <a:srgbClr val="000000"/>
                          </a:solidFill>
                          <a:effectLst/>
                          <a:latin typeface="+mn-lt"/>
                          <a:cs typeface="Lucida Sans" panose="020B0602040502020204" pitchFamily="34" charset="0"/>
                        </a:rPr>
                        <a:t>Gent</a:t>
                      </a:r>
                    </a:p>
                  </a:txBody>
                  <a:tcPr marL="9525" marR="9525" marT="9525" marB="0" anchor="b"/>
                </a:tc>
                <a:tc>
                  <a:txBody>
                    <a:bodyPr/>
                    <a:lstStyle/>
                    <a:p>
                      <a:pPr algn="ctr" fontAlgn="b"/>
                      <a:r>
                        <a:rPr lang="nl-BE" sz="2200" b="0" i="0" u="none" strike="noStrike">
                          <a:solidFill>
                            <a:srgbClr val="000000"/>
                          </a:solidFill>
                          <a:effectLst/>
                          <a:latin typeface="+mn-lt"/>
                          <a:cs typeface="Lucida Sans" panose="020B0602040502020204" pitchFamily="34" charset="0"/>
                        </a:rPr>
                        <a:t>8</a:t>
                      </a:r>
                    </a:p>
                  </a:txBody>
                  <a:tcPr marL="9525" marR="9525" marT="9525" marB="0" anchor="b"/>
                </a:tc>
                <a:tc>
                  <a:txBody>
                    <a:bodyPr/>
                    <a:lstStyle/>
                    <a:p>
                      <a:pPr algn="ctr" fontAlgn="b"/>
                      <a:r>
                        <a:rPr lang="nl-BE" sz="2200" b="0" i="0" u="none" strike="noStrike" dirty="0">
                          <a:solidFill>
                            <a:srgbClr val="000000"/>
                          </a:solidFill>
                          <a:effectLst/>
                          <a:latin typeface="+mn-lt"/>
                          <a:cs typeface="Lucida Sans" panose="020B0602040502020204" pitchFamily="34" charset="0"/>
                        </a:rPr>
                        <a:t>6</a:t>
                      </a: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2.700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c>
                  <a:txBody>
                    <a:bodyPr/>
                    <a:lstStyle/>
                    <a:p>
                      <a:pPr algn="ctr" fontAlgn="b"/>
                      <a:r>
                        <a:rPr lang="nl-BE" sz="2200" b="0" i="0" u="none" strike="noStrike" kern="1200" dirty="0" smtClean="0">
                          <a:solidFill>
                            <a:srgbClr val="000000"/>
                          </a:solidFill>
                          <a:effectLst/>
                          <a:latin typeface="+mn-lt"/>
                          <a:ea typeface="+mn-ea"/>
                          <a:cs typeface="Lucida Sans" panose="020B0602040502020204" pitchFamily="34" charset="0"/>
                        </a:rPr>
                        <a:t>900</a:t>
                      </a:r>
                      <a:endParaRPr lang="nl-BE" sz="2200" b="0" i="0" u="none" strike="noStrike" kern="1200" dirty="0">
                        <a:solidFill>
                          <a:srgbClr val="000000"/>
                        </a:solidFill>
                        <a:effectLst/>
                        <a:latin typeface="+mn-lt"/>
                        <a:ea typeface="+mn-ea"/>
                        <a:cs typeface="Lucida Sans" panose="020B0602040502020204" pitchFamily="34" charset="0"/>
                      </a:endParaRPr>
                    </a:p>
                  </a:txBody>
                  <a:tcPr marL="9525" marR="9525" marT="9525" marB="0" anchor="b"/>
                </a:tc>
              </a:tr>
            </a:tbl>
          </a:graphicData>
        </a:graphic>
      </p:graphicFrame>
      <p:sp>
        <p:nvSpPr>
          <p:cNvPr id="9" name="Ovaal 8"/>
          <p:cNvSpPr/>
          <p:nvPr/>
        </p:nvSpPr>
        <p:spPr>
          <a:xfrm>
            <a:off x="5868144" y="6436356"/>
            <a:ext cx="316835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1214959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14290"/>
            <a:ext cx="9144000" cy="1143000"/>
          </a:xfrm>
        </p:spPr>
        <p:txBody>
          <a:bodyPr>
            <a:noAutofit/>
          </a:bodyPr>
          <a:lstStyle/>
          <a:p>
            <a:pPr algn="ctr"/>
            <a:r>
              <a:rPr lang="nl-BE" sz="3600" dirty="0" smtClean="0">
                <a:solidFill>
                  <a:schemeClr val="bg1">
                    <a:lumMod val="50000"/>
                  </a:schemeClr>
                </a:solidFill>
                <a:latin typeface="+mn-lt"/>
                <a:cs typeface="Lucida Sans" pitchFamily="34" charset="0"/>
              </a:rPr>
              <a:t>Alleenwonende 80-plussers,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verandering </a:t>
            </a:r>
            <a:r>
              <a:rPr lang="nl-BE" sz="3600" dirty="0">
                <a:solidFill>
                  <a:schemeClr val="bg1">
                    <a:lumMod val="50000"/>
                  </a:schemeClr>
                </a:solidFill>
                <a:latin typeface="+mn-lt"/>
                <a:cs typeface="Lucida Sans" pitchFamily="34" charset="0"/>
              </a:rPr>
              <a:t>t.o.v. 2014</a:t>
            </a: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1880"/>
          <a:stretch/>
        </p:blipFill>
        <p:spPr>
          <a:xfrm>
            <a:off x="35496" y="2132856"/>
            <a:ext cx="4047365" cy="4114800"/>
          </a:xfrm>
          <a:prstGeom prst="rect">
            <a:avLst/>
          </a:prstGeom>
        </p:spPr>
      </p:pic>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t="1" r="71617" b="39625"/>
          <a:stretch/>
        </p:blipFill>
        <p:spPr>
          <a:xfrm>
            <a:off x="35496" y="872722"/>
            <a:ext cx="1686383" cy="2484270"/>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246" y="1570161"/>
            <a:ext cx="5120258" cy="5027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5408" y="6347238"/>
            <a:ext cx="5688632" cy="523220"/>
          </a:xfrm>
          <a:prstGeom prst="rect">
            <a:avLst/>
          </a:prstGeom>
          <a:solidFill>
            <a:schemeClr val="bg1"/>
          </a:solidFill>
        </p:spPr>
        <p:txBody>
          <a:bodyPr wrap="square" rtlCol="0">
            <a:spAutoFit/>
          </a:bodyPr>
          <a:lstStyle/>
          <a:p>
            <a:pPr algn="r"/>
            <a:r>
              <a:rPr lang="nl-BE" sz="2800" dirty="0" smtClean="0">
                <a:solidFill>
                  <a:prstClr val="black"/>
                </a:solidFill>
              </a:rPr>
              <a:t>Vooral toename 80+jarige vrouwen</a:t>
            </a:r>
            <a:endParaRPr lang="nl-BE" sz="2800" dirty="0">
              <a:solidFill>
                <a:prstClr val="black"/>
              </a:solidFill>
            </a:endParaRPr>
          </a:p>
        </p:txBody>
      </p:sp>
      <p:cxnSp>
        <p:nvCxnSpPr>
          <p:cNvPr id="7" name="Rechte verbindingslijn met pijl 6"/>
          <p:cNvCxnSpPr/>
          <p:nvPr/>
        </p:nvCxnSpPr>
        <p:spPr>
          <a:xfrm flipH="1">
            <a:off x="3491880" y="1926704"/>
            <a:ext cx="1080120" cy="7822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H="1">
            <a:off x="2059178" y="2132856"/>
            <a:ext cx="2728846" cy="288032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6300192" y="5779304"/>
            <a:ext cx="648072" cy="307777"/>
          </a:xfrm>
          <a:prstGeom prst="rect">
            <a:avLst/>
          </a:prstGeom>
          <a:solidFill>
            <a:schemeClr val="bg1"/>
          </a:solidFill>
        </p:spPr>
        <p:txBody>
          <a:bodyPr wrap="square" rtlCol="0">
            <a:spAutoFit/>
          </a:bodyPr>
          <a:lstStyle/>
          <a:p>
            <a:r>
              <a:rPr lang="nl-BE" sz="1400" dirty="0" smtClean="0">
                <a:solidFill>
                  <a:prstClr val="black"/>
                </a:solidFill>
              </a:rPr>
              <a:t>-90</a:t>
            </a:r>
            <a:endParaRPr lang="nl-BE" sz="1400" dirty="0">
              <a:solidFill>
                <a:prstClr val="black"/>
              </a:solidFill>
            </a:endParaRPr>
          </a:p>
        </p:txBody>
      </p:sp>
      <p:sp>
        <p:nvSpPr>
          <p:cNvPr id="15" name="Tekstvak 14"/>
          <p:cNvSpPr txBox="1"/>
          <p:nvPr/>
        </p:nvSpPr>
        <p:spPr>
          <a:xfrm>
            <a:off x="5591766" y="5517232"/>
            <a:ext cx="564410" cy="307777"/>
          </a:xfrm>
          <a:prstGeom prst="rect">
            <a:avLst/>
          </a:prstGeom>
          <a:solidFill>
            <a:schemeClr val="bg1"/>
          </a:solidFill>
        </p:spPr>
        <p:txBody>
          <a:bodyPr wrap="square" rtlCol="0">
            <a:spAutoFit/>
          </a:bodyPr>
          <a:lstStyle/>
          <a:p>
            <a:pPr algn="r"/>
            <a:r>
              <a:rPr lang="nl-BE" sz="1400" dirty="0" smtClean="0">
                <a:solidFill>
                  <a:prstClr val="black"/>
                </a:solidFill>
              </a:rPr>
              <a:t>110</a:t>
            </a:r>
            <a:endParaRPr lang="nl-BE" sz="1400" dirty="0">
              <a:solidFill>
                <a:prstClr val="black"/>
              </a:solidFill>
            </a:endParaRPr>
          </a:p>
        </p:txBody>
      </p:sp>
      <p:sp>
        <p:nvSpPr>
          <p:cNvPr id="16" name="Tekstvak 15"/>
          <p:cNvSpPr txBox="1"/>
          <p:nvPr/>
        </p:nvSpPr>
        <p:spPr>
          <a:xfrm>
            <a:off x="5580112" y="5209455"/>
            <a:ext cx="564410" cy="307777"/>
          </a:xfrm>
          <a:prstGeom prst="rect">
            <a:avLst/>
          </a:prstGeom>
          <a:solidFill>
            <a:schemeClr val="bg1"/>
          </a:solidFill>
        </p:spPr>
        <p:txBody>
          <a:bodyPr wrap="square" rtlCol="0">
            <a:spAutoFit/>
          </a:bodyPr>
          <a:lstStyle/>
          <a:p>
            <a:pPr algn="r"/>
            <a:r>
              <a:rPr lang="nl-BE" sz="1400" dirty="0" smtClean="0">
                <a:solidFill>
                  <a:prstClr val="black"/>
                </a:solidFill>
              </a:rPr>
              <a:t>80</a:t>
            </a:r>
            <a:endParaRPr lang="nl-BE" sz="1400" dirty="0">
              <a:solidFill>
                <a:prstClr val="black"/>
              </a:solidFill>
            </a:endParaRPr>
          </a:p>
        </p:txBody>
      </p:sp>
      <p:sp>
        <p:nvSpPr>
          <p:cNvPr id="17" name="Tekstvak 16"/>
          <p:cNvSpPr txBox="1"/>
          <p:nvPr/>
        </p:nvSpPr>
        <p:spPr>
          <a:xfrm>
            <a:off x="5580112" y="4921423"/>
            <a:ext cx="564410" cy="307777"/>
          </a:xfrm>
          <a:prstGeom prst="rect">
            <a:avLst/>
          </a:prstGeom>
          <a:solidFill>
            <a:schemeClr val="bg1"/>
          </a:solidFill>
        </p:spPr>
        <p:txBody>
          <a:bodyPr wrap="square" rtlCol="0">
            <a:spAutoFit/>
          </a:bodyPr>
          <a:lstStyle/>
          <a:p>
            <a:pPr algn="r"/>
            <a:r>
              <a:rPr lang="nl-BE" sz="1400" dirty="0" smtClean="0">
                <a:solidFill>
                  <a:prstClr val="black"/>
                </a:solidFill>
              </a:rPr>
              <a:t>40</a:t>
            </a:r>
            <a:endParaRPr lang="nl-BE" sz="1400" dirty="0">
              <a:solidFill>
                <a:prstClr val="black"/>
              </a:solidFill>
            </a:endParaRPr>
          </a:p>
        </p:txBody>
      </p:sp>
      <p:sp>
        <p:nvSpPr>
          <p:cNvPr id="18" name="Tekstvak 17"/>
          <p:cNvSpPr txBox="1"/>
          <p:nvPr/>
        </p:nvSpPr>
        <p:spPr>
          <a:xfrm>
            <a:off x="5580112" y="4581128"/>
            <a:ext cx="564410" cy="307777"/>
          </a:xfrm>
          <a:prstGeom prst="rect">
            <a:avLst/>
          </a:prstGeom>
          <a:solidFill>
            <a:schemeClr val="bg1"/>
          </a:solidFill>
        </p:spPr>
        <p:txBody>
          <a:bodyPr wrap="square" rtlCol="0">
            <a:spAutoFit/>
          </a:bodyPr>
          <a:lstStyle/>
          <a:p>
            <a:pPr algn="r"/>
            <a:r>
              <a:rPr lang="nl-BE" sz="1400" dirty="0" smtClean="0">
                <a:solidFill>
                  <a:prstClr val="black"/>
                </a:solidFill>
              </a:rPr>
              <a:t>50</a:t>
            </a:r>
            <a:endParaRPr lang="nl-BE" sz="1400" dirty="0">
              <a:solidFill>
                <a:prstClr val="black"/>
              </a:solidFill>
            </a:endParaRPr>
          </a:p>
        </p:txBody>
      </p:sp>
      <p:sp>
        <p:nvSpPr>
          <p:cNvPr id="19" name="Tekstvak 18"/>
          <p:cNvSpPr txBox="1"/>
          <p:nvPr/>
        </p:nvSpPr>
        <p:spPr>
          <a:xfrm>
            <a:off x="5591766" y="4293096"/>
            <a:ext cx="564410" cy="307777"/>
          </a:xfrm>
          <a:prstGeom prst="rect">
            <a:avLst/>
          </a:prstGeom>
          <a:solidFill>
            <a:schemeClr val="bg1"/>
          </a:solidFill>
        </p:spPr>
        <p:txBody>
          <a:bodyPr wrap="square" rtlCol="0">
            <a:spAutoFit/>
          </a:bodyPr>
          <a:lstStyle/>
          <a:p>
            <a:pPr algn="r"/>
            <a:r>
              <a:rPr lang="nl-BE" sz="1400" dirty="0" smtClean="0">
                <a:solidFill>
                  <a:prstClr val="black"/>
                </a:solidFill>
              </a:rPr>
              <a:t>150</a:t>
            </a:r>
            <a:endParaRPr lang="nl-BE" sz="1400" dirty="0">
              <a:solidFill>
                <a:prstClr val="black"/>
              </a:solidFill>
            </a:endParaRPr>
          </a:p>
        </p:txBody>
      </p:sp>
      <p:sp>
        <p:nvSpPr>
          <p:cNvPr id="20" name="Tekstvak 19"/>
          <p:cNvSpPr txBox="1"/>
          <p:nvPr/>
        </p:nvSpPr>
        <p:spPr>
          <a:xfrm>
            <a:off x="5580112" y="4005064"/>
            <a:ext cx="564410" cy="307777"/>
          </a:xfrm>
          <a:prstGeom prst="rect">
            <a:avLst/>
          </a:prstGeom>
          <a:solidFill>
            <a:schemeClr val="bg1"/>
          </a:solidFill>
        </p:spPr>
        <p:txBody>
          <a:bodyPr wrap="square" rtlCol="0">
            <a:spAutoFit/>
          </a:bodyPr>
          <a:lstStyle/>
          <a:p>
            <a:pPr algn="r"/>
            <a:r>
              <a:rPr lang="nl-BE" sz="1400" dirty="0" smtClean="0">
                <a:solidFill>
                  <a:prstClr val="black"/>
                </a:solidFill>
              </a:rPr>
              <a:t>60</a:t>
            </a:r>
            <a:endParaRPr lang="nl-BE" sz="1400" dirty="0">
              <a:solidFill>
                <a:prstClr val="black"/>
              </a:solidFill>
            </a:endParaRPr>
          </a:p>
        </p:txBody>
      </p:sp>
      <p:sp>
        <p:nvSpPr>
          <p:cNvPr id="21" name="Tekstvak 20"/>
          <p:cNvSpPr txBox="1"/>
          <p:nvPr/>
        </p:nvSpPr>
        <p:spPr>
          <a:xfrm>
            <a:off x="5580112" y="3717032"/>
            <a:ext cx="564410" cy="307777"/>
          </a:xfrm>
          <a:prstGeom prst="rect">
            <a:avLst/>
          </a:prstGeom>
          <a:solidFill>
            <a:schemeClr val="bg1"/>
          </a:solidFill>
        </p:spPr>
        <p:txBody>
          <a:bodyPr wrap="square" rtlCol="0">
            <a:spAutoFit/>
          </a:bodyPr>
          <a:lstStyle/>
          <a:p>
            <a:pPr algn="r"/>
            <a:r>
              <a:rPr lang="nl-BE" sz="1400" dirty="0" smtClean="0">
                <a:solidFill>
                  <a:prstClr val="black"/>
                </a:solidFill>
              </a:rPr>
              <a:t>100</a:t>
            </a:r>
            <a:endParaRPr lang="nl-BE" sz="1400" dirty="0">
              <a:solidFill>
                <a:prstClr val="black"/>
              </a:solidFill>
            </a:endParaRPr>
          </a:p>
        </p:txBody>
      </p:sp>
      <p:sp>
        <p:nvSpPr>
          <p:cNvPr id="22" name="Tekstvak 21"/>
          <p:cNvSpPr txBox="1"/>
          <p:nvPr/>
        </p:nvSpPr>
        <p:spPr>
          <a:xfrm>
            <a:off x="5580112" y="3429000"/>
            <a:ext cx="564410" cy="307777"/>
          </a:xfrm>
          <a:prstGeom prst="rect">
            <a:avLst/>
          </a:prstGeom>
          <a:solidFill>
            <a:schemeClr val="bg1"/>
          </a:solidFill>
        </p:spPr>
        <p:txBody>
          <a:bodyPr wrap="square" rtlCol="0">
            <a:spAutoFit/>
          </a:bodyPr>
          <a:lstStyle/>
          <a:p>
            <a:pPr algn="r"/>
            <a:r>
              <a:rPr lang="nl-BE" sz="1400" dirty="0" smtClean="0">
                <a:solidFill>
                  <a:prstClr val="black"/>
                </a:solidFill>
              </a:rPr>
              <a:t>170</a:t>
            </a:r>
            <a:endParaRPr lang="nl-BE" sz="1400" dirty="0">
              <a:solidFill>
                <a:prstClr val="black"/>
              </a:solidFill>
            </a:endParaRPr>
          </a:p>
        </p:txBody>
      </p:sp>
      <p:sp>
        <p:nvSpPr>
          <p:cNvPr id="23" name="Tekstvak 22"/>
          <p:cNvSpPr txBox="1"/>
          <p:nvPr/>
        </p:nvSpPr>
        <p:spPr>
          <a:xfrm>
            <a:off x="5580112" y="3140968"/>
            <a:ext cx="564410" cy="307777"/>
          </a:xfrm>
          <a:prstGeom prst="rect">
            <a:avLst/>
          </a:prstGeom>
          <a:solidFill>
            <a:schemeClr val="bg1"/>
          </a:solidFill>
        </p:spPr>
        <p:txBody>
          <a:bodyPr wrap="square" rtlCol="0">
            <a:spAutoFit/>
          </a:bodyPr>
          <a:lstStyle/>
          <a:p>
            <a:pPr algn="r"/>
            <a:r>
              <a:rPr lang="nl-BE" sz="1400" dirty="0" smtClean="0">
                <a:solidFill>
                  <a:prstClr val="black"/>
                </a:solidFill>
              </a:rPr>
              <a:t>50</a:t>
            </a:r>
            <a:endParaRPr lang="nl-BE" sz="1400" dirty="0">
              <a:solidFill>
                <a:prstClr val="black"/>
              </a:solidFill>
            </a:endParaRPr>
          </a:p>
        </p:txBody>
      </p:sp>
      <p:sp>
        <p:nvSpPr>
          <p:cNvPr id="24" name="Tekstvak 23"/>
          <p:cNvSpPr txBox="1"/>
          <p:nvPr/>
        </p:nvSpPr>
        <p:spPr>
          <a:xfrm>
            <a:off x="5580112" y="2852936"/>
            <a:ext cx="564410" cy="307777"/>
          </a:xfrm>
          <a:prstGeom prst="rect">
            <a:avLst/>
          </a:prstGeom>
          <a:solidFill>
            <a:schemeClr val="bg1"/>
          </a:solidFill>
        </p:spPr>
        <p:txBody>
          <a:bodyPr wrap="square" rtlCol="0">
            <a:spAutoFit/>
          </a:bodyPr>
          <a:lstStyle/>
          <a:p>
            <a:pPr algn="r"/>
            <a:r>
              <a:rPr lang="nl-BE" sz="1400" dirty="0" smtClean="0">
                <a:solidFill>
                  <a:prstClr val="black"/>
                </a:solidFill>
              </a:rPr>
              <a:t>100</a:t>
            </a:r>
            <a:endParaRPr lang="nl-BE" sz="1400" dirty="0">
              <a:solidFill>
                <a:prstClr val="black"/>
              </a:solidFill>
            </a:endParaRPr>
          </a:p>
        </p:txBody>
      </p:sp>
      <p:sp>
        <p:nvSpPr>
          <p:cNvPr id="25" name="Tekstvak 24"/>
          <p:cNvSpPr txBox="1"/>
          <p:nvPr/>
        </p:nvSpPr>
        <p:spPr>
          <a:xfrm>
            <a:off x="5580112" y="2545159"/>
            <a:ext cx="564410" cy="307777"/>
          </a:xfrm>
          <a:prstGeom prst="rect">
            <a:avLst/>
          </a:prstGeom>
          <a:solidFill>
            <a:schemeClr val="bg1"/>
          </a:solidFill>
        </p:spPr>
        <p:txBody>
          <a:bodyPr wrap="square" rtlCol="0">
            <a:spAutoFit/>
          </a:bodyPr>
          <a:lstStyle/>
          <a:p>
            <a:pPr algn="r"/>
            <a:r>
              <a:rPr lang="nl-BE" sz="1400" dirty="0" smtClean="0">
                <a:solidFill>
                  <a:prstClr val="black"/>
                </a:solidFill>
              </a:rPr>
              <a:t>70</a:t>
            </a:r>
            <a:endParaRPr lang="nl-BE" sz="1400" dirty="0">
              <a:solidFill>
                <a:prstClr val="black"/>
              </a:solidFill>
            </a:endParaRPr>
          </a:p>
        </p:txBody>
      </p:sp>
      <p:sp>
        <p:nvSpPr>
          <p:cNvPr id="26" name="Tekstvak 25"/>
          <p:cNvSpPr txBox="1"/>
          <p:nvPr/>
        </p:nvSpPr>
        <p:spPr>
          <a:xfrm>
            <a:off x="5580112" y="2276872"/>
            <a:ext cx="564410" cy="307777"/>
          </a:xfrm>
          <a:prstGeom prst="rect">
            <a:avLst/>
          </a:prstGeom>
          <a:solidFill>
            <a:schemeClr val="bg1"/>
          </a:solidFill>
        </p:spPr>
        <p:txBody>
          <a:bodyPr wrap="square" rtlCol="0">
            <a:spAutoFit/>
          </a:bodyPr>
          <a:lstStyle/>
          <a:p>
            <a:pPr algn="r"/>
            <a:r>
              <a:rPr lang="nl-BE" sz="1400" dirty="0" smtClean="0">
                <a:solidFill>
                  <a:prstClr val="black"/>
                </a:solidFill>
              </a:rPr>
              <a:t>80</a:t>
            </a:r>
            <a:endParaRPr lang="nl-BE" sz="1400" dirty="0">
              <a:solidFill>
                <a:prstClr val="black"/>
              </a:solidFill>
            </a:endParaRPr>
          </a:p>
        </p:txBody>
      </p:sp>
      <p:sp>
        <p:nvSpPr>
          <p:cNvPr id="27" name="Tekstvak 26"/>
          <p:cNvSpPr txBox="1"/>
          <p:nvPr/>
        </p:nvSpPr>
        <p:spPr>
          <a:xfrm>
            <a:off x="5580112" y="1988840"/>
            <a:ext cx="564410" cy="307777"/>
          </a:xfrm>
          <a:prstGeom prst="rect">
            <a:avLst/>
          </a:prstGeom>
          <a:solidFill>
            <a:schemeClr val="bg1"/>
          </a:solidFill>
        </p:spPr>
        <p:txBody>
          <a:bodyPr wrap="square" rtlCol="0">
            <a:spAutoFit/>
          </a:bodyPr>
          <a:lstStyle/>
          <a:p>
            <a:pPr algn="r"/>
            <a:r>
              <a:rPr lang="nl-BE" sz="1400" dirty="0" smtClean="0">
                <a:solidFill>
                  <a:prstClr val="black"/>
                </a:solidFill>
              </a:rPr>
              <a:t>90</a:t>
            </a:r>
            <a:endParaRPr lang="nl-BE" sz="1400" dirty="0">
              <a:solidFill>
                <a:prstClr val="black"/>
              </a:solidFill>
            </a:endParaRPr>
          </a:p>
        </p:txBody>
      </p:sp>
      <p:sp>
        <p:nvSpPr>
          <p:cNvPr id="28" name="Tekstvak 27"/>
          <p:cNvSpPr txBox="1"/>
          <p:nvPr/>
        </p:nvSpPr>
        <p:spPr>
          <a:xfrm>
            <a:off x="5580112" y="1700808"/>
            <a:ext cx="564410" cy="307777"/>
          </a:xfrm>
          <a:prstGeom prst="rect">
            <a:avLst/>
          </a:prstGeom>
          <a:solidFill>
            <a:schemeClr val="bg1"/>
          </a:solidFill>
        </p:spPr>
        <p:txBody>
          <a:bodyPr wrap="square" rtlCol="0">
            <a:spAutoFit/>
          </a:bodyPr>
          <a:lstStyle/>
          <a:p>
            <a:pPr algn="r"/>
            <a:r>
              <a:rPr lang="nl-BE" sz="1400" dirty="0" smtClean="0">
                <a:solidFill>
                  <a:prstClr val="black"/>
                </a:solidFill>
              </a:rPr>
              <a:t>60</a:t>
            </a:r>
            <a:endParaRPr lang="nl-BE" sz="1400" dirty="0">
              <a:solidFill>
                <a:prstClr val="black"/>
              </a:solidFill>
            </a:endParaRPr>
          </a:p>
        </p:txBody>
      </p:sp>
      <p:cxnSp>
        <p:nvCxnSpPr>
          <p:cNvPr id="29" name="Rechte verbindingslijn met pijl 28"/>
          <p:cNvCxnSpPr/>
          <p:nvPr/>
        </p:nvCxnSpPr>
        <p:spPr>
          <a:xfrm flipH="1">
            <a:off x="6948264" y="5949280"/>
            <a:ext cx="108012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764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2241446"/>
            <a:ext cx="8640960" cy="2123658"/>
          </a:xfrm>
          <a:prstGeom prst="rect">
            <a:avLst/>
          </a:prstGeom>
          <a:noFill/>
        </p:spPr>
        <p:txBody>
          <a:bodyPr wrap="square" rtlCol="0">
            <a:spAutoFit/>
          </a:bodyPr>
          <a:lstStyle/>
          <a:p>
            <a:pPr algn="ctr"/>
            <a:r>
              <a:rPr lang="nl-BE" sz="4400" b="1" dirty="0">
                <a:solidFill>
                  <a:prstClr val="black"/>
                </a:solidFill>
              </a:rPr>
              <a:t>Vooral toename van “oudere” </a:t>
            </a:r>
          </a:p>
          <a:p>
            <a:pPr algn="ctr"/>
            <a:r>
              <a:rPr lang="nl-BE" sz="4400" b="1" dirty="0">
                <a:solidFill>
                  <a:prstClr val="black"/>
                </a:solidFill>
              </a:rPr>
              <a:t>2-persoonshuishoudens. </a:t>
            </a:r>
            <a:br>
              <a:rPr lang="nl-BE" sz="4400" b="1" dirty="0">
                <a:solidFill>
                  <a:prstClr val="black"/>
                </a:solidFill>
              </a:rPr>
            </a:br>
            <a:r>
              <a:rPr lang="nl-BE" sz="4400" b="1" dirty="0">
                <a:solidFill>
                  <a:prstClr val="black"/>
                </a:solidFill>
              </a:rPr>
              <a:t>Wel lokale variatie! </a:t>
            </a:r>
          </a:p>
        </p:txBody>
      </p:sp>
    </p:spTree>
    <p:extLst>
      <p:ext uri="{BB962C8B-B14F-4D97-AF65-F5344CB8AC3E}">
        <p14:creationId xmlns:p14="http://schemas.microsoft.com/office/powerpoint/2010/main" val="77973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3140502978"/>
              </p:ext>
            </p:extLst>
          </p:nvPr>
        </p:nvGraphicFramePr>
        <p:xfrm>
          <a:off x="44245" y="44624"/>
          <a:ext cx="9040762" cy="6751320"/>
        </p:xfrm>
        <a:graphic>
          <a:graphicData uri="http://schemas.openxmlformats.org/drawingml/2006/table">
            <a:tbl>
              <a:tblPr firstRow="1" bandRow="1">
                <a:tableStyleId>{5C22544A-7EE6-4342-B048-85BDC9FD1C3A}</a:tableStyleId>
              </a:tblPr>
              <a:tblGrid>
                <a:gridCol w="2511531"/>
                <a:gridCol w="1656184"/>
                <a:gridCol w="1584176"/>
                <a:gridCol w="1512168"/>
                <a:gridCol w="1776703"/>
              </a:tblGrid>
              <a:tr h="370840">
                <a:tc rowSpan="2">
                  <a:txBody>
                    <a:bodyPr/>
                    <a:lstStyle/>
                    <a:p>
                      <a:pPr algn="ctr"/>
                      <a:r>
                        <a:rPr lang="nl-BE" sz="2200" dirty="0" smtClean="0">
                          <a:latin typeface="+mn-lt"/>
                          <a:cs typeface="Lucida Sans" panose="020B0602040502020204" pitchFamily="34" charset="0"/>
                        </a:rPr>
                        <a:t>Verandering aantal mannen in 2-persoonsHH</a:t>
                      </a:r>
                    </a:p>
                  </a:txBody>
                  <a:tcPr/>
                </a:tc>
                <a:tc gridSpan="2">
                  <a:txBody>
                    <a:bodyPr/>
                    <a:lstStyle/>
                    <a:p>
                      <a:pPr algn="ctr"/>
                      <a:r>
                        <a:rPr lang="nl-BE" sz="2200" dirty="0" smtClean="0">
                          <a:latin typeface="+mn-lt"/>
                          <a:cs typeface="Lucida Sans" panose="020B0602040502020204" pitchFamily="34" charset="0"/>
                        </a:rPr>
                        <a:t>Procentueel</a:t>
                      </a:r>
                    </a:p>
                    <a:p>
                      <a:pPr algn="ct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endParaRPr lang="nl-BE" sz="28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Absoluut</a:t>
                      </a:r>
                    </a:p>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BE" sz="2200" dirty="0"/>
                    </a:p>
                  </a:txBody>
                  <a:tcPr/>
                </a:tc>
              </a:tr>
              <a:tr h="370840">
                <a:tc vMerge="1">
                  <a:txBody>
                    <a:bodyPr/>
                    <a:lstStyle/>
                    <a:p>
                      <a:endParaRPr lang="nl-BE" sz="2200" b="1" kern="1200" dirty="0">
                        <a:ln>
                          <a:solidFill>
                            <a:schemeClr val="bg1"/>
                          </a:solidFill>
                        </a:ln>
                        <a:solidFill>
                          <a:schemeClr val="tx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r>
              <a:tr h="370840">
                <a:tc>
                  <a:txBody>
                    <a:bodyPr/>
                    <a:lstStyle/>
                    <a:p>
                      <a:pPr algn="l" fontAlgn="b"/>
                      <a:r>
                        <a:rPr lang="nl-BE" sz="2200" b="0" i="0" u="none" strike="noStrike" dirty="0" smtClean="0">
                          <a:solidFill>
                            <a:srgbClr val="000000"/>
                          </a:solidFill>
                          <a:effectLst/>
                          <a:latin typeface="Calibri"/>
                        </a:rPr>
                        <a:t>Gavere</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37</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Lochristi</a:t>
                      </a:r>
                    </a:p>
                  </a:txBody>
                  <a:tcPr marL="9525" marR="9525" marT="9525" marB="0" anchor="b"/>
                </a:tc>
                <a:tc>
                  <a:txBody>
                    <a:bodyPr/>
                    <a:lstStyle/>
                    <a:p>
                      <a:pPr algn="ctr" fontAlgn="b"/>
                      <a:r>
                        <a:rPr lang="nl-BE" sz="2200" b="0" i="0" u="none" strike="noStrike" dirty="0">
                          <a:solidFill>
                            <a:srgbClr val="000000"/>
                          </a:solidFill>
                          <a:effectLst/>
                          <a:latin typeface="Calibri"/>
                        </a:rPr>
                        <a:t>18</a:t>
                      </a:r>
                    </a:p>
                  </a:txBody>
                  <a:tcPr marL="9525" marR="9525" marT="9525" marB="0" anchor="b"/>
                </a:tc>
                <a:tc>
                  <a:txBody>
                    <a:bodyPr/>
                    <a:lstStyle/>
                    <a:p>
                      <a:pPr algn="ctr" fontAlgn="b"/>
                      <a:r>
                        <a:rPr lang="nl-BE" sz="2200" b="0" i="0" u="none" strike="noStrike">
                          <a:solidFill>
                            <a:srgbClr val="000000"/>
                          </a:solidFill>
                          <a:effectLst/>
                          <a:latin typeface="Calibri"/>
                        </a:rPr>
                        <a:t>32</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Deinze</a:t>
                      </a:r>
                    </a:p>
                  </a:txBody>
                  <a:tcPr marL="9525" marR="9525" marT="9525" marB="0" anchor="b"/>
                </a:tc>
                <a:tc>
                  <a:txBody>
                    <a:bodyPr/>
                    <a:lstStyle/>
                    <a:p>
                      <a:pPr algn="ctr" fontAlgn="b"/>
                      <a:r>
                        <a:rPr lang="nl-BE" sz="2200" b="0" i="0" u="none" strike="noStrike" dirty="0">
                          <a:solidFill>
                            <a:srgbClr val="000000"/>
                          </a:solidFill>
                          <a:effectLst/>
                          <a:latin typeface="Calibri"/>
                        </a:rPr>
                        <a:t>12</a:t>
                      </a:r>
                    </a:p>
                  </a:txBody>
                  <a:tcPr marL="9525" marR="9525" marT="9525" marB="0" anchor="b"/>
                </a:tc>
                <a:tc>
                  <a:txBody>
                    <a:bodyPr/>
                    <a:lstStyle/>
                    <a:p>
                      <a:pPr algn="ctr" fontAlgn="b"/>
                      <a:r>
                        <a:rPr lang="nl-BE" sz="2200" b="0" i="0" u="none" strike="noStrike" dirty="0">
                          <a:solidFill>
                            <a:srgbClr val="000000"/>
                          </a:solidFill>
                          <a:effectLst/>
                          <a:latin typeface="Calibri"/>
                        </a:rPr>
                        <a:t>26</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Nazareth</a:t>
                      </a:r>
                    </a:p>
                  </a:txBody>
                  <a:tcPr marL="9525" marR="9525" marT="9525" marB="0" anchor="b"/>
                </a:tc>
                <a:tc>
                  <a:txBody>
                    <a:bodyPr/>
                    <a:lstStyle/>
                    <a:p>
                      <a:pPr algn="ctr" fontAlgn="b"/>
                      <a:r>
                        <a:rPr lang="nl-BE" sz="2200" b="0" i="0" u="none" strike="noStrike" dirty="0">
                          <a:solidFill>
                            <a:srgbClr val="000000"/>
                          </a:solidFill>
                          <a:effectLst/>
                          <a:latin typeface="Calibri"/>
                        </a:rPr>
                        <a:t>5</a:t>
                      </a:r>
                    </a:p>
                  </a:txBody>
                  <a:tcPr marL="9525" marR="9525" marT="9525" marB="0" anchor="b"/>
                </a:tc>
                <a:tc>
                  <a:txBody>
                    <a:bodyPr/>
                    <a:lstStyle/>
                    <a:p>
                      <a:pPr algn="ctr" fontAlgn="b"/>
                      <a:r>
                        <a:rPr lang="nl-BE" sz="2200" b="0" i="0" u="none" strike="noStrike">
                          <a:solidFill>
                            <a:srgbClr val="000000"/>
                          </a:solidFill>
                          <a:effectLst/>
                          <a:latin typeface="Calibri"/>
                        </a:rPr>
                        <a:t>25</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Merelbeke</a:t>
                      </a:r>
                    </a:p>
                  </a:txBody>
                  <a:tcPr marL="9525" marR="9525" marT="9525" marB="0" anchor="b"/>
                </a:tc>
                <a:tc>
                  <a:txBody>
                    <a:bodyPr/>
                    <a:lstStyle/>
                    <a:p>
                      <a:pPr algn="ctr" fontAlgn="b"/>
                      <a:r>
                        <a:rPr lang="nl-BE" sz="2200" b="0" i="0" u="none" strike="noStrike" dirty="0">
                          <a:solidFill>
                            <a:srgbClr val="000000"/>
                          </a:solidFill>
                          <a:effectLst/>
                          <a:latin typeface="Calibri"/>
                        </a:rPr>
                        <a:t>11</a:t>
                      </a:r>
                    </a:p>
                  </a:txBody>
                  <a:tcPr marL="9525" marR="9525" marT="9525" marB="0" anchor="b"/>
                </a:tc>
                <a:tc>
                  <a:txBody>
                    <a:bodyPr/>
                    <a:lstStyle/>
                    <a:p>
                      <a:pPr algn="ctr" fontAlgn="b"/>
                      <a:r>
                        <a:rPr lang="nl-BE" sz="2200" b="0" i="0" u="none" strike="noStrike">
                          <a:solidFill>
                            <a:srgbClr val="000000"/>
                          </a:solidFill>
                          <a:effectLst/>
                          <a:latin typeface="Calibri"/>
                        </a:rPr>
                        <a:t>24</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 Pinte</a:t>
                      </a: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23</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Wachtebeke</a:t>
                      </a:r>
                    </a:p>
                  </a:txBody>
                  <a:tcPr marL="9525" marR="9525" marT="9525" marB="0" anchor="b"/>
                </a:tc>
                <a:tc>
                  <a:txBody>
                    <a:bodyPr/>
                    <a:lstStyle/>
                    <a:p>
                      <a:pPr algn="ctr" fontAlgn="b"/>
                      <a:r>
                        <a:rPr lang="nl-BE" sz="2200" b="0" i="0" u="none" strike="noStrike" dirty="0">
                          <a:solidFill>
                            <a:srgbClr val="000000"/>
                          </a:solidFill>
                          <a:effectLst/>
                          <a:latin typeface="Calibri"/>
                        </a:rPr>
                        <a:t>0</a:t>
                      </a:r>
                    </a:p>
                  </a:txBody>
                  <a:tcPr marL="9525" marR="9525" marT="9525" marB="0" anchor="b"/>
                </a:tc>
                <a:tc>
                  <a:txBody>
                    <a:bodyPr/>
                    <a:lstStyle/>
                    <a:p>
                      <a:pPr algn="ctr" fontAlgn="b"/>
                      <a:r>
                        <a:rPr lang="nl-BE" sz="2200" b="0" i="0" u="none" strike="noStrike">
                          <a:solidFill>
                            <a:srgbClr val="000000"/>
                          </a:solidFill>
                          <a:effectLst/>
                          <a:latin typeface="Calibri"/>
                        </a:rPr>
                        <a:t>23</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Melle</a:t>
                      </a: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22</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Lovendegem</a:t>
                      </a:r>
                    </a:p>
                  </a:txBody>
                  <a:tcPr marL="9525" marR="9525" marT="9525" marB="0" anchor="b"/>
                </a:tc>
                <a:tc>
                  <a:txBody>
                    <a:bodyPr/>
                    <a:lstStyle/>
                    <a:p>
                      <a:pPr algn="ctr" fontAlgn="b"/>
                      <a:r>
                        <a:rPr lang="nl-BE" sz="2200" b="0" i="0" u="none" strike="noStrike" dirty="0">
                          <a:solidFill>
                            <a:srgbClr val="000000"/>
                          </a:solidFill>
                          <a:effectLst/>
                          <a:latin typeface="Calibri"/>
                        </a:rPr>
                        <a:t>2</a:t>
                      </a:r>
                    </a:p>
                  </a:txBody>
                  <a:tcPr marL="9525" marR="9525" marT="9525" marB="0" anchor="b"/>
                </a:tc>
                <a:tc>
                  <a:txBody>
                    <a:bodyPr/>
                    <a:lstStyle/>
                    <a:p>
                      <a:pPr algn="ctr" fontAlgn="b"/>
                      <a:r>
                        <a:rPr lang="nl-BE" sz="2200" b="0" i="0" u="none" strike="noStrike">
                          <a:solidFill>
                            <a:srgbClr val="000000"/>
                          </a:solidFill>
                          <a:effectLst/>
                          <a:latin typeface="Calibri"/>
                        </a:rPr>
                        <a:t>22</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Destelbergen</a:t>
                      </a:r>
                    </a:p>
                  </a:txBody>
                  <a:tcPr marL="9525" marR="9525" marT="9525" marB="0" anchor="b"/>
                </a:tc>
                <a:tc>
                  <a:txBody>
                    <a:bodyPr/>
                    <a:lstStyle/>
                    <a:p>
                      <a:pPr algn="ctr" fontAlgn="b"/>
                      <a:r>
                        <a:rPr lang="nl-BE" sz="2200" b="0" i="0" u="none" strike="noStrike" dirty="0">
                          <a:solidFill>
                            <a:srgbClr val="000000"/>
                          </a:solidFill>
                          <a:effectLst/>
                          <a:latin typeface="Calibri"/>
                        </a:rPr>
                        <a:t>-2</a:t>
                      </a:r>
                    </a:p>
                  </a:txBody>
                  <a:tcPr marL="9525" marR="9525" marT="9525" marB="0" anchor="b"/>
                </a:tc>
                <a:tc>
                  <a:txBody>
                    <a:bodyPr/>
                    <a:lstStyle/>
                    <a:p>
                      <a:pPr algn="ctr" fontAlgn="b"/>
                      <a:r>
                        <a:rPr lang="nl-BE" sz="2200" b="0" i="0" u="none" strike="noStrike">
                          <a:solidFill>
                            <a:srgbClr val="000000"/>
                          </a:solidFill>
                          <a:effectLst/>
                          <a:latin typeface="Calibri"/>
                        </a:rPr>
                        <a:t>20</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Evergem</a:t>
                      </a:r>
                    </a:p>
                  </a:txBody>
                  <a:tcPr marL="9525" marR="9525" marT="9525" marB="0" anchor="b"/>
                </a:tc>
                <a:tc>
                  <a:txBody>
                    <a:bodyPr/>
                    <a:lstStyle/>
                    <a:p>
                      <a:pPr algn="ctr" fontAlgn="b"/>
                      <a:r>
                        <a:rPr lang="nl-BE" sz="2200" b="0" i="0" u="none" strike="noStrike" dirty="0">
                          <a:solidFill>
                            <a:srgbClr val="000000"/>
                          </a:solidFill>
                          <a:effectLst/>
                          <a:latin typeface="Calibri"/>
                        </a:rPr>
                        <a:t>14</a:t>
                      </a:r>
                    </a:p>
                  </a:txBody>
                  <a:tcPr marL="9525" marR="9525" marT="9525" marB="0" anchor="b"/>
                </a:tc>
                <a:tc>
                  <a:txBody>
                    <a:bodyPr/>
                    <a:lstStyle/>
                    <a:p>
                      <a:pPr algn="ctr" fontAlgn="b"/>
                      <a:r>
                        <a:rPr lang="nl-BE" sz="2200" b="0" i="0" u="none" strike="noStrike">
                          <a:solidFill>
                            <a:srgbClr val="000000"/>
                          </a:solidFill>
                          <a:effectLst/>
                          <a:latin typeface="Calibri"/>
                        </a:rPr>
                        <a:t>18</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Nevele</a:t>
                      </a:r>
                    </a:p>
                  </a:txBody>
                  <a:tcPr marL="9525" marR="9525" marT="9525" marB="0" anchor="b"/>
                </a:tc>
                <a:tc>
                  <a:txBody>
                    <a:bodyPr/>
                    <a:lstStyle/>
                    <a:p>
                      <a:pPr algn="ctr" fontAlgn="b"/>
                      <a:r>
                        <a:rPr lang="nl-BE" sz="2200" b="0" i="0" u="none" strike="noStrike" dirty="0">
                          <a:solidFill>
                            <a:srgbClr val="000000"/>
                          </a:solidFill>
                          <a:effectLst/>
                          <a:latin typeface="Calibri"/>
                        </a:rPr>
                        <a:t>13</a:t>
                      </a:r>
                    </a:p>
                  </a:txBody>
                  <a:tcPr marL="9525" marR="9525" marT="9525" marB="0" anchor="b"/>
                </a:tc>
                <a:tc>
                  <a:txBody>
                    <a:bodyPr/>
                    <a:lstStyle/>
                    <a:p>
                      <a:pPr algn="ctr" fontAlgn="b"/>
                      <a:r>
                        <a:rPr lang="nl-BE" sz="2200" b="0" i="0" u="none" strike="noStrike">
                          <a:solidFill>
                            <a:srgbClr val="000000"/>
                          </a:solidFill>
                          <a:effectLst/>
                          <a:latin typeface="Calibri"/>
                        </a:rPr>
                        <a:t>17</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Sint-Martens-Latem</a:t>
                      </a:r>
                    </a:p>
                  </a:txBody>
                  <a:tcPr marL="9525" marR="9525" marT="9525" marB="0" anchor="b"/>
                </a:tc>
                <a:tc>
                  <a:txBody>
                    <a:bodyPr/>
                    <a:lstStyle/>
                    <a:p>
                      <a:pPr algn="ctr" fontAlgn="b"/>
                      <a:r>
                        <a:rPr lang="nl-BE" sz="2200" b="0" i="0" u="none" strike="noStrike" dirty="0">
                          <a:solidFill>
                            <a:srgbClr val="000000"/>
                          </a:solidFill>
                          <a:effectLst/>
                          <a:latin typeface="Calibri"/>
                        </a:rPr>
                        <a:t>-3</a:t>
                      </a:r>
                    </a:p>
                  </a:txBody>
                  <a:tcPr marL="9525" marR="9525" marT="9525" marB="0" anchor="b"/>
                </a:tc>
                <a:tc>
                  <a:txBody>
                    <a:bodyPr/>
                    <a:lstStyle/>
                    <a:p>
                      <a:pPr algn="ctr" fontAlgn="b"/>
                      <a:r>
                        <a:rPr lang="nl-BE" sz="2200" b="0" i="0" u="none" strike="noStrike">
                          <a:solidFill>
                            <a:srgbClr val="000000"/>
                          </a:solidFill>
                          <a:effectLst/>
                          <a:latin typeface="Calibri"/>
                        </a:rPr>
                        <a:t>14</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Gent</a:t>
                      </a:r>
                    </a:p>
                  </a:txBody>
                  <a:tcPr marL="9525" marR="9525" marT="9525" marB="0" anchor="b"/>
                </a:tc>
                <a:tc>
                  <a:txBody>
                    <a:bodyPr/>
                    <a:lstStyle/>
                    <a:p>
                      <a:pPr algn="ctr" fontAlgn="b"/>
                      <a:r>
                        <a:rPr lang="nl-BE" sz="2200" b="0" i="0" u="none" strike="noStrike" dirty="0">
                          <a:solidFill>
                            <a:srgbClr val="000000"/>
                          </a:solidFill>
                          <a:effectLst/>
                          <a:latin typeface="Calibri"/>
                        </a:rPr>
                        <a:t>3</a:t>
                      </a:r>
                    </a:p>
                  </a:txBody>
                  <a:tcPr marL="9525" marR="9525" marT="9525" marB="0" anchor="b"/>
                </a:tc>
                <a:tc>
                  <a:txBody>
                    <a:bodyPr/>
                    <a:lstStyle/>
                    <a:p>
                      <a:pPr algn="ctr" fontAlgn="b"/>
                      <a:r>
                        <a:rPr lang="nl-BE" sz="2200" b="0" i="0" u="none" strike="noStrike" dirty="0">
                          <a:solidFill>
                            <a:srgbClr val="000000"/>
                          </a:solidFill>
                          <a:effectLst/>
                          <a:latin typeface="Calibri"/>
                        </a:rPr>
                        <a:t>13</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Zelzate</a:t>
                      </a:r>
                    </a:p>
                  </a:txBody>
                  <a:tcPr marL="9525" marR="9525" marT="9525" marB="0" anchor="b"/>
                </a:tc>
                <a:tc>
                  <a:txBody>
                    <a:bodyPr/>
                    <a:lstStyle/>
                    <a:p>
                      <a:pPr algn="ctr" fontAlgn="b"/>
                      <a:r>
                        <a:rPr lang="nl-BE" sz="2200" b="0" i="0" u="none" strike="noStrike">
                          <a:solidFill>
                            <a:srgbClr val="000000"/>
                          </a:solidFill>
                          <a:effectLst/>
                          <a:latin typeface="Calibri"/>
                        </a:rPr>
                        <a:t>3</a:t>
                      </a:r>
                    </a:p>
                  </a:txBody>
                  <a:tcPr marL="9525" marR="9525" marT="9525" marB="0" anchor="b"/>
                </a:tc>
                <a:tc>
                  <a:txBody>
                    <a:bodyPr/>
                    <a:lstStyle/>
                    <a:p>
                      <a:pPr algn="ctr" fontAlgn="b"/>
                      <a:r>
                        <a:rPr lang="nl-BE" sz="2200" b="0" i="0" u="none" strike="noStrike" dirty="0">
                          <a:solidFill>
                            <a:srgbClr val="000000"/>
                          </a:solidFill>
                          <a:effectLst/>
                          <a:latin typeface="Calibri"/>
                        </a:rPr>
                        <a:t>7</a:t>
                      </a: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c>
                  <a:txBody>
                    <a:bodyPr/>
                    <a:lstStyle/>
                    <a:p>
                      <a:pPr algn="ctr" fontAlgn="b"/>
                      <a:endParaRPr lang="nl-BE" sz="2200" b="0" i="0" u="none" strike="noStrike" dirty="0">
                        <a:solidFill>
                          <a:srgbClr val="000000"/>
                        </a:solidFill>
                        <a:effectLst/>
                        <a:latin typeface="Calibri"/>
                      </a:endParaRPr>
                    </a:p>
                  </a:txBody>
                  <a:tcPr marL="9525" marR="9525" marT="9525" marB="0" anchor="b"/>
                </a:tc>
              </a:tr>
            </a:tbl>
          </a:graphicData>
        </a:graphic>
      </p:graphicFrame>
      <p:sp>
        <p:nvSpPr>
          <p:cNvPr id="9" name="Ovaal 8"/>
          <p:cNvSpPr/>
          <p:nvPr/>
        </p:nvSpPr>
        <p:spPr>
          <a:xfrm>
            <a:off x="4499992" y="1124744"/>
            <a:ext cx="1080120" cy="5733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408380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276854141"/>
              </p:ext>
            </p:extLst>
          </p:nvPr>
        </p:nvGraphicFramePr>
        <p:xfrm>
          <a:off x="44245" y="44624"/>
          <a:ext cx="9040762" cy="6751320"/>
        </p:xfrm>
        <a:graphic>
          <a:graphicData uri="http://schemas.openxmlformats.org/drawingml/2006/table">
            <a:tbl>
              <a:tblPr firstRow="1" bandRow="1">
                <a:tableStyleId>{5C22544A-7EE6-4342-B048-85BDC9FD1C3A}</a:tableStyleId>
              </a:tblPr>
              <a:tblGrid>
                <a:gridCol w="2511531"/>
                <a:gridCol w="1656184"/>
                <a:gridCol w="1584176"/>
                <a:gridCol w="1512168"/>
                <a:gridCol w="1776703"/>
              </a:tblGrid>
              <a:tr h="370840">
                <a:tc rowSpan="2">
                  <a:txBody>
                    <a:bodyPr/>
                    <a:lstStyle/>
                    <a:p>
                      <a:pPr algn="ctr"/>
                      <a:r>
                        <a:rPr lang="nl-BE" sz="2200" dirty="0" smtClean="0">
                          <a:latin typeface="+mn-lt"/>
                          <a:cs typeface="Lucida Sans" panose="020B0602040502020204" pitchFamily="34" charset="0"/>
                        </a:rPr>
                        <a:t>Verandering aantal mannen in 2-persoonsHH</a:t>
                      </a:r>
                    </a:p>
                  </a:txBody>
                  <a:tcPr/>
                </a:tc>
                <a:tc gridSpan="2">
                  <a:txBody>
                    <a:bodyPr/>
                    <a:lstStyle/>
                    <a:p>
                      <a:pPr algn="ctr"/>
                      <a:r>
                        <a:rPr lang="nl-BE" sz="2200" dirty="0" smtClean="0">
                          <a:latin typeface="+mn-lt"/>
                          <a:cs typeface="Lucida Sans" panose="020B0602040502020204" pitchFamily="34" charset="0"/>
                        </a:rPr>
                        <a:t>Procentueel</a:t>
                      </a:r>
                    </a:p>
                    <a:p>
                      <a:pPr algn="ct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endParaRPr lang="nl-BE" sz="2800"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Absoluut</a:t>
                      </a:r>
                    </a:p>
                    <a:p>
                      <a:pPr marL="0" marR="0" indent="0" algn="ctr" defTabSz="914400" rtl="0" eaLnBrk="1" fontAlgn="auto" latinLnBrk="0" hangingPunct="1">
                        <a:lnSpc>
                          <a:spcPct val="100000"/>
                        </a:lnSpc>
                        <a:spcBef>
                          <a:spcPts val="0"/>
                        </a:spcBef>
                        <a:spcAft>
                          <a:spcPts val="0"/>
                        </a:spcAft>
                        <a:buClrTx/>
                        <a:buSzTx/>
                        <a:buFontTx/>
                        <a:buNone/>
                        <a:tabLst/>
                        <a:defRPr/>
                      </a:pPr>
                      <a:r>
                        <a:rPr lang="nl-BE" sz="2200" dirty="0" smtClean="0">
                          <a:latin typeface="+mn-lt"/>
                          <a:cs typeface="Lucida Sans" panose="020B0602040502020204" pitchFamily="34" charset="0"/>
                        </a:rPr>
                        <a:t>2024 t.o.v. 2014</a:t>
                      </a:r>
                      <a:endParaRPr lang="nl-BE" sz="2200" dirty="0">
                        <a:latin typeface="+mn-lt"/>
                        <a:cs typeface="Lucida Sans" panose="020B0602040502020204"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BE" sz="2200" dirty="0"/>
                    </a:p>
                  </a:txBody>
                  <a:tcPr/>
                </a:tc>
              </a:tr>
              <a:tr h="370840">
                <a:tc vMerge="1">
                  <a:txBody>
                    <a:bodyPr/>
                    <a:lstStyle/>
                    <a:p>
                      <a:endParaRPr lang="nl-BE" sz="2200" b="1" kern="1200" dirty="0">
                        <a:ln>
                          <a:solidFill>
                            <a:schemeClr val="bg1"/>
                          </a:solidFill>
                        </a:ln>
                        <a:solidFill>
                          <a:schemeClr val="tx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&lt; 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c>
                  <a:txBody>
                    <a:bodyPr/>
                    <a:lstStyle/>
                    <a:p>
                      <a:pPr algn="ctr"/>
                      <a:r>
                        <a:rPr lang="nl-BE" sz="2200" b="1" kern="1200" dirty="0" smtClean="0">
                          <a:solidFill>
                            <a:schemeClr val="lt1"/>
                          </a:solidFill>
                          <a:latin typeface="+mn-lt"/>
                          <a:ea typeface="+mn-ea"/>
                          <a:cs typeface="Lucida Sans" panose="020B0602040502020204" pitchFamily="34" charset="0"/>
                        </a:rPr>
                        <a:t>65+  jaar</a:t>
                      </a:r>
                      <a:endParaRPr lang="nl-BE" sz="2200" b="1" kern="1200" dirty="0">
                        <a:solidFill>
                          <a:schemeClr val="lt1"/>
                        </a:solidFill>
                        <a:latin typeface="+mn-lt"/>
                        <a:ea typeface="+mn-ea"/>
                        <a:cs typeface="Lucida Sans" panose="020B0602040502020204" pitchFamily="34" charset="0"/>
                      </a:endParaRPr>
                    </a:p>
                  </a:txBody>
                  <a:tcPr>
                    <a:solidFill>
                      <a:schemeClr val="accent1"/>
                    </a:solidFill>
                  </a:tcPr>
                </a:tc>
              </a:tr>
              <a:tr h="370840">
                <a:tc>
                  <a:txBody>
                    <a:bodyPr/>
                    <a:lstStyle/>
                    <a:p>
                      <a:pPr algn="l" fontAlgn="b"/>
                      <a:r>
                        <a:rPr lang="nl-BE" sz="2200" b="0" i="0" u="none" strike="noStrike" dirty="0" smtClean="0">
                          <a:solidFill>
                            <a:srgbClr val="000000"/>
                          </a:solidFill>
                          <a:effectLst/>
                          <a:latin typeface="Calibri"/>
                        </a:rPr>
                        <a:t>Gavere</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37</a:t>
                      </a:r>
                    </a:p>
                  </a:txBody>
                  <a:tcPr marL="9525" marR="9525" marT="9525" marB="0" anchor="b"/>
                </a:tc>
                <a:tc>
                  <a:txBody>
                    <a:bodyPr/>
                    <a:lstStyle/>
                    <a:p>
                      <a:pPr algn="ctr" fontAlgn="b"/>
                      <a:r>
                        <a:rPr lang="nl-BE" sz="2200" b="0" i="0" u="none" strike="noStrike">
                          <a:solidFill>
                            <a:srgbClr val="000000"/>
                          </a:solidFill>
                          <a:effectLst/>
                          <a:latin typeface="Calibri"/>
                        </a:rPr>
                        <a:t>50</a:t>
                      </a:r>
                    </a:p>
                  </a:txBody>
                  <a:tcPr marL="9525" marR="9525" marT="9525" marB="0" anchor="b"/>
                </a:tc>
                <a:tc>
                  <a:txBody>
                    <a:bodyPr/>
                    <a:lstStyle/>
                    <a:p>
                      <a:pPr algn="ctr" fontAlgn="b"/>
                      <a:r>
                        <a:rPr lang="nl-BE" sz="2200" b="0" i="0" u="none" strike="noStrike" dirty="0" smtClean="0">
                          <a:solidFill>
                            <a:srgbClr val="000000"/>
                          </a:solidFill>
                          <a:effectLst/>
                          <a:latin typeface="Calibri"/>
                        </a:rPr>
                        <a:t>260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Lochristi</a:t>
                      </a:r>
                    </a:p>
                  </a:txBody>
                  <a:tcPr marL="9525" marR="9525" marT="9525" marB="0" anchor="b"/>
                </a:tc>
                <a:tc>
                  <a:txBody>
                    <a:bodyPr/>
                    <a:lstStyle/>
                    <a:p>
                      <a:pPr algn="ctr" fontAlgn="b"/>
                      <a:r>
                        <a:rPr lang="nl-BE" sz="2200" b="0" i="0" u="none" strike="noStrike" dirty="0">
                          <a:solidFill>
                            <a:srgbClr val="000000"/>
                          </a:solidFill>
                          <a:effectLst/>
                          <a:latin typeface="Calibri"/>
                        </a:rPr>
                        <a:t>18</a:t>
                      </a:r>
                    </a:p>
                  </a:txBody>
                  <a:tcPr marL="9525" marR="9525" marT="9525" marB="0" anchor="b"/>
                </a:tc>
                <a:tc>
                  <a:txBody>
                    <a:bodyPr/>
                    <a:lstStyle/>
                    <a:p>
                      <a:pPr algn="ctr" fontAlgn="b"/>
                      <a:r>
                        <a:rPr lang="nl-BE" sz="2200" b="0" i="0" u="none" strike="noStrike">
                          <a:solidFill>
                            <a:srgbClr val="000000"/>
                          </a:solidFill>
                          <a:effectLst/>
                          <a:latin typeface="Calibri"/>
                        </a:rPr>
                        <a:t>32</a:t>
                      </a:r>
                    </a:p>
                  </a:txBody>
                  <a:tcPr marL="9525" marR="9525" marT="9525" marB="0" anchor="b"/>
                </a:tc>
                <a:tc>
                  <a:txBody>
                    <a:bodyPr/>
                    <a:lstStyle/>
                    <a:p>
                      <a:pPr algn="ctr" fontAlgn="b"/>
                      <a:r>
                        <a:rPr lang="nl-BE" sz="2200" b="0" i="0" u="none" strike="noStrike" dirty="0" smtClean="0">
                          <a:solidFill>
                            <a:srgbClr val="000000"/>
                          </a:solidFill>
                          <a:effectLst/>
                          <a:latin typeface="Calibri"/>
                        </a:rPr>
                        <a:t>310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400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Deinze</a:t>
                      </a:r>
                    </a:p>
                  </a:txBody>
                  <a:tcPr marL="9525" marR="9525" marT="9525" marB="0" anchor="b"/>
                </a:tc>
                <a:tc>
                  <a:txBody>
                    <a:bodyPr/>
                    <a:lstStyle/>
                    <a:p>
                      <a:pPr algn="ctr" fontAlgn="b"/>
                      <a:r>
                        <a:rPr lang="nl-BE" sz="2200" b="0" i="0" u="none" strike="noStrike" dirty="0">
                          <a:solidFill>
                            <a:srgbClr val="000000"/>
                          </a:solidFill>
                          <a:effectLst/>
                          <a:latin typeface="Calibri"/>
                        </a:rPr>
                        <a:t>12</a:t>
                      </a:r>
                    </a:p>
                  </a:txBody>
                  <a:tcPr marL="9525" marR="9525" marT="9525" marB="0" anchor="b"/>
                </a:tc>
                <a:tc>
                  <a:txBody>
                    <a:bodyPr/>
                    <a:lstStyle/>
                    <a:p>
                      <a:pPr algn="ctr" fontAlgn="b"/>
                      <a:r>
                        <a:rPr lang="nl-BE" sz="2200" b="0" i="0" u="none" strike="noStrike" dirty="0">
                          <a:solidFill>
                            <a:srgbClr val="000000"/>
                          </a:solidFill>
                          <a:effectLst/>
                          <a:latin typeface="Calibri"/>
                        </a:rPr>
                        <a:t>26</a:t>
                      </a:r>
                    </a:p>
                  </a:txBody>
                  <a:tcPr marL="9525" marR="9525" marT="9525" marB="0" anchor="b"/>
                </a:tc>
                <a:tc>
                  <a:txBody>
                    <a:bodyPr/>
                    <a:lstStyle/>
                    <a:p>
                      <a:pPr algn="ctr" fontAlgn="b"/>
                      <a:r>
                        <a:rPr lang="nl-BE" sz="2200" b="0" i="0" u="none" strike="noStrike">
                          <a:solidFill>
                            <a:srgbClr val="000000"/>
                          </a:solidFill>
                          <a:effectLst/>
                          <a:latin typeface="Calibri"/>
                        </a:rPr>
                        <a:t>280</a:t>
                      </a:r>
                    </a:p>
                  </a:txBody>
                  <a:tcPr marL="9525" marR="9525" marT="9525" marB="0" anchor="b"/>
                </a:tc>
                <a:tc>
                  <a:txBody>
                    <a:bodyPr/>
                    <a:lstStyle/>
                    <a:p>
                      <a:pPr algn="ctr" fontAlgn="b"/>
                      <a:r>
                        <a:rPr lang="nl-BE" sz="2200" b="0" i="0" u="none" strike="noStrike" dirty="0" smtClean="0">
                          <a:solidFill>
                            <a:srgbClr val="000000"/>
                          </a:solidFill>
                          <a:effectLst/>
                          <a:latin typeface="Calibri"/>
                        </a:rPr>
                        <a:t>470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Nazareth</a:t>
                      </a:r>
                    </a:p>
                  </a:txBody>
                  <a:tcPr marL="9525" marR="9525" marT="9525" marB="0" anchor="b"/>
                </a:tc>
                <a:tc>
                  <a:txBody>
                    <a:bodyPr/>
                    <a:lstStyle/>
                    <a:p>
                      <a:pPr algn="ctr" fontAlgn="b"/>
                      <a:r>
                        <a:rPr lang="nl-BE" sz="2200" b="0" i="0" u="none" strike="noStrike" dirty="0">
                          <a:solidFill>
                            <a:srgbClr val="000000"/>
                          </a:solidFill>
                          <a:effectLst/>
                          <a:latin typeface="Calibri"/>
                        </a:rPr>
                        <a:t>5</a:t>
                      </a:r>
                    </a:p>
                  </a:txBody>
                  <a:tcPr marL="9525" marR="9525" marT="9525" marB="0" anchor="b"/>
                </a:tc>
                <a:tc>
                  <a:txBody>
                    <a:bodyPr/>
                    <a:lstStyle/>
                    <a:p>
                      <a:pPr algn="ctr" fontAlgn="b"/>
                      <a:r>
                        <a:rPr lang="nl-BE" sz="2200" b="0" i="0" u="none" strike="noStrike">
                          <a:solidFill>
                            <a:srgbClr val="000000"/>
                          </a:solidFill>
                          <a:effectLst/>
                          <a:latin typeface="Calibri"/>
                        </a:rPr>
                        <a:t>25</a:t>
                      </a:r>
                    </a:p>
                  </a:txBody>
                  <a:tcPr marL="9525" marR="9525" marT="9525" marB="0" anchor="b"/>
                </a:tc>
                <a:tc>
                  <a:txBody>
                    <a:bodyPr/>
                    <a:lstStyle/>
                    <a:p>
                      <a:pPr algn="ctr" fontAlgn="b"/>
                      <a:r>
                        <a:rPr lang="nl-BE" sz="2200" b="0" i="0" u="none" strike="noStrike" dirty="0" smtClean="0">
                          <a:solidFill>
                            <a:srgbClr val="000000"/>
                          </a:solidFill>
                          <a:effectLst/>
                          <a:latin typeface="Calibri"/>
                        </a:rPr>
                        <a:t>50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a:solidFill>
                            <a:srgbClr val="000000"/>
                          </a:solidFill>
                          <a:effectLst/>
                          <a:latin typeface="Calibri"/>
                        </a:rPr>
                        <a:t>170</a:t>
                      </a:r>
                    </a:p>
                  </a:txBody>
                  <a:tcPr marL="9525" marR="9525" marT="9525" marB="0" anchor="b"/>
                </a:tc>
              </a:tr>
              <a:tr h="370840">
                <a:tc>
                  <a:txBody>
                    <a:bodyPr/>
                    <a:lstStyle/>
                    <a:p>
                      <a:pPr algn="l" fontAlgn="b"/>
                      <a:r>
                        <a:rPr lang="nl-BE" sz="2200" b="0" i="0" u="none" strike="noStrike">
                          <a:solidFill>
                            <a:srgbClr val="000000"/>
                          </a:solidFill>
                          <a:effectLst/>
                          <a:latin typeface="Calibri"/>
                        </a:rPr>
                        <a:t>Merelbeke</a:t>
                      </a:r>
                    </a:p>
                  </a:txBody>
                  <a:tcPr marL="9525" marR="9525" marT="9525" marB="0" anchor="b"/>
                </a:tc>
                <a:tc>
                  <a:txBody>
                    <a:bodyPr/>
                    <a:lstStyle/>
                    <a:p>
                      <a:pPr algn="ctr" fontAlgn="b"/>
                      <a:r>
                        <a:rPr lang="nl-BE" sz="2200" b="0" i="0" u="none" strike="noStrike" dirty="0">
                          <a:solidFill>
                            <a:srgbClr val="000000"/>
                          </a:solidFill>
                          <a:effectLst/>
                          <a:latin typeface="Calibri"/>
                        </a:rPr>
                        <a:t>11</a:t>
                      </a:r>
                    </a:p>
                  </a:txBody>
                  <a:tcPr marL="9525" marR="9525" marT="9525" marB="0" anchor="b"/>
                </a:tc>
                <a:tc>
                  <a:txBody>
                    <a:bodyPr/>
                    <a:lstStyle/>
                    <a:p>
                      <a:pPr algn="ctr" fontAlgn="b"/>
                      <a:r>
                        <a:rPr lang="nl-BE" sz="2200" b="0" i="0" u="none" strike="noStrike">
                          <a:solidFill>
                            <a:srgbClr val="000000"/>
                          </a:solidFill>
                          <a:effectLst/>
                          <a:latin typeface="Calibri"/>
                        </a:rPr>
                        <a:t>24</a:t>
                      </a:r>
                    </a:p>
                  </a:txBody>
                  <a:tcPr marL="9525" marR="9525" marT="9525" marB="0" anchor="b"/>
                </a:tc>
                <a:tc>
                  <a:txBody>
                    <a:bodyPr/>
                    <a:lstStyle/>
                    <a:p>
                      <a:pPr algn="ctr" fontAlgn="b"/>
                      <a:r>
                        <a:rPr lang="nl-BE" sz="2200" b="0" i="0" u="none" strike="noStrike" dirty="0" smtClean="0">
                          <a:solidFill>
                            <a:srgbClr val="000000"/>
                          </a:solidFill>
                          <a:effectLst/>
                          <a:latin typeface="Calibri"/>
                        </a:rPr>
                        <a:t>210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340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 Pinte</a:t>
                      </a: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23</a:t>
                      </a:r>
                    </a:p>
                  </a:txBody>
                  <a:tcPr marL="9525" marR="9525" marT="9525" marB="0" anchor="b"/>
                </a:tc>
                <a:tc>
                  <a:txBody>
                    <a:bodyPr/>
                    <a:lstStyle/>
                    <a:p>
                      <a:pPr algn="ctr" fontAlgn="b"/>
                      <a:r>
                        <a:rPr lang="nl-BE" sz="2200" b="0" i="0" u="none" strike="noStrike" dirty="0" smtClean="0">
                          <a:solidFill>
                            <a:srgbClr val="000000"/>
                          </a:solidFill>
                          <a:effectLst/>
                          <a:latin typeface="Calibri"/>
                        </a:rPr>
                        <a:t>-30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170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Wachtebeke</a:t>
                      </a:r>
                    </a:p>
                  </a:txBody>
                  <a:tcPr marL="9525" marR="9525" marT="9525" marB="0" anchor="b"/>
                </a:tc>
                <a:tc>
                  <a:txBody>
                    <a:bodyPr/>
                    <a:lstStyle/>
                    <a:p>
                      <a:pPr algn="ctr" fontAlgn="b"/>
                      <a:r>
                        <a:rPr lang="nl-BE" sz="2200" b="0" i="0" u="none" strike="noStrike" dirty="0">
                          <a:solidFill>
                            <a:srgbClr val="000000"/>
                          </a:solidFill>
                          <a:effectLst/>
                          <a:latin typeface="Calibri"/>
                        </a:rPr>
                        <a:t>0</a:t>
                      </a:r>
                    </a:p>
                  </a:txBody>
                  <a:tcPr marL="9525" marR="9525" marT="9525" marB="0" anchor="b"/>
                </a:tc>
                <a:tc>
                  <a:txBody>
                    <a:bodyPr/>
                    <a:lstStyle/>
                    <a:p>
                      <a:pPr algn="ctr" fontAlgn="b"/>
                      <a:r>
                        <a:rPr lang="nl-BE" sz="2200" b="0" i="0" u="none" strike="noStrike">
                          <a:solidFill>
                            <a:srgbClr val="000000"/>
                          </a:solidFill>
                          <a:effectLst/>
                          <a:latin typeface="Calibri"/>
                        </a:rPr>
                        <a:t>23</a:t>
                      </a:r>
                    </a:p>
                  </a:txBody>
                  <a:tcPr marL="9525" marR="9525" marT="9525" marB="0" anchor="b"/>
                </a:tc>
                <a:tc>
                  <a:txBody>
                    <a:bodyPr/>
                    <a:lstStyle/>
                    <a:p>
                      <a:pPr algn="ctr" fontAlgn="b"/>
                      <a:r>
                        <a:rPr lang="nl-BE" sz="2200" b="0" i="0" u="none" strike="noStrike" dirty="0" smtClean="0">
                          <a:solidFill>
                            <a:srgbClr val="000000"/>
                          </a:solidFill>
                          <a:effectLst/>
                          <a:latin typeface="Calibri"/>
                        </a:rPr>
                        <a:t>-5</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100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Melle</a:t>
                      </a:r>
                    </a:p>
                  </a:txBody>
                  <a:tcPr marL="9525" marR="9525" marT="9525" marB="0" anchor="b"/>
                </a:tc>
                <a:tc>
                  <a:txBody>
                    <a:bodyPr/>
                    <a:lstStyle/>
                    <a:p>
                      <a:pPr algn="ctr" fontAlgn="b"/>
                      <a:r>
                        <a:rPr lang="nl-BE" sz="2200" b="0" i="0" u="none" strike="noStrike" dirty="0">
                          <a:solidFill>
                            <a:srgbClr val="000000"/>
                          </a:solidFill>
                          <a:effectLst/>
                          <a:latin typeface="Calibri"/>
                        </a:rPr>
                        <a:t>4</a:t>
                      </a:r>
                    </a:p>
                  </a:txBody>
                  <a:tcPr marL="9525" marR="9525" marT="9525" marB="0" anchor="b"/>
                </a:tc>
                <a:tc>
                  <a:txBody>
                    <a:bodyPr/>
                    <a:lstStyle/>
                    <a:p>
                      <a:pPr algn="ctr" fontAlgn="b"/>
                      <a:r>
                        <a:rPr lang="nl-BE" sz="2200" b="0" i="0" u="none" strike="noStrike">
                          <a:solidFill>
                            <a:srgbClr val="000000"/>
                          </a:solidFill>
                          <a:effectLst/>
                          <a:latin typeface="Calibri"/>
                        </a:rPr>
                        <a:t>22</a:t>
                      </a:r>
                    </a:p>
                  </a:txBody>
                  <a:tcPr marL="9525" marR="9525" marT="9525" marB="0" anchor="b"/>
                </a:tc>
                <a:tc>
                  <a:txBody>
                    <a:bodyPr/>
                    <a:lstStyle/>
                    <a:p>
                      <a:pPr algn="ctr" fontAlgn="b"/>
                      <a:r>
                        <a:rPr lang="nl-BE" sz="2200" b="0" i="0" u="none" strike="noStrike" dirty="0" smtClean="0">
                          <a:solidFill>
                            <a:srgbClr val="000000"/>
                          </a:solidFill>
                          <a:effectLst/>
                          <a:latin typeface="Calibri"/>
                        </a:rPr>
                        <a:t>40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140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Lovendegem</a:t>
                      </a:r>
                    </a:p>
                  </a:txBody>
                  <a:tcPr marL="9525" marR="9525" marT="9525" marB="0" anchor="b"/>
                </a:tc>
                <a:tc>
                  <a:txBody>
                    <a:bodyPr/>
                    <a:lstStyle/>
                    <a:p>
                      <a:pPr algn="ctr" fontAlgn="b"/>
                      <a:r>
                        <a:rPr lang="nl-BE" sz="2200" b="0" i="0" u="none" strike="noStrike" dirty="0">
                          <a:solidFill>
                            <a:srgbClr val="000000"/>
                          </a:solidFill>
                          <a:effectLst/>
                          <a:latin typeface="Calibri"/>
                        </a:rPr>
                        <a:t>2</a:t>
                      </a:r>
                    </a:p>
                  </a:txBody>
                  <a:tcPr marL="9525" marR="9525" marT="9525" marB="0" anchor="b"/>
                </a:tc>
                <a:tc>
                  <a:txBody>
                    <a:bodyPr/>
                    <a:lstStyle/>
                    <a:p>
                      <a:pPr algn="ctr" fontAlgn="b"/>
                      <a:r>
                        <a:rPr lang="nl-BE" sz="2200" b="0" i="0" u="none" strike="noStrike">
                          <a:solidFill>
                            <a:srgbClr val="000000"/>
                          </a:solidFill>
                          <a:effectLst/>
                          <a:latin typeface="Calibri"/>
                        </a:rPr>
                        <a:t>22</a:t>
                      </a:r>
                    </a:p>
                  </a:txBody>
                  <a:tcPr marL="9525" marR="9525" marT="9525" marB="0" anchor="b"/>
                </a:tc>
                <a:tc>
                  <a:txBody>
                    <a:bodyPr/>
                    <a:lstStyle/>
                    <a:p>
                      <a:pPr algn="ctr" fontAlgn="b"/>
                      <a:r>
                        <a:rPr lang="nl-BE" sz="2200" b="0" i="0" u="none" strike="noStrike" dirty="0" smtClean="0">
                          <a:solidFill>
                            <a:srgbClr val="000000"/>
                          </a:solidFill>
                          <a:effectLst/>
                          <a:latin typeface="Calibri"/>
                        </a:rPr>
                        <a:t>10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170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Destelbergen</a:t>
                      </a:r>
                    </a:p>
                  </a:txBody>
                  <a:tcPr marL="9525" marR="9525" marT="9525" marB="0" anchor="b"/>
                </a:tc>
                <a:tc>
                  <a:txBody>
                    <a:bodyPr/>
                    <a:lstStyle/>
                    <a:p>
                      <a:pPr algn="ctr" fontAlgn="b"/>
                      <a:r>
                        <a:rPr lang="nl-BE" sz="2200" b="0" i="0" u="none" strike="noStrike" dirty="0">
                          <a:solidFill>
                            <a:srgbClr val="000000"/>
                          </a:solidFill>
                          <a:effectLst/>
                          <a:latin typeface="Calibri"/>
                        </a:rPr>
                        <a:t>-2</a:t>
                      </a:r>
                    </a:p>
                  </a:txBody>
                  <a:tcPr marL="9525" marR="9525" marT="9525" marB="0" anchor="b"/>
                </a:tc>
                <a:tc>
                  <a:txBody>
                    <a:bodyPr/>
                    <a:lstStyle/>
                    <a:p>
                      <a:pPr algn="ctr" fontAlgn="b"/>
                      <a:r>
                        <a:rPr lang="nl-BE" sz="2200" b="0" i="0" u="none" strike="noStrike">
                          <a:solidFill>
                            <a:srgbClr val="000000"/>
                          </a:solidFill>
                          <a:effectLst/>
                          <a:latin typeface="Calibri"/>
                        </a:rPr>
                        <a:t>20</a:t>
                      </a:r>
                    </a:p>
                  </a:txBody>
                  <a:tcPr marL="9525" marR="9525" marT="9525" marB="0" anchor="b"/>
                </a:tc>
                <a:tc>
                  <a:txBody>
                    <a:bodyPr/>
                    <a:lstStyle/>
                    <a:p>
                      <a:pPr algn="ctr" fontAlgn="b"/>
                      <a:r>
                        <a:rPr lang="nl-BE" sz="2200" b="0" i="0" u="none" strike="noStrike" dirty="0" smtClean="0">
                          <a:solidFill>
                            <a:srgbClr val="000000"/>
                          </a:solidFill>
                          <a:effectLst/>
                          <a:latin typeface="Calibri"/>
                        </a:rPr>
                        <a:t>-30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240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Evergem</a:t>
                      </a:r>
                    </a:p>
                  </a:txBody>
                  <a:tcPr marL="9525" marR="9525" marT="9525" marB="0" anchor="b"/>
                </a:tc>
                <a:tc>
                  <a:txBody>
                    <a:bodyPr/>
                    <a:lstStyle/>
                    <a:p>
                      <a:pPr algn="ctr" fontAlgn="b"/>
                      <a:r>
                        <a:rPr lang="nl-BE" sz="2200" b="0" i="0" u="none" strike="noStrike" dirty="0">
                          <a:solidFill>
                            <a:srgbClr val="000000"/>
                          </a:solidFill>
                          <a:effectLst/>
                          <a:latin typeface="Calibri"/>
                        </a:rPr>
                        <a:t>14</a:t>
                      </a:r>
                    </a:p>
                  </a:txBody>
                  <a:tcPr marL="9525" marR="9525" marT="9525" marB="0" anchor="b"/>
                </a:tc>
                <a:tc>
                  <a:txBody>
                    <a:bodyPr/>
                    <a:lstStyle/>
                    <a:p>
                      <a:pPr algn="ctr" fontAlgn="b"/>
                      <a:r>
                        <a:rPr lang="nl-BE" sz="2200" b="0" i="0" u="none" strike="noStrike">
                          <a:solidFill>
                            <a:srgbClr val="000000"/>
                          </a:solidFill>
                          <a:effectLst/>
                          <a:latin typeface="Calibri"/>
                        </a:rPr>
                        <a:t>18</a:t>
                      </a:r>
                    </a:p>
                  </a:txBody>
                  <a:tcPr marL="9525" marR="9525" marT="9525" marB="0" anchor="b"/>
                </a:tc>
                <a:tc>
                  <a:txBody>
                    <a:bodyPr/>
                    <a:lstStyle/>
                    <a:p>
                      <a:pPr algn="ctr" fontAlgn="b"/>
                      <a:r>
                        <a:rPr lang="nl-BE" sz="2200" b="0" i="0" u="none" strike="noStrike" dirty="0" smtClean="0">
                          <a:solidFill>
                            <a:srgbClr val="000000"/>
                          </a:solidFill>
                          <a:effectLst/>
                          <a:latin typeface="Calibri"/>
                        </a:rPr>
                        <a:t>390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380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Nevele</a:t>
                      </a:r>
                    </a:p>
                  </a:txBody>
                  <a:tcPr marL="9525" marR="9525" marT="9525" marB="0" anchor="b"/>
                </a:tc>
                <a:tc>
                  <a:txBody>
                    <a:bodyPr/>
                    <a:lstStyle/>
                    <a:p>
                      <a:pPr algn="ctr" fontAlgn="b"/>
                      <a:r>
                        <a:rPr lang="nl-BE" sz="2200" b="0" i="0" u="none" strike="noStrike" dirty="0">
                          <a:solidFill>
                            <a:srgbClr val="000000"/>
                          </a:solidFill>
                          <a:effectLst/>
                          <a:latin typeface="Calibri"/>
                        </a:rPr>
                        <a:t>13</a:t>
                      </a:r>
                    </a:p>
                  </a:txBody>
                  <a:tcPr marL="9525" marR="9525" marT="9525" marB="0" anchor="b"/>
                </a:tc>
                <a:tc>
                  <a:txBody>
                    <a:bodyPr/>
                    <a:lstStyle/>
                    <a:p>
                      <a:pPr algn="ctr" fontAlgn="b"/>
                      <a:r>
                        <a:rPr lang="nl-BE" sz="2200" b="0" i="0" u="none" strike="noStrike">
                          <a:solidFill>
                            <a:srgbClr val="000000"/>
                          </a:solidFill>
                          <a:effectLst/>
                          <a:latin typeface="Calibri"/>
                        </a:rPr>
                        <a:t>17</a:t>
                      </a:r>
                    </a:p>
                  </a:txBody>
                  <a:tcPr marL="9525" marR="9525" marT="9525" marB="0" anchor="b"/>
                </a:tc>
                <a:tc>
                  <a:txBody>
                    <a:bodyPr/>
                    <a:lstStyle/>
                    <a:p>
                      <a:pPr algn="ctr" fontAlgn="b"/>
                      <a:r>
                        <a:rPr lang="nl-BE" sz="2200" b="0" i="0" u="none" strike="noStrike" dirty="0" smtClean="0">
                          <a:solidFill>
                            <a:srgbClr val="000000"/>
                          </a:solidFill>
                          <a:effectLst/>
                          <a:latin typeface="Calibri"/>
                        </a:rPr>
                        <a:t>110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120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Sint-Martens-Latem</a:t>
                      </a:r>
                    </a:p>
                  </a:txBody>
                  <a:tcPr marL="9525" marR="9525" marT="9525" marB="0" anchor="b"/>
                </a:tc>
                <a:tc>
                  <a:txBody>
                    <a:bodyPr/>
                    <a:lstStyle/>
                    <a:p>
                      <a:pPr algn="ctr" fontAlgn="b"/>
                      <a:r>
                        <a:rPr lang="nl-BE" sz="2200" b="0" i="0" u="none" strike="noStrike" dirty="0">
                          <a:solidFill>
                            <a:srgbClr val="000000"/>
                          </a:solidFill>
                          <a:effectLst/>
                          <a:latin typeface="Calibri"/>
                        </a:rPr>
                        <a:t>-3</a:t>
                      </a:r>
                    </a:p>
                  </a:txBody>
                  <a:tcPr marL="9525" marR="9525" marT="9525" marB="0" anchor="b"/>
                </a:tc>
                <a:tc>
                  <a:txBody>
                    <a:bodyPr/>
                    <a:lstStyle/>
                    <a:p>
                      <a:pPr algn="ctr" fontAlgn="b"/>
                      <a:r>
                        <a:rPr lang="nl-BE" sz="2200" b="0" i="0" u="none" strike="noStrike">
                          <a:solidFill>
                            <a:srgbClr val="000000"/>
                          </a:solidFill>
                          <a:effectLst/>
                          <a:latin typeface="Calibri"/>
                        </a:rPr>
                        <a:t>14</a:t>
                      </a:r>
                    </a:p>
                  </a:txBody>
                  <a:tcPr marL="9525" marR="9525" marT="9525" marB="0" anchor="b"/>
                </a:tc>
                <a:tc>
                  <a:txBody>
                    <a:bodyPr/>
                    <a:lstStyle/>
                    <a:p>
                      <a:pPr algn="ctr" fontAlgn="b"/>
                      <a:r>
                        <a:rPr lang="nl-BE" sz="2200" b="0" i="0" u="none" strike="noStrike" dirty="0">
                          <a:solidFill>
                            <a:srgbClr val="000000"/>
                          </a:solidFill>
                          <a:effectLst/>
                          <a:latin typeface="Calibri"/>
                        </a:rPr>
                        <a:t>-</a:t>
                      </a:r>
                      <a:r>
                        <a:rPr lang="nl-BE" sz="2200" b="0" i="0" u="none" strike="noStrike" dirty="0" smtClean="0">
                          <a:solidFill>
                            <a:srgbClr val="000000"/>
                          </a:solidFill>
                          <a:effectLst/>
                          <a:latin typeface="Calibri"/>
                        </a:rPr>
                        <a:t>10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100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Gent</a:t>
                      </a:r>
                    </a:p>
                  </a:txBody>
                  <a:tcPr marL="9525" marR="9525" marT="9525" marB="0" anchor="b"/>
                </a:tc>
                <a:tc>
                  <a:txBody>
                    <a:bodyPr/>
                    <a:lstStyle/>
                    <a:p>
                      <a:pPr algn="ctr" fontAlgn="b"/>
                      <a:r>
                        <a:rPr lang="nl-BE" sz="2200" b="0" i="0" u="none" strike="noStrike" dirty="0">
                          <a:solidFill>
                            <a:srgbClr val="000000"/>
                          </a:solidFill>
                          <a:effectLst/>
                          <a:latin typeface="Calibri"/>
                        </a:rPr>
                        <a:t>3</a:t>
                      </a:r>
                    </a:p>
                  </a:txBody>
                  <a:tcPr marL="9525" marR="9525" marT="9525" marB="0" anchor="b"/>
                </a:tc>
                <a:tc>
                  <a:txBody>
                    <a:bodyPr/>
                    <a:lstStyle/>
                    <a:p>
                      <a:pPr algn="ctr" fontAlgn="b"/>
                      <a:r>
                        <a:rPr lang="nl-BE" sz="2200" b="0" i="0" u="none" strike="noStrike" dirty="0">
                          <a:solidFill>
                            <a:srgbClr val="000000"/>
                          </a:solidFill>
                          <a:effectLst/>
                          <a:latin typeface="Calibri"/>
                        </a:rPr>
                        <a:t>13</a:t>
                      </a:r>
                    </a:p>
                  </a:txBody>
                  <a:tcPr marL="9525" marR="9525" marT="9525" marB="0" anchor="b"/>
                </a:tc>
                <a:tc>
                  <a:txBody>
                    <a:bodyPr/>
                    <a:lstStyle/>
                    <a:p>
                      <a:pPr algn="ctr" fontAlgn="b"/>
                      <a:r>
                        <a:rPr lang="nl-BE" sz="2200" b="0" i="0" u="none" strike="noStrike" dirty="0" smtClean="0">
                          <a:solidFill>
                            <a:srgbClr val="000000"/>
                          </a:solidFill>
                          <a:effectLst/>
                          <a:latin typeface="Calibri"/>
                        </a:rPr>
                        <a:t>640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1.500</a:t>
                      </a:r>
                      <a:endParaRPr lang="nl-BE" sz="2200" b="0" i="0" u="none" strike="noStrike" dirty="0">
                        <a:solidFill>
                          <a:srgbClr val="000000"/>
                        </a:solidFill>
                        <a:effectLst/>
                        <a:latin typeface="Calibri"/>
                      </a:endParaRPr>
                    </a:p>
                  </a:txBody>
                  <a:tcPr marL="9525" marR="9525" marT="9525" marB="0" anchor="b"/>
                </a:tc>
              </a:tr>
              <a:tr h="370840">
                <a:tc>
                  <a:txBody>
                    <a:bodyPr/>
                    <a:lstStyle/>
                    <a:p>
                      <a:pPr algn="l" fontAlgn="b"/>
                      <a:r>
                        <a:rPr lang="nl-BE" sz="2200" b="0" i="0" u="none" strike="noStrike">
                          <a:solidFill>
                            <a:srgbClr val="000000"/>
                          </a:solidFill>
                          <a:effectLst/>
                          <a:latin typeface="Calibri"/>
                        </a:rPr>
                        <a:t>Zelzate</a:t>
                      </a:r>
                    </a:p>
                  </a:txBody>
                  <a:tcPr marL="9525" marR="9525" marT="9525" marB="0" anchor="b"/>
                </a:tc>
                <a:tc>
                  <a:txBody>
                    <a:bodyPr/>
                    <a:lstStyle/>
                    <a:p>
                      <a:pPr algn="ctr" fontAlgn="b"/>
                      <a:r>
                        <a:rPr lang="nl-BE" sz="2200" b="0" i="0" u="none" strike="noStrike">
                          <a:solidFill>
                            <a:srgbClr val="000000"/>
                          </a:solidFill>
                          <a:effectLst/>
                          <a:latin typeface="Calibri"/>
                        </a:rPr>
                        <a:t>3</a:t>
                      </a:r>
                    </a:p>
                  </a:txBody>
                  <a:tcPr marL="9525" marR="9525" marT="9525" marB="0" anchor="b"/>
                </a:tc>
                <a:tc>
                  <a:txBody>
                    <a:bodyPr/>
                    <a:lstStyle/>
                    <a:p>
                      <a:pPr algn="ctr" fontAlgn="b"/>
                      <a:r>
                        <a:rPr lang="nl-BE" sz="2200" b="0" i="0" u="none" strike="noStrike" dirty="0">
                          <a:solidFill>
                            <a:srgbClr val="000000"/>
                          </a:solidFill>
                          <a:effectLst/>
                          <a:latin typeface="Calibri"/>
                        </a:rPr>
                        <a:t>7</a:t>
                      </a:r>
                    </a:p>
                  </a:txBody>
                  <a:tcPr marL="9525" marR="9525" marT="9525" marB="0" anchor="b"/>
                </a:tc>
                <a:tc>
                  <a:txBody>
                    <a:bodyPr/>
                    <a:lstStyle/>
                    <a:p>
                      <a:pPr algn="ctr" fontAlgn="b"/>
                      <a:r>
                        <a:rPr lang="nl-BE" sz="2200" b="0" i="0" u="none" strike="noStrike" dirty="0" smtClean="0">
                          <a:solidFill>
                            <a:srgbClr val="000000"/>
                          </a:solidFill>
                          <a:effectLst/>
                          <a:latin typeface="Calibri"/>
                        </a:rPr>
                        <a:t>30</a:t>
                      </a:r>
                      <a:endParaRPr lang="nl-BE" sz="2200" b="0" i="0" u="none" strike="noStrike" dirty="0">
                        <a:solidFill>
                          <a:srgbClr val="000000"/>
                        </a:solidFill>
                        <a:effectLst/>
                        <a:latin typeface="Calibri"/>
                      </a:endParaRPr>
                    </a:p>
                  </a:txBody>
                  <a:tcPr marL="9525" marR="9525" marT="9525" marB="0" anchor="b"/>
                </a:tc>
                <a:tc>
                  <a:txBody>
                    <a:bodyPr/>
                    <a:lstStyle/>
                    <a:p>
                      <a:pPr algn="ctr" fontAlgn="b"/>
                      <a:r>
                        <a:rPr lang="nl-BE" sz="2200" b="0" i="0" u="none" strike="noStrike" dirty="0" smtClean="0">
                          <a:solidFill>
                            <a:srgbClr val="000000"/>
                          </a:solidFill>
                          <a:effectLst/>
                          <a:latin typeface="Calibri"/>
                        </a:rPr>
                        <a:t>50</a:t>
                      </a:r>
                      <a:endParaRPr lang="nl-BE" sz="2200" b="0" i="0" u="none" strike="noStrike" dirty="0">
                        <a:solidFill>
                          <a:srgbClr val="000000"/>
                        </a:solidFill>
                        <a:effectLst/>
                        <a:latin typeface="Calibri"/>
                      </a:endParaRPr>
                    </a:p>
                  </a:txBody>
                  <a:tcPr marL="9525" marR="9525" marT="9525" marB="0" anchor="b"/>
                </a:tc>
              </a:tr>
            </a:tbl>
          </a:graphicData>
        </a:graphic>
      </p:graphicFrame>
      <p:sp>
        <p:nvSpPr>
          <p:cNvPr id="5" name="Ovaal 4"/>
          <p:cNvSpPr/>
          <p:nvPr/>
        </p:nvSpPr>
        <p:spPr>
          <a:xfrm rot="16200000">
            <a:off x="7108336" y="4662633"/>
            <a:ext cx="471948" cy="3240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405980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2875583"/>
            <a:ext cx="8640960" cy="1446550"/>
          </a:xfrm>
          <a:prstGeom prst="rect">
            <a:avLst/>
          </a:prstGeom>
          <a:noFill/>
        </p:spPr>
        <p:txBody>
          <a:bodyPr wrap="square" rtlCol="0">
            <a:spAutoFit/>
          </a:bodyPr>
          <a:lstStyle/>
          <a:p>
            <a:pPr algn="ctr"/>
            <a:r>
              <a:rPr lang="nl-BE" sz="4400" b="1" dirty="0">
                <a:solidFill>
                  <a:prstClr val="black"/>
                </a:solidFill>
              </a:rPr>
              <a:t>Enkele besluiten en aandachtspunten</a:t>
            </a:r>
          </a:p>
        </p:txBody>
      </p:sp>
    </p:spTree>
    <p:extLst>
      <p:ext uri="{BB962C8B-B14F-4D97-AF65-F5344CB8AC3E}">
        <p14:creationId xmlns:p14="http://schemas.microsoft.com/office/powerpoint/2010/main" val="1067613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260648"/>
            <a:ext cx="8229600" cy="1143000"/>
          </a:xfrm>
        </p:spPr>
        <p:txBody>
          <a:bodyPr/>
          <a:lstStyle/>
          <a:p>
            <a:endParaRPr lang="nl-BE" dirty="0"/>
          </a:p>
        </p:txBody>
      </p:sp>
      <p:sp>
        <p:nvSpPr>
          <p:cNvPr id="12" name="Tekstvak 11"/>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5" name="Tekstvak 14"/>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6" name="Tekstvak 15"/>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459432"/>
            <a:ext cx="6192688" cy="8758933"/>
          </a:xfrm>
        </p:spPr>
      </p:pic>
      <p:sp>
        <p:nvSpPr>
          <p:cNvPr id="17" name="Tekstvak 16"/>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dichtheid</a:t>
            </a:r>
            <a:endParaRPr lang="nl-BE" sz="2800" b="1" dirty="0">
              <a:solidFill>
                <a:schemeClr val="bg1"/>
              </a:solidFill>
            </a:endParaRPr>
          </a:p>
        </p:txBody>
      </p:sp>
      <p:sp>
        <p:nvSpPr>
          <p:cNvPr id="11" name="Tekstvak 10"/>
          <p:cNvSpPr txBox="1"/>
          <p:nvPr/>
        </p:nvSpPr>
        <p:spPr>
          <a:xfrm rot="16200000">
            <a:off x="3753781" y="3311115"/>
            <a:ext cx="6552728" cy="307777"/>
          </a:xfrm>
          <a:prstGeom prst="rect">
            <a:avLst/>
          </a:prstGeom>
          <a:noFill/>
        </p:spPr>
        <p:txBody>
          <a:bodyPr wrap="square" rtlCol="0">
            <a:spAutoFit/>
          </a:bodyPr>
          <a:lstStyle/>
          <a:p>
            <a:r>
              <a:rPr lang="nl-BE" sz="1400" b="1" i="1" dirty="0" smtClean="0">
                <a:hlinkClick r:id="rId3"/>
              </a:rPr>
              <a:t>www.lokalestatistieken.be</a:t>
            </a:r>
            <a:r>
              <a:rPr lang="nl-BE" sz="1400" b="1" i="1" dirty="0" smtClean="0"/>
              <a:t> bewerking Stad Gent, Data &amp; Informatie</a:t>
            </a:r>
            <a:endParaRPr lang="nl-BE" sz="1400" b="1" i="1" dirty="0"/>
          </a:p>
        </p:txBody>
      </p:sp>
    </p:spTree>
    <p:extLst>
      <p:ext uri="{BB962C8B-B14F-4D97-AF65-F5344CB8AC3E}">
        <p14:creationId xmlns:p14="http://schemas.microsoft.com/office/powerpoint/2010/main" val="25429146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0" y="0"/>
            <a:ext cx="9144000" cy="6678751"/>
          </a:xfrm>
          <a:prstGeom prst="rect">
            <a:avLst/>
          </a:prstGeom>
          <a:noFill/>
        </p:spPr>
        <p:txBody>
          <a:bodyPr wrap="square" rtlCol="0">
            <a:spAutoFit/>
          </a:bodyPr>
          <a:lstStyle/>
          <a:p>
            <a:pPr algn="ctr"/>
            <a:r>
              <a:rPr lang="nl-BE" sz="3200" i="1" dirty="0" smtClean="0">
                <a:solidFill>
                  <a:srgbClr val="FF0000"/>
                </a:solidFill>
              </a:rPr>
              <a:t>Aantal huishoudens stijgt, vooral aantal 1- en 2-persoonshuishoudens. Aantal omvangrijkere huishoudens neemt af, verandert nauwelijks of </a:t>
            </a:r>
          </a:p>
          <a:p>
            <a:pPr algn="ctr"/>
            <a:r>
              <a:rPr lang="nl-BE" sz="3200" i="1" dirty="0" smtClean="0">
                <a:solidFill>
                  <a:srgbClr val="FF0000"/>
                </a:solidFill>
              </a:rPr>
              <a:t>neemt toe. Lokale variatie! </a:t>
            </a:r>
          </a:p>
          <a:p>
            <a:r>
              <a:rPr lang="nl-BE" sz="3000" dirty="0" smtClean="0">
                <a:solidFill>
                  <a:prstClr val="black"/>
                </a:solidFill>
              </a:rPr>
              <a:t>Gevolgen voor:</a:t>
            </a:r>
          </a:p>
          <a:p>
            <a:pPr marL="900113" indent="-900113"/>
            <a:r>
              <a:rPr lang="nl-BE" sz="3000" dirty="0">
                <a:solidFill>
                  <a:prstClr val="black"/>
                </a:solidFill>
              </a:rPr>
              <a:t> </a:t>
            </a:r>
            <a:r>
              <a:rPr lang="nl-BE" sz="3000" dirty="0" smtClean="0">
                <a:solidFill>
                  <a:prstClr val="black"/>
                </a:solidFill>
              </a:rPr>
              <a:t>  - </a:t>
            </a:r>
            <a:r>
              <a:rPr lang="nl-BE" sz="3000" dirty="0">
                <a:solidFill>
                  <a:prstClr val="black"/>
                </a:solidFill>
              </a:rPr>
              <a:t>woningmarkt &amp; huisvestingsbeleid (nood aan </a:t>
            </a:r>
            <a:r>
              <a:rPr lang="nl-BE" sz="3000" dirty="0" smtClean="0">
                <a:solidFill>
                  <a:prstClr val="black"/>
                </a:solidFill>
              </a:rPr>
              <a:t>meer en kleinere </a:t>
            </a:r>
            <a:r>
              <a:rPr lang="nl-BE" sz="3000" dirty="0">
                <a:solidFill>
                  <a:prstClr val="black"/>
                </a:solidFill>
              </a:rPr>
              <a:t>compactere wooneenheden)</a:t>
            </a:r>
          </a:p>
          <a:p>
            <a:r>
              <a:rPr lang="nl-BE" sz="3000" dirty="0" smtClean="0">
                <a:solidFill>
                  <a:prstClr val="black"/>
                </a:solidFill>
              </a:rPr>
              <a:t>   - stijging consumptie (per huishouden ijskast,….)</a:t>
            </a:r>
          </a:p>
          <a:p>
            <a:r>
              <a:rPr lang="nl-BE" sz="3000" dirty="0">
                <a:solidFill>
                  <a:prstClr val="black"/>
                </a:solidFill>
              </a:rPr>
              <a:t> </a:t>
            </a:r>
            <a:r>
              <a:rPr lang="nl-BE" sz="3000" dirty="0" smtClean="0">
                <a:solidFill>
                  <a:prstClr val="black"/>
                </a:solidFill>
              </a:rPr>
              <a:t>  - afvalbeheer duurder voor kleinere huishoudens</a:t>
            </a:r>
          </a:p>
          <a:p>
            <a:r>
              <a:rPr lang="nl-BE" sz="3000" dirty="0" smtClean="0">
                <a:solidFill>
                  <a:prstClr val="black"/>
                </a:solidFill>
              </a:rPr>
              <a:t>   - meer mobiliteitsproblemen (lagere bezettingsgraad 	auto)</a:t>
            </a:r>
          </a:p>
          <a:p>
            <a:r>
              <a:rPr lang="nl-BE" sz="3000" dirty="0" smtClean="0">
                <a:solidFill>
                  <a:prstClr val="black"/>
                </a:solidFill>
              </a:rPr>
              <a:t>   - negatieve impact milieu (stijging emissie 			broeikasgassen, meer huishoudelijk afval, belasting 	oppervlaktewater, energie- en ruimtegebruik)</a:t>
            </a:r>
            <a:endParaRPr lang="nl-BE" sz="3000" dirty="0">
              <a:solidFill>
                <a:prstClr val="black"/>
              </a:solidFill>
            </a:endParaRPr>
          </a:p>
        </p:txBody>
      </p:sp>
    </p:spTree>
    <p:extLst>
      <p:ext uri="{BB962C8B-B14F-4D97-AF65-F5344CB8AC3E}">
        <p14:creationId xmlns:p14="http://schemas.microsoft.com/office/powerpoint/2010/main" val="2237958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7789" y="17140"/>
            <a:ext cx="8929718" cy="7909858"/>
          </a:xfrm>
          <a:prstGeom prst="rect">
            <a:avLst/>
          </a:prstGeom>
          <a:noFill/>
        </p:spPr>
        <p:txBody>
          <a:bodyPr wrap="square" rtlCol="0">
            <a:spAutoFit/>
          </a:bodyPr>
          <a:lstStyle/>
          <a:p>
            <a:pPr algn="ctr"/>
            <a:r>
              <a:rPr lang="nl-BE" sz="3600" i="1" dirty="0" smtClean="0">
                <a:solidFill>
                  <a:srgbClr val="FF0000"/>
                </a:solidFill>
              </a:rPr>
              <a:t>Aantal alleenwonenden neemt toe. </a:t>
            </a:r>
          </a:p>
          <a:p>
            <a:pPr algn="ctr"/>
            <a:r>
              <a:rPr lang="nl-BE" sz="3600" i="1" dirty="0" smtClean="0">
                <a:solidFill>
                  <a:srgbClr val="FF0000"/>
                </a:solidFill>
              </a:rPr>
              <a:t>Wel grote lokale variatie!</a:t>
            </a:r>
          </a:p>
          <a:p>
            <a:endParaRPr lang="nl-BE" sz="3200" dirty="0" smtClean="0">
              <a:solidFill>
                <a:prstClr val="black"/>
              </a:solidFill>
            </a:endParaRPr>
          </a:p>
          <a:p>
            <a:r>
              <a:rPr lang="nl-BE" sz="3600" dirty="0" err="1" smtClean="0">
                <a:solidFill>
                  <a:prstClr val="black"/>
                </a:solidFill>
              </a:rPr>
              <a:t>Alleenwonenden</a:t>
            </a:r>
            <a:r>
              <a:rPr lang="nl-BE" sz="3600" dirty="0" smtClean="0">
                <a:solidFill>
                  <a:prstClr val="black"/>
                </a:solidFill>
              </a:rPr>
              <a:t> vaak:</a:t>
            </a:r>
          </a:p>
          <a:p>
            <a:pPr marL="179388">
              <a:buFontTx/>
              <a:buChar char="-"/>
            </a:pPr>
            <a:r>
              <a:rPr lang="nl-BE" sz="3600" dirty="0" smtClean="0">
                <a:solidFill>
                  <a:prstClr val="black"/>
                </a:solidFill>
              </a:rPr>
              <a:t> minder gezond</a:t>
            </a:r>
          </a:p>
          <a:p>
            <a:pPr marL="179388">
              <a:buFontTx/>
              <a:buChar char="-"/>
            </a:pPr>
            <a:r>
              <a:rPr lang="nl-BE" sz="3600" dirty="0" smtClean="0">
                <a:solidFill>
                  <a:prstClr val="black"/>
                </a:solidFill>
              </a:rPr>
              <a:t> minder gunstige arbeidsmarktpositie </a:t>
            </a:r>
          </a:p>
          <a:p>
            <a:pPr marL="179388">
              <a:buFontTx/>
              <a:buChar char="-"/>
            </a:pPr>
            <a:r>
              <a:rPr lang="nl-BE" sz="3600" dirty="0" smtClean="0">
                <a:solidFill>
                  <a:prstClr val="black"/>
                </a:solidFill>
              </a:rPr>
              <a:t> hoger armoederisico </a:t>
            </a:r>
          </a:p>
          <a:p>
            <a:pPr marL="179388">
              <a:buFontTx/>
              <a:buChar char="-"/>
            </a:pPr>
            <a:r>
              <a:rPr lang="nl-BE" sz="3600" dirty="0" smtClean="0">
                <a:solidFill>
                  <a:prstClr val="black"/>
                </a:solidFill>
              </a:rPr>
              <a:t> geringere sociale participatie </a:t>
            </a:r>
          </a:p>
          <a:p>
            <a:pPr marL="179388">
              <a:buFontTx/>
              <a:buChar char="-"/>
            </a:pPr>
            <a:r>
              <a:rPr lang="nl-BE" sz="3600" dirty="0">
                <a:solidFill>
                  <a:prstClr val="black"/>
                </a:solidFill>
              </a:rPr>
              <a:t> </a:t>
            </a:r>
            <a:r>
              <a:rPr lang="nl-BE" sz="3600" dirty="0" smtClean="0">
                <a:solidFill>
                  <a:prstClr val="black"/>
                </a:solidFill>
              </a:rPr>
              <a:t>vaker vereenzaamd</a:t>
            </a:r>
          </a:p>
          <a:p>
            <a:pPr marL="358775" indent="-179388">
              <a:buFontTx/>
              <a:buChar char="-"/>
            </a:pPr>
            <a:r>
              <a:rPr lang="nl-BE" sz="3600" dirty="0" smtClean="0">
                <a:solidFill>
                  <a:prstClr val="black"/>
                </a:solidFill>
              </a:rPr>
              <a:t> minder huiseigenaar; vaak (sociale) kleinere                    huurwoningen; betaalbaarheid </a:t>
            </a:r>
            <a:r>
              <a:rPr lang="nl-BE" sz="3600" dirty="0">
                <a:solidFill>
                  <a:prstClr val="black"/>
                </a:solidFill>
              </a:rPr>
              <a:t>woning </a:t>
            </a:r>
            <a:r>
              <a:rPr lang="nl-BE" sz="3600" dirty="0" smtClean="0">
                <a:solidFill>
                  <a:prstClr val="black"/>
                </a:solidFill>
              </a:rPr>
              <a:t>vaak problematisch</a:t>
            </a:r>
          </a:p>
          <a:p>
            <a:endParaRPr lang="nl-BE" sz="2800" dirty="0" smtClean="0">
              <a:solidFill>
                <a:prstClr val="black"/>
              </a:solidFill>
            </a:endParaRPr>
          </a:p>
          <a:p>
            <a:endParaRPr lang="nl-BE" sz="2800" dirty="0" smtClean="0">
              <a:solidFill>
                <a:prstClr val="black"/>
              </a:solidFill>
            </a:endParaRPr>
          </a:p>
          <a:p>
            <a:r>
              <a:rPr lang="nl-BE" sz="2400" dirty="0" smtClean="0">
                <a:solidFill>
                  <a:prstClr val="black"/>
                </a:solidFill>
              </a:rPr>
              <a:t> </a:t>
            </a:r>
            <a:endParaRPr lang="nl-BE" sz="2400" dirty="0">
              <a:solidFill>
                <a:prstClr val="black"/>
              </a:solidFill>
            </a:endParaRPr>
          </a:p>
        </p:txBody>
      </p:sp>
    </p:spTree>
    <p:extLst>
      <p:ext uri="{BB962C8B-B14F-4D97-AF65-F5344CB8AC3E}">
        <p14:creationId xmlns:p14="http://schemas.microsoft.com/office/powerpoint/2010/main" val="4228920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823" y="52164"/>
            <a:ext cx="9144000" cy="6617196"/>
          </a:xfrm>
          <a:prstGeom prst="rect">
            <a:avLst/>
          </a:prstGeom>
          <a:noFill/>
        </p:spPr>
        <p:txBody>
          <a:bodyPr wrap="square" rtlCol="0">
            <a:spAutoFit/>
          </a:bodyPr>
          <a:lstStyle/>
          <a:p>
            <a:pPr algn="ctr"/>
            <a:r>
              <a:rPr lang="nl-BE" sz="3200" i="1" dirty="0" smtClean="0">
                <a:solidFill>
                  <a:srgbClr val="FF0000"/>
                </a:solidFill>
              </a:rPr>
              <a:t>Vooral toename van alleenwonende (oudste) ouderen. Wel grote lokale variatie!</a:t>
            </a:r>
          </a:p>
          <a:p>
            <a:endParaRPr lang="nl-BE" sz="3000" dirty="0" smtClean="0">
              <a:solidFill>
                <a:prstClr val="black"/>
              </a:solidFill>
            </a:endParaRPr>
          </a:p>
          <a:p>
            <a:r>
              <a:rPr lang="nl-BE" sz="3000" dirty="0" smtClean="0">
                <a:solidFill>
                  <a:prstClr val="black"/>
                </a:solidFill>
              </a:rPr>
              <a:t>Oudere (oudste) </a:t>
            </a:r>
            <a:r>
              <a:rPr lang="nl-BE" sz="3000" dirty="0" err="1" smtClean="0">
                <a:solidFill>
                  <a:prstClr val="black"/>
                </a:solidFill>
              </a:rPr>
              <a:t>alleenwonenden</a:t>
            </a:r>
            <a:r>
              <a:rPr lang="nl-BE" sz="3000" dirty="0" smtClean="0">
                <a:solidFill>
                  <a:prstClr val="black"/>
                </a:solidFill>
              </a:rPr>
              <a:t>:</a:t>
            </a:r>
          </a:p>
          <a:p>
            <a:pPr marL="179388">
              <a:buFontTx/>
              <a:buChar char="-"/>
            </a:pPr>
            <a:r>
              <a:rPr lang="nl-BE" sz="3000" dirty="0" smtClean="0">
                <a:solidFill>
                  <a:prstClr val="black"/>
                </a:solidFill>
              </a:rPr>
              <a:t> bijzonder kwetsbaar als ze zorgbehoevend zijn</a:t>
            </a:r>
          </a:p>
          <a:p>
            <a:pPr marL="358775" indent="-179388">
              <a:buFontTx/>
              <a:buChar char="-"/>
            </a:pPr>
            <a:r>
              <a:rPr lang="nl-BE" sz="3000" dirty="0" smtClean="0">
                <a:solidFill>
                  <a:prstClr val="black"/>
                </a:solidFill>
              </a:rPr>
              <a:t>meer nood aan externe hulp en zorg dan ouderen van wie  huisgenoten mantelzorg verlenen</a:t>
            </a:r>
          </a:p>
          <a:p>
            <a:pPr marL="358775" indent="-179388">
              <a:buFontTx/>
              <a:buChar char="-"/>
            </a:pPr>
            <a:r>
              <a:rPr lang="nl-BE" sz="3000" dirty="0" smtClean="0">
                <a:solidFill>
                  <a:prstClr val="black"/>
                </a:solidFill>
              </a:rPr>
              <a:t>grotere kans te verhuizen naar residentiële voorziening    dan ouderen die met andere persoon samenwonen</a:t>
            </a:r>
          </a:p>
          <a:p>
            <a:pPr marL="358775" indent="-179388">
              <a:buFontTx/>
              <a:buChar char="-"/>
            </a:pPr>
            <a:r>
              <a:rPr lang="nl-BE" sz="3000" dirty="0" smtClean="0">
                <a:solidFill>
                  <a:prstClr val="black"/>
                </a:solidFill>
              </a:rPr>
              <a:t>vraag naar formele hulp, residentiële zorg zal toenemen</a:t>
            </a:r>
          </a:p>
          <a:p>
            <a:pPr marL="358775" indent="-179388"/>
            <a:r>
              <a:rPr lang="nl-BE" sz="3000" dirty="0" smtClean="0">
                <a:solidFill>
                  <a:prstClr val="black"/>
                </a:solidFill>
              </a:rPr>
              <a:t>- specifieke </a:t>
            </a:r>
            <a:r>
              <a:rPr lang="nl-BE" sz="3000" dirty="0">
                <a:solidFill>
                  <a:prstClr val="black"/>
                </a:solidFill>
              </a:rPr>
              <a:t>doelgroep voor afvalbeleid; gebruik </a:t>
            </a:r>
            <a:r>
              <a:rPr lang="nl-BE" sz="3000" dirty="0" smtClean="0">
                <a:solidFill>
                  <a:prstClr val="black"/>
                </a:solidFill>
              </a:rPr>
              <a:t>containerpark </a:t>
            </a:r>
            <a:r>
              <a:rPr lang="nl-BE" sz="3000" dirty="0">
                <a:solidFill>
                  <a:prstClr val="black"/>
                </a:solidFill>
              </a:rPr>
              <a:t>minder vanzelfsprekend; zelf wegbrengen </a:t>
            </a:r>
            <a:r>
              <a:rPr lang="nl-BE" sz="3000" dirty="0" smtClean="0">
                <a:solidFill>
                  <a:prstClr val="black"/>
                </a:solidFill>
              </a:rPr>
              <a:t>afval </a:t>
            </a:r>
            <a:r>
              <a:rPr lang="nl-BE" sz="3000" dirty="0">
                <a:solidFill>
                  <a:prstClr val="black"/>
                </a:solidFill>
              </a:rPr>
              <a:t>naar dichtstbijzijnde </a:t>
            </a:r>
            <a:r>
              <a:rPr lang="nl-BE" sz="3000" dirty="0" smtClean="0">
                <a:solidFill>
                  <a:prstClr val="black"/>
                </a:solidFill>
              </a:rPr>
              <a:t>afvalcontainer</a:t>
            </a:r>
            <a:r>
              <a:rPr lang="nl-BE" sz="3000" dirty="0">
                <a:solidFill>
                  <a:prstClr val="black"/>
                </a:solidFill>
              </a:rPr>
              <a:t>?</a:t>
            </a:r>
          </a:p>
        </p:txBody>
      </p:sp>
    </p:spTree>
    <p:extLst>
      <p:ext uri="{BB962C8B-B14F-4D97-AF65-F5344CB8AC3E}">
        <p14:creationId xmlns:p14="http://schemas.microsoft.com/office/powerpoint/2010/main" val="3006331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31338" y="260648"/>
            <a:ext cx="9036496" cy="6401753"/>
          </a:xfrm>
          <a:prstGeom prst="rect">
            <a:avLst/>
          </a:prstGeom>
          <a:noFill/>
        </p:spPr>
        <p:txBody>
          <a:bodyPr wrap="square" rtlCol="0">
            <a:spAutoFit/>
          </a:bodyPr>
          <a:lstStyle/>
          <a:p>
            <a:pPr algn="ctr"/>
            <a:r>
              <a:rPr lang="nl-BE" sz="3200" i="1" dirty="0" smtClean="0">
                <a:solidFill>
                  <a:srgbClr val="FF0000"/>
                </a:solidFill>
              </a:rPr>
              <a:t>Toename 2-persoonshuishoudens, </a:t>
            </a:r>
            <a:r>
              <a:rPr lang="nl-BE" sz="3200" i="1" dirty="0">
                <a:solidFill>
                  <a:srgbClr val="FF0000"/>
                </a:solidFill>
              </a:rPr>
              <a:t>v</a:t>
            </a:r>
            <a:r>
              <a:rPr lang="nl-BE" sz="3200" i="1" dirty="0" smtClean="0">
                <a:solidFill>
                  <a:srgbClr val="FF0000"/>
                </a:solidFill>
              </a:rPr>
              <a:t>ooral “oudere” </a:t>
            </a:r>
          </a:p>
          <a:p>
            <a:pPr algn="ctr"/>
            <a:r>
              <a:rPr lang="nl-BE" sz="3200" i="1" dirty="0" smtClean="0">
                <a:solidFill>
                  <a:srgbClr val="FF0000"/>
                </a:solidFill>
              </a:rPr>
              <a:t>2-persoonshuishoudens</a:t>
            </a:r>
            <a:r>
              <a:rPr lang="nl-BE" sz="3200" i="1" dirty="0">
                <a:solidFill>
                  <a:srgbClr val="FF0000"/>
                </a:solidFill>
              </a:rPr>
              <a:t>. Wel </a:t>
            </a:r>
            <a:r>
              <a:rPr lang="nl-BE" sz="3200" i="1" dirty="0" smtClean="0">
                <a:solidFill>
                  <a:srgbClr val="FF0000"/>
                </a:solidFill>
              </a:rPr>
              <a:t>lokale </a:t>
            </a:r>
            <a:r>
              <a:rPr lang="nl-BE" sz="3200" i="1" dirty="0">
                <a:solidFill>
                  <a:srgbClr val="FF0000"/>
                </a:solidFill>
              </a:rPr>
              <a:t>variatie! </a:t>
            </a:r>
          </a:p>
          <a:p>
            <a:endParaRPr lang="nl-BE" sz="3000" dirty="0" smtClean="0">
              <a:solidFill>
                <a:prstClr val="black"/>
              </a:solidFill>
            </a:endParaRPr>
          </a:p>
          <a:p>
            <a:pPr marL="179388" indent="-179388"/>
            <a:r>
              <a:rPr lang="nl-BE" sz="3200" dirty="0" smtClean="0">
                <a:solidFill>
                  <a:prstClr val="black"/>
                </a:solidFill>
              </a:rPr>
              <a:t>- Partners zorgen voor elkaar, maar vraag naar hulp zal toenemen omdat mantelzorg </a:t>
            </a:r>
            <a:r>
              <a:rPr lang="nl-BE" sz="3200" dirty="0">
                <a:solidFill>
                  <a:prstClr val="black"/>
                </a:solidFill>
              </a:rPr>
              <a:t>die </a:t>
            </a:r>
            <a:r>
              <a:rPr lang="nl-BE" sz="3200" dirty="0" smtClean="0">
                <a:solidFill>
                  <a:prstClr val="black"/>
                </a:solidFill>
              </a:rPr>
              <a:t>oudere kan </a:t>
            </a:r>
            <a:r>
              <a:rPr lang="nl-BE" sz="3200" dirty="0">
                <a:solidFill>
                  <a:prstClr val="black"/>
                </a:solidFill>
              </a:rPr>
              <a:t>verstrekken aan </a:t>
            </a:r>
            <a:r>
              <a:rPr lang="nl-BE" sz="3200" dirty="0" smtClean="0">
                <a:solidFill>
                  <a:prstClr val="black"/>
                </a:solidFill>
              </a:rPr>
              <a:t>partner, </a:t>
            </a:r>
            <a:r>
              <a:rPr lang="nl-BE" sz="3200" dirty="0">
                <a:solidFill>
                  <a:prstClr val="black"/>
                </a:solidFill>
              </a:rPr>
              <a:t>zal dalen wegens fysieke beperkingen van </a:t>
            </a:r>
            <a:r>
              <a:rPr lang="nl-BE" sz="3200" dirty="0" smtClean="0">
                <a:solidFill>
                  <a:prstClr val="black"/>
                </a:solidFill>
              </a:rPr>
              <a:t>mantelzorgverstrekker.</a:t>
            </a:r>
          </a:p>
          <a:p>
            <a:pPr marL="179388" indent="-179388"/>
            <a:r>
              <a:rPr lang="nl-BE" sz="3200" dirty="0" smtClean="0">
                <a:solidFill>
                  <a:prstClr val="black"/>
                </a:solidFill>
              </a:rPr>
              <a:t>- Ouderen </a:t>
            </a:r>
            <a:r>
              <a:rPr lang="nl-BE" sz="3200" dirty="0">
                <a:solidFill>
                  <a:prstClr val="black"/>
                </a:solidFill>
              </a:rPr>
              <a:t>blijven doorgaans in hun (te grote) </a:t>
            </a:r>
            <a:r>
              <a:rPr lang="nl-BE" sz="3200" dirty="0" smtClean="0">
                <a:solidFill>
                  <a:prstClr val="black"/>
                </a:solidFill>
              </a:rPr>
              <a:t>woning wonen. In functie van </a:t>
            </a:r>
            <a:r>
              <a:rPr lang="nl-BE" sz="3200" dirty="0">
                <a:solidFill>
                  <a:prstClr val="black"/>
                </a:solidFill>
              </a:rPr>
              <a:t>betere benutting bestaand woningpatrimonium wenselijk </a:t>
            </a:r>
            <a:r>
              <a:rPr lang="nl-BE" sz="3200" dirty="0" smtClean="0">
                <a:solidFill>
                  <a:prstClr val="black"/>
                </a:solidFill>
              </a:rPr>
              <a:t>dat </a:t>
            </a:r>
            <a:r>
              <a:rPr lang="nl-BE" sz="3200" dirty="0">
                <a:solidFill>
                  <a:prstClr val="black"/>
                </a:solidFill>
              </a:rPr>
              <a:t>ze doorschuiven naar kleinere woning. </a:t>
            </a:r>
            <a:r>
              <a:rPr lang="nl-BE" sz="3200" dirty="0" smtClean="0">
                <a:solidFill>
                  <a:prstClr val="black"/>
                </a:solidFill>
              </a:rPr>
              <a:t>Wordt niet </a:t>
            </a:r>
            <a:r>
              <a:rPr lang="nl-BE" sz="3200" dirty="0">
                <a:solidFill>
                  <a:prstClr val="black"/>
                </a:solidFill>
              </a:rPr>
              <a:t>vereenvoudigd door </a:t>
            </a:r>
            <a:r>
              <a:rPr lang="nl-BE" sz="3200" dirty="0" smtClean="0">
                <a:solidFill>
                  <a:prstClr val="black"/>
                </a:solidFill>
              </a:rPr>
              <a:t>zeer </a:t>
            </a:r>
            <a:r>
              <a:rPr lang="nl-BE" sz="3200" dirty="0">
                <a:solidFill>
                  <a:prstClr val="black"/>
                </a:solidFill>
              </a:rPr>
              <a:t>hoog </a:t>
            </a:r>
            <a:r>
              <a:rPr lang="nl-BE" sz="3200" dirty="0" smtClean="0">
                <a:solidFill>
                  <a:prstClr val="black"/>
                </a:solidFill>
              </a:rPr>
              <a:t>eigenaarspercentage.</a:t>
            </a:r>
            <a:endParaRPr lang="nl-BE" sz="3200" dirty="0">
              <a:solidFill>
                <a:prstClr val="black"/>
              </a:solidFill>
            </a:endParaRPr>
          </a:p>
          <a:p>
            <a:pPr marL="457200" indent="-457200">
              <a:buFontTx/>
              <a:buChar char="-"/>
            </a:pPr>
            <a:endParaRPr lang="nl-BE" sz="3200" dirty="0">
              <a:solidFill>
                <a:prstClr val="black"/>
              </a:solidFill>
            </a:endParaRPr>
          </a:p>
        </p:txBody>
      </p:sp>
    </p:spTree>
    <p:extLst>
      <p:ext uri="{BB962C8B-B14F-4D97-AF65-F5344CB8AC3E}">
        <p14:creationId xmlns:p14="http://schemas.microsoft.com/office/powerpoint/2010/main" val="3771045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al 1"/>
          <p:cNvSpPr/>
          <p:nvPr/>
        </p:nvSpPr>
        <p:spPr>
          <a:xfrm rot="16200000">
            <a:off x="6806257" y="2350887"/>
            <a:ext cx="1004098" cy="2592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1305818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177195" y="332656"/>
            <a:ext cx="4546933" cy="712660"/>
          </a:xfrm>
        </p:spPr>
        <p:txBody>
          <a:bodyPr>
            <a:normAutofit fontScale="90000"/>
          </a:bodyPr>
          <a:lstStyle/>
          <a:p>
            <a:r>
              <a:rPr lang="nl-NL" dirty="0" smtClean="0"/>
              <a:t>Localities 200 m</a:t>
            </a:r>
            <a:endParaRPr lang="nl-NL" dirty="0"/>
          </a:p>
        </p:txBody>
      </p:sp>
      <p:sp>
        <p:nvSpPr>
          <p:cNvPr id="4" name="Tijdelijke aanduiding voor voettekst 3"/>
          <p:cNvSpPr>
            <a:spLocks noGrp="1"/>
          </p:cNvSpPr>
          <p:nvPr>
            <p:ph type="ftr" sz="quarter" idx="11"/>
          </p:nvPr>
        </p:nvSpPr>
        <p:spPr>
          <a:xfrm>
            <a:off x="1475656" y="6356176"/>
            <a:ext cx="2895600" cy="457200"/>
          </a:xfrm>
        </p:spPr>
        <p:txBody>
          <a:bodyPr/>
          <a:lstStyle/>
          <a:p>
            <a:pPr>
              <a:defRPr/>
            </a:pPr>
            <a:r>
              <a:rPr lang="nl-NL" b="1" dirty="0" smtClean="0">
                <a:hlinkClick r:id="rId3"/>
              </a:rPr>
              <a:t>http://economie.fgov.be</a:t>
            </a:r>
            <a:r>
              <a:rPr lang="nl-NL" b="1" dirty="0" smtClean="0"/>
              <a:t>  (ADS)</a:t>
            </a:r>
            <a:endParaRPr lang="nl-NL" b="1" dirty="0"/>
          </a:p>
        </p:txBody>
      </p:sp>
      <p:sp>
        <p:nvSpPr>
          <p:cNvPr id="6" name="Tekstvak 5"/>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1" name="Tekstvak 10"/>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75" y="893217"/>
            <a:ext cx="6923676" cy="5516242"/>
          </a:xfrm>
          <a:prstGeom prst="rect">
            <a:avLst/>
          </a:prstGeom>
        </p:spPr>
      </p:pic>
      <p:sp>
        <p:nvSpPr>
          <p:cNvPr id="13" name="Tekstvak 12"/>
          <p:cNvSpPr txBox="1"/>
          <p:nvPr/>
        </p:nvSpPr>
        <p:spPr>
          <a:xfrm>
            <a:off x="-36512" y="5138028"/>
            <a:ext cx="2736304"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verstedelijking</a:t>
            </a:r>
            <a:endParaRPr lang="nl-BE" sz="2800" b="1" dirty="0">
              <a:solidFill>
                <a:schemeClr val="bg1"/>
              </a:solidFill>
            </a:endParaRPr>
          </a:p>
        </p:txBody>
      </p:sp>
    </p:spTree>
    <p:extLst>
      <p:ext uri="{BB962C8B-B14F-4D97-AF65-F5344CB8AC3E}">
        <p14:creationId xmlns:p14="http://schemas.microsoft.com/office/powerpoint/2010/main" val="3259973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5" name="Tekstvak 14"/>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6" name="Tekstvak 15"/>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7" name="Tekstvak 16"/>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8" name="Tekstvak 17"/>
          <p:cNvSpPr txBox="1"/>
          <p:nvPr/>
        </p:nvSpPr>
        <p:spPr>
          <a:xfrm>
            <a:off x="-36512" y="5138028"/>
            <a:ext cx="273630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81" b="2981"/>
          <a:stretch/>
        </p:blipFill>
        <p:spPr bwMode="auto">
          <a:xfrm>
            <a:off x="1311721" y="579884"/>
            <a:ext cx="77247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235796"/>
            <a:ext cx="25622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093046"/>
            <a:ext cx="25146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331640" y="3234462"/>
            <a:ext cx="5760640" cy="338554"/>
          </a:xfrm>
          <a:prstGeom prst="rect">
            <a:avLst/>
          </a:prstGeom>
          <a:solidFill>
            <a:schemeClr val="bg1">
              <a:lumMod val="95000"/>
            </a:schemeClr>
          </a:solidFill>
        </p:spPr>
        <p:txBody>
          <a:bodyPr wrap="square" rtlCol="0">
            <a:spAutoFit/>
          </a:bodyPr>
          <a:lstStyle/>
          <a:p>
            <a:r>
              <a:rPr lang="nl-BE" sz="1600" dirty="0"/>
              <a:t>Waar wonen leerlingen die schoollopen in deze gemeente ?</a:t>
            </a:r>
          </a:p>
        </p:txBody>
      </p:sp>
      <p:sp>
        <p:nvSpPr>
          <p:cNvPr id="11" name="Tekstvak 10"/>
          <p:cNvSpPr txBox="1"/>
          <p:nvPr/>
        </p:nvSpPr>
        <p:spPr>
          <a:xfrm>
            <a:off x="4355976" y="3780329"/>
            <a:ext cx="3672408" cy="584775"/>
          </a:xfrm>
          <a:prstGeom prst="rect">
            <a:avLst/>
          </a:prstGeom>
          <a:solidFill>
            <a:schemeClr val="bg1">
              <a:lumMod val="95000"/>
            </a:schemeClr>
          </a:solidFill>
        </p:spPr>
        <p:txBody>
          <a:bodyPr wrap="square" rtlCol="0">
            <a:spAutoFit/>
          </a:bodyPr>
          <a:lstStyle/>
          <a:p>
            <a:r>
              <a:rPr lang="nl-BE" sz="1600" dirty="0"/>
              <a:t>Waar </a:t>
            </a:r>
            <a:r>
              <a:rPr lang="nl-BE" sz="1600" dirty="0" smtClean="0"/>
              <a:t>gaan </a:t>
            </a:r>
            <a:r>
              <a:rPr lang="nl-BE" sz="1600" dirty="0"/>
              <a:t>leerlingen die </a:t>
            </a:r>
            <a:r>
              <a:rPr lang="nl-BE" sz="1600" dirty="0" smtClean="0"/>
              <a:t>wonen in deze gemeente naar school  </a:t>
            </a:r>
            <a:r>
              <a:rPr lang="nl-BE" sz="1600" dirty="0"/>
              <a:t>?</a:t>
            </a:r>
          </a:p>
        </p:txBody>
      </p:sp>
      <p:sp>
        <p:nvSpPr>
          <p:cNvPr id="12" name="Tekstvak 11"/>
          <p:cNvSpPr txBox="1"/>
          <p:nvPr/>
        </p:nvSpPr>
        <p:spPr>
          <a:xfrm>
            <a:off x="-36512" y="6002124"/>
            <a:ext cx="460851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Voorzieningen/ onderwijs</a:t>
            </a:r>
            <a:endParaRPr lang="nl-BE" sz="2800" b="1" dirty="0">
              <a:solidFill>
                <a:schemeClr val="bg1"/>
              </a:solidFill>
            </a:endParaRPr>
          </a:p>
        </p:txBody>
      </p:sp>
      <p:sp>
        <p:nvSpPr>
          <p:cNvPr id="19" name="Titel 1"/>
          <p:cNvSpPr txBox="1">
            <a:spLocks/>
          </p:cNvSpPr>
          <p:nvPr/>
        </p:nvSpPr>
        <p:spPr bwMode="auto">
          <a:xfrm>
            <a:off x="1264096" y="116632"/>
            <a:ext cx="7772400"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a:solidFill>
                  <a:schemeClr val="tx2"/>
                </a:solidFill>
                <a:latin typeface="+mj-lt"/>
                <a:ea typeface="+mj-ea"/>
                <a:cs typeface="+mj-cs"/>
              </a:defRPr>
            </a:lvl1pPr>
            <a:lvl2pPr algn="l" rtl="0" eaLnBrk="1" fontAlgn="base" hangingPunct="1">
              <a:spcBef>
                <a:spcPct val="0"/>
              </a:spcBef>
              <a:spcAft>
                <a:spcPct val="0"/>
              </a:spcAft>
              <a:defRPr kumimoji="1" sz="4400">
                <a:solidFill>
                  <a:schemeClr val="tx2"/>
                </a:solidFill>
                <a:latin typeface="Times New Roman" pitchFamily="18" charset="0"/>
              </a:defRPr>
            </a:lvl2pPr>
            <a:lvl3pPr algn="l" rtl="0" eaLnBrk="1" fontAlgn="base" hangingPunct="1">
              <a:spcBef>
                <a:spcPct val="0"/>
              </a:spcBef>
              <a:spcAft>
                <a:spcPct val="0"/>
              </a:spcAft>
              <a:defRPr kumimoji="1" sz="4400">
                <a:solidFill>
                  <a:schemeClr val="tx2"/>
                </a:solidFill>
                <a:latin typeface="Times New Roman" pitchFamily="18" charset="0"/>
              </a:defRPr>
            </a:lvl3pPr>
            <a:lvl4pPr algn="l" rtl="0" eaLnBrk="1" fontAlgn="base" hangingPunct="1">
              <a:spcBef>
                <a:spcPct val="0"/>
              </a:spcBef>
              <a:spcAft>
                <a:spcPct val="0"/>
              </a:spcAft>
              <a:defRPr kumimoji="1" sz="4400">
                <a:solidFill>
                  <a:schemeClr val="tx2"/>
                </a:solidFill>
                <a:latin typeface="Times New Roman" pitchFamily="18" charset="0"/>
              </a:defRPr>
            </a:lvl4pPr>
            <a:lvl5pPr algn="l" rtl="0" eaLnBrk="1" fontAlgn="base" hangingPunct="1">
              <a:spcBef>
                <a:spcPct val="0"/>
              </a:spcBef>
              <a:spcAft>
                <a:spcPct val="0"/>
              </a:spcAft>
              <a:defRPr kumimoji="1" sz="4400">
                <a:solidFill>
                  <a:schemeClr val="tx2"/>
                </a:solidFill>
                <a:latin typeface="Times New Roman" pitchFamily="18" charset="0"/>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a:lstStyle>
          <a:p>
            <a:r>
              <a:rPr lang="nl-BE" kern="0" dirty="0" smtClean="0"/>
              <a:t>Basisonderwijs</a:t>
            </a:r>
            <a:endParaRPr lang="nl-BE" kern="0" dirty="0"/>
          </a:p>
        </p:txBody>
      </p:sp>
      <p:sp>
        <p:nvSpPr>
          <p:cNvPr id="20" name="Tekstvak 19"/>
          <p:cNvSpPr txBox="1"/>
          <p:nvPr/>
        </p:nvSpPr>
        <p:spPr>
          <a:xfrm>
            <a:off x="4716016" y="6093296"/>
            <a:ext cx="4320480" cy="307777"/>
          </a:xfrm>
          <a:prstGeom prst="rect">
            <a:avLst/>
          </a:prstGeom>
          <a:noFill/>
        </p:spPr>
        <p:txBody>
          <a:bodyPr wrap="square" rtlCol="0">
            <a:spAutoFit/>
          </a:bodyPr>
          <a:lstStyle/>
          <a:p>
            <a:r>
              <a:rPr lang="nl-BE" sz="1400" b="1" i="1" dirty="0" smtClean="0"/>
              <a:t>Onderwijs.vlaanderen.be/onderwijsstatistieken</a:t>
            </a:r>
          </a:p>
        </p:txBody>
      </p:sp>
    </p:spTree>
    <p:extLst>
      <p:ext uri="{BB962C8B-B14F-4D97-AF65-F5344CB8AC3E}">
        <p14:creationId xmlns:p14="http://schemas.microsoft.com/office/powerpoint/2010/main" val="2551561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1" name="Tekstvak 10"/>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5138028"/>
            <a:ext cx="273630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16843"/>
            <a:ext cx="75819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429000"/>
            <a:ext cx="241935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1187624" y="3090446"/>
            <a:ext cx="5760640" cy="338554"/>
          </a:xfrm>
          <a:prstGeom prst="rect">
            <a:avLst/>
          </a:prstGeom>
          <a:solidFill>
            <a:schemeClr val="bg1">
              <a:lumMod val="95000"/>
            </a:schemeClr>
          </a:solidFill>
        </p:spPr>
        <p:txBody>
          <a:bodyPr wrap="square" rtlCol="0">
            <a:spAutoFit/>
          </a:bodyPr>
          <a:lstStyle/>
          <a:p>
            <a:r>
              <a:rPr lang="nl-BE" sz="1600" dirty="0"/>
              <a:t>Waar wonen leerlingen die schoollopen in deze gemeente ?</a:t>
            </a:r>
          </a:p>
        </p:txBody>
      </p:sp>
      <p:sp>
        <p:nvSpPr>
          <p:cNvPr id="7" name="Tekstvak 6"/>
          <p:cNvSpPr txBox="1"/>
          <p:nvPr/>
        </p:nvSpPr>
        <p:spPr>
          <a:xfrm>
            <a:off x="4355976" y="3645024"/>
            <a:ext cx="3672408" cy="584775"/>
          </a:xfrm>
          <a:prstGeom prst="rect">
            <a:avLst/>
          </a:prstGeom>
          <a:solidFill>
            <a:schemeClr val="bg1">
              <a:lumMod val="95000"/>
            </a:schemeClr>
          </a:solidFill>
        </p:spPr>
        <p:txBody>
          <a:bodyPr wrap="square" rtlCol="0">
            <a:spAutoFit/>
          </a:bodyPr>
          <a:lstStyle/>
          <a:p>
            <a:r>
              <a:rPr lang="nl-BE" sz="1600" dirty="0"/>
              <a:t>Waar </a:t>
            </a:r>
            <a:r>
              <a:rPr lang="nl-BE" sz="1600" dirty="0" smtClean="0"/>
              <a:t>gaan </a:t>
            </a:r>
            <a:r>
              <a:rPr lang="nl-BE" sz="1600" dirty="0"/>
              <a:t>leerlingen die </a:t>
            </a:r>
            <a:r>
              <a:rPr lang="nl-BE" sz="1600" dirty="0" smtClean="0"/>
              <a:t>wonen in deze gemeente naar school  </a:t>
            </a:r>
            <a:r>
              <a:rPr lang="nl-BE" sz="1600" dirty="0"/>
              <a:t>?</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365104"/>
            <a:ext cx="24193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vak 14"/>
          <p:cNvSpPr txBox="1"/>
          <p:nvPr/>
        </p:nvSpPr>
        <p:spPr>
          <a:xfrm>
            <a:off x="-36512" y="6002124"/>
            <a:ext cx="460851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Voorzieningen/ onderwijs</a:t>
            </a:r>
            <a:endParaRPr lang="nl-BE" sz="2800" b="1" dirty="0">
              <a:solidFill>
                <a:schemeClr val="bg1"/>
              </a:solidFill>
            </a:endParaRPr>
          </a:p>
        </p:txBody>
      </p:sp>
      <p:sp>
        <p:nvSpPr>
          <p:cNvPr id="16" name="Titel 1"/>
          <p:cNvSpPr txBox="1">
            <a:spLocks/>
          </p:cNvSpPr>
          <p:nvPr/>
        </p:nvSpPr>
        <p:spPr bwMode="auto">
          <a:xfrm>
            <a:off x="1120080" y="44624"/>
            <a:ext cx="7772400"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a:solidFill>
                  <a:schemeClr val="tx2"/>
                </a:solidFill>
                <a:latin typeface="+mj-lt"/>
                <a:ea typeface="+mj-ea"/>
                <a:cs typeface="+mj-cs"/>
              </a:defRPr>
            </a:lvl1pPr>
            <a:lvl2pPr algn="l" rtl="0" eaLnBrk="1" fontAlgn="base" hangingPunct="1">
              <a:spcBef>
                <a:spcPct val="0"/>
              </a:spcBef>
              <a:spcAft>
                <a:spcPct val="0"/>
              </a:spcAft>
              <a:defRPr kumimoji="1" sz="4400">
                <a:solidFill>
                  <a:schemeClr val="tx2"/>
                </a:solidFill>
                <a:latin typeface="Times New Roman" pitchFamily="18" charset="0"/>
              </a:defRPr>
            </a:lvl2pPr>
            <a:lvl3pPr algn="l" rtl="0" eaLnBrk="1" fontAlgn="base" hangingPunct="1">
              <a:spcBef>
                <a:spcPct val="0"/>
              </a:spcBef>
              <a:spcAft>
                <a:spcPct val="0"/>
              </a:spcAft>
              <a:defRPr kumimoji="1" sz="4400">
                <a:solidFill>
                  <a:schemeClr val="tx2"/>
                </a:solidFill>
                <a:latin typeface="Times New Roman" pitchFamily="18" charset="0"/>
              </a:defRPr>
            </a:lvl3pPr>
            <a:lvl4pPr algn="l" rtl="0" eaLnBrk="1" fontAlgn="base" hangingPunct="1">
              <a:spcBef>
                <a:spcPct val="0"/>
              </a:spcBef>
              <a:spcAft>
                <a:spcPct val="0"/>
              </a:spcAft>
              <a:defRPr kumimoji="1" sz="4400">
                <a:solidFill>
                  <a:schemeClr val="tx2"/>
                </a:solidFill>
                <a:latin typeface="Times New Roman" pitchFamily="18" charset="0"/>
              </a:defRPr>
            </a:lvl4pPr>
            <a:lvl5pPr algn="l" rtl="0" eaLnBrk="1" fontAlgn="base" hangingPunct="1">
              <a:spcBef>
                <a:spcPct val="0"/>
              </a:spcBef>
              <a:spcAft>
                <a:spcPct val="0"/>
              </a:spcAft>
              <a:defRPr kumimoji="1" sz="4400">
                <a:solidFill>
                  <a:schemeClr val="tx2"/>
                </a:solidFill>
                <a:latin typeface="Times New Roman" pitchFamily="18" charset="0"/>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a:lstStyle>
          <a:p>
            <a:r>
              <a:rPr lang="nl-BE" kern="0" dirty="0" smtClean="0"/>
              <a:t>Basisonderwijs</a:t>
            </a:r>
            <a:endParaRPr lang="nl-BE" kern="0" dirty="0"/>
          </a:p>
        </p:txBody>
      </p:sp>
      <p:sp>
        <p:nvSpPr>
          <p:cNvPr id="17" name="Tekstvak 16"/>
          <p:cNvSpPr txBox="1"/>
          <p:nvPr/>
        </p:nvSpPr>
        <p:spPr>
          <a:xfrm>
            <a:off x="4716016" y="6093296"/>
            <a:ext cx="4320480" cy="307777"/>
          </a:xfrm>
          <a:prstGeom prst="rect">
            <a:avLst/>
          </a:prstGeom>
          <a:noFill/>
        </p:spPr>
        <p:txBody>
          <a:bodyPr wrap="square" rtlCol="0">
            <a:spAutoFit/>
          </a:bodyPr>
          <a:lstStyle/>
          <a:p>
            <a:r>
              <a:rPr lang="nl-BE" sz="1400" b="1" i="1" dirty="0" smtClean="0"/>
              <a:t>Onderwijs.vlaanderen.be/onderwijsstatistieken</a:t>
            </a:r>
          </a:p>
        </p:txBody>
      </p:sp>
    </p:spTree>
    <p:extLst>
      <p:ext uri="{BB962C8B-B14F-4D97-AF65-F5344CB8AC3E}">
        <p14:creationId xmlns:p14="http://schemas.microsoft.com/office/powerpoint/2010/main" val="2185367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1" name="Tekstvak 10"/>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5138028"/>
            <a:ext cx="273630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2" name="Titel 1"/>
          <p:cNvSpPr>
            <a:spLocks noGrp="1"/>
          </p:cNvSpPr>
          <p:nvPr>
            <p:ph type="title"/>
          </p:nvPr>
        </p:nvSpPr>
        <p:spPr>
          <a:xfrm>
            <a:off x="1192088" y="260648"/>
            <a:ext cx="7772400" cy="504056"/>
          </a:xfrm>
        </p:spPr>
        <p:txBody>
          <a:bodyPr/>
          <a:lstStyle/>
          <a:p>
            <a:r>
              <a:rPr lang="nl-BE" dirty="0" smtClean="0"/>
              <a:t>Secundair onderwijs</a:t>
            </a:r>
            <a:endParaRPr lang="nl-BE" dirty="0"/>
          </a:p>
        </p:txBody>
      </p:sp>
      <p:sp>
        <p:nvSpPr>
          <p:cNvPr id="3" name="Tijdelijke aanduiding voor inhoud 2"/>
          <p:cNvSpPr>
            <a:spLocks noGrp="1"/>
          </p:cNvSpPr>
          <p:nvPr>
            <p:ph idx="1"/>
          </p:nvPr>
        </p:nvSpPr>
        <p:spPr/>
        <p:txBody>
          <a:bodyPr/>
          <a:lstStyle/>
          <a:p>
            <a:endParaRPr lang="nl-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711" y="925658"/>
            <a:ext cx="7578753" cy="2431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597746"/>
            <a:ext cx="34290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891" y="4607396"/>
            <a:ext cx="34385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1331640" y="3306470"/>
            <a:ext cx="5760640" cy="338554"/>
          </a:xfrm>
          <a:prstGeom prst="rect">
            <a:avLst/>
          </a:prstGeom>
          <a:solidFill>
            <a:schemeClr val="bg1">
              <a:lumMod val="95000"/>
            </a:schemeClr>
          </a:solidFill>
        </p:spPr>
        <p:txBody>
          <a:bodyPr wrap="square" rtlCol="0">
            <a:spAutoFit/>
          </a:bodyPr>
          <a:lstStyle/>
          <a:p>
            <a:r>
              <a:rPr lang="nl-BE" sz="1600" dirty="0"/>
              <a:t>Waar wonen leerlingen die schoollopen in deze gemeente ?</a:t>
            </a:r>
          </a:p>
        </p:txBody>
      </p:sp>
      <p:sp>
        <p:nvSpPr>
          <p:cNvPr id="8" name="Tekstvak 7"/>
          <p:cNvSpPr txBox="1"/>
          <p:nvPr/>
        </p:nvSpPr>
        <p:spPr>
          <a:xfrm>
            <a:off x="5004048" y="3852337"/>
            <a:ext cx="3672408" cy="584775"/>
          </a:xfrm>
          <a:prstGeom prst="rect">
            <a:avLst/>
          </a:prstGeom>
          <a:solidFill>
            <a:schemeClr val="bg1">
              <a:lumMod val="95000"/>
            </a:schemeClr>
          </a:solidFill>
        </p:spPr>
        <p:txBody>
          <a:bodyPr wrap="square" rtlCol="0">
            <a:spAutoFit/>
          </a:bodyPr>
          <a:lstStyle/>
          <a:p>
            <a:r>
              <a:rPr lang="nl-BE" sz="1600" dirty="0"/>
              <a:t>Waar </a:t>
            </a:r>
            <a:r>
              <a:rPr lang="nl-BE" sz="1600" dirty="0" smtClean="0"/>
              <a:t>gaan </a:t>
            </a:r>
            <a:r>
              <a:rPr lang="nl-BE" sz="1600" dirty="0"/>
              <a:t>leerlingen die </a:t>
            </a:r>
            <a:r>
              <a:rPr lang="nl-BE" sz="1600" dirty="0" smtClean="0"/>
              <a:t>wonen in deze gemeente naar school  </a:t>
            </a:r>
            <a:r>
              <a:rPr lang="nl-BE" sz="1600" dirty="0"/>
              <a:t>?</a:t>
            </a:r>
          </a:p>
        </p:txBody>
      </p:sp>
      <p:sp>
        <p:nvSpPr>
          <p:cNvPr id="15" name="Tekstvak 14"/>
          <p:cNvSpPr txBox="1"/>
          <p:nvPr/>
        </p:nvSpPr>
        <p:spPr>
          <a:xfrm>
            <a:off x="-36512" y="6002124"/>
            <a:ext cx="460851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Voorzieningen/ onderwijs</a:t>
            </a:r>
            <a:endParaRPr lang="nl-BE" sz="2800" b="1" dirty="0">
              <a:solidFill>
                <a:schemeClr val="bg1"/>
              </a:solidFill>
            </a:endParaRPr>
          </a:p>
        </p:txBody>
      </p:sp>
      <p:sp>
        <p:nvSpPr>
          <p:cNvPr id="16" name="Tekstvak 15"/>
          <p:cNvSpPr txBox="1"/>
          <p:nvPr/>
        </p:nvSpPr>
        <p:spPr>
          <a:xfrm>
            <a:off x="4716016" y="6093296"/>
            <a:ext cx="4320480" cy="307777"/>
          </a:xfrm>
          <a:prstGeom prst="rect">
            <a:avLst/>
          </a:prstGeom>
          <a:noFill/>
        </p:spPr>
        <p:txBody>
          <a:bodyPr wrap="square" rtlCol="0">
            <a:spAutoFit/>
          </a:bodyPr>
          <a:lstStyle/>
          <a:p>
            <a:r>
              <a:rPr lang="nl-BE" sz="1400" b="1" i="1" dirty="0" smtClean="0"/>
              <a:t>Onderwijs.vlaanderen.be/onderwijsstatistieken</a:t>
            </a:r>
          </a:p>
        </p:txBody>
      </p:sp>
    </p:spTree>
    <p:extLst>
      <p:ext uri="{BB962C8B-B14F-4D97-AF65-F5344CB8AC3E}">
        <p14:creationId xmlns:p14="http://schemas.microsoft.com/office/powerpoint/2010/main" val="1078315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1" name="Tekstvak 10"/>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5138028"/>
            <a:ext cx="273630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22164"/>
            <a:ext cx="7992888" cy="2462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573016"/>
            <a:ext cx="33432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497" y="4581128"/>
            <a:ext cx="33242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1043608" y="3234462"/>
            <a:ext cx="5760640" cy="338554"/>
          </a:xfrm>
          <a:prstGeom prst="rect">
            <a:avLst/>
          </a:prstGeom>
          <a:solidFill>
            <a:schemeClr val="bg1">
              <a:lumMod val="95000"/>
            </a:schemeClr>
          </a:solidFill>
        </p:spPr>
        <p:txBody>
          <a:bodyPr wrap="square" rtlCol="0">
            <a:spAutoFit/>
          </a:bodyPr>
          <a:lstStyle/>
          <a:p>
            <a:r>
              <a:rPr lang="nl-BE" sz="1600" dirty="0"/>
              <a:t>Waar wonen leerlingen die schoollopen in deze gemeente ?</a:t>
            </a:r>
          </a:p>
        </p:txBody>
      </p:sp>
      <p:sp>
        <p:nvSpPr>
          <p:cNvPr id="8" name="Tekstvak 7"/>
          <p:cNvSpPr txBox="1"/>
          <p:nvPr/>
        </p:nvSpPr>
        <p:spPr>
          <a:xfrm>
            <a:off x="4788024" y="3996353"/>
            <a:ext cx="3672408" cy="584775"/>
          </a:xfrm>
          <a:prstGeom prst="rect">
            <a:avLst/>
          </a:prstGeom>
          <a:solidFill>
            <a:schemeClr val="bg1">
              <a:lumMod val="95000"/>
            </a:schemeClr>
          </a:solidFill>
        </p:spPr>
        <p:txBody>
          <a:bodyPr wrap="square" rtlCol="0">
            <a:spAutoFit/>
          </a:bodyPr>
          <a:lstStyle/>
          <a:p>
            <a:r>
              <a:rPr lang="nl-BE" sz="1600" dirty="0"/>
              <a:t>Waar </a:t>
            </a:r>
            <a:r>
              <a:rPr lang="nl-BE" sz="1600" dirty="0" smtClean="0"/>
              <a:t>gaan </a:t>
            </a:r>
            <a:r>
              <a:rPr lang="nl-BE" sz="1600" dirty="0"/>
              <a:t>leerlingen die </a:t>
            </a:r>
            <a:r>
              <a:rPr lang="nl-BE" sz="1600" dirty="0" smtClean="0"/>
              <a:t>wonen in deze gemeente naar school  </a:t>
            </a:r>
            <a:r>
              <a:rPr lang="nl-BE" sz="1600" dirty="0"/>
              <a:t>?</a:t>
            </a:r>
          </a:p>
        </p:txBody>
      </p:sp>
      <p:sp>
        <p:nvSpPr>
          <p:cNvPr id="15" name="Tekstvak 14"/>
          <p:cNvSpPr txBox="1"/>
          <p:nvPr/>
        </p:nvSpPr>
        <p:spPr>
          <a:xfrm>
            <a:off x="-36512" y="6002124"/>
            <a:ext cx="460851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Voorzieningen/ onderwijs</a:t>
            </a:r>
            <a:endParaRPr lang="nl-BE" sz="2800" b="1" dirty="0">
              <a:solidFill>
                <a:schemeClr val="bg1"/>
              </a:solidFill>
            </a:endParaRPr>
          </a:p>
        </p:txBody>
      </p:sp>
      <p:sp>
        <p:nvSpPr>
          <p:cNvPr id="23" name="Titel 1"/>
          <p:cNvSpPr txBox="1">
            <a:spLocks/>
          </p:cNvSpPr>
          <p:nvPr/>
        </p:nvSpPr>
        <p:spPr bwMode="auto">
          <a:xfrm>
            <a:off x="971600" y="188640"/>
            <a:ext cx="7772400"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4400">
                <a:solidFill>
                  <a:schemeClr val="tx2"/>
                </a:solidFill>
                <a:latin typeface="+mj-lt"/>
                <a:ea typeface="+mj-ea"/>
                <a:cs typeface="+mj-cs"/>
              </a:defRPr>
            </a:lvl1pPr>
            <a:lvl2pPr algn="l" rtl="0" eaLnBrk="1" fontAlgn="base" hangingPunct="1">
              <a:spcBef>
                <a:spcPct val="0"/>
              </a:spcBef>
              <a:spcAft>
                <a:spcPct val="0"/>
              </a:spcAft>
              <a:defRPr kumimoji="1" sz="4400">
                <a:solidFill>
                  <a:schemeClr val="tx2"/>
                </a:solidFill>
                <a:latin typeface="Times New Roman" pitchFamily="18" charset="0"/>
              </a:defRPr>
            </a:lvl2pPr>
            <a:lvl3pPr algn="l" rtl="0" eaLnBrk="1" fontAlgn="base" hangingPunct="1">
              <a:spcBef>
                <a:spcPct val="0"/>
              </a:spcBef>
              <a:spcAft>
                <a:spcPct val="0"/>
              </a:spcAft>
              <a:defRPr kumimoji="1" sz="4400">
                <a:solidFill>
                  <a:schemeClr val="tx2"/>
                </a:solidFill>
                <a:latin typeface="Times New Roman" pitchFamily="18" charset="0"/>
              </a:defRPr>
            </a:lvl3pPr>
            <a:lvl4pPr algn="l" rtl="0" eaLnBrk="1" fontAlgn="base" hangingPunct="1">
              <a:spcBef>
                <a:spcPct val="0"/>
              </a:spcBef>
              <a:spcAft>
                <a:spcPct val="0"/>
              </a:spcAft>
              <a:defRPr kumimoji="1" sz="4400">
                <a:solidFill>
                  <a:schemeClr val="tx2"/>
                </a:solidFill>
                <a:latin typeface="Times New Roman" pitchFamily="18" charset="0"/>
              </a:defRPr>
            </a:lvl4pPr>
            <a:lvl5pPr algn="l" rtl="0" eaLnBrk="1" fontAlgn="base" hangingPunct="1">
              <a:spcBef>
                <a:spcPct val="0"/>
              </a:spcBef>
              <a:spcAft>
                <a:spcPct val="0"/>
              </a:spcAft>
              <a:defRPr kumimoji="1" sz="4400">
                <a:solidFill>
                  <a:schemeClr val="tx2"/>
                </a:solidFill>
                <a:latin typeface="Times New Roman" pitchFamily="18" charset="0"/>
              </a:defRPr>
            </a:lvl5pPr>
            <a:lvl6pPr marL="457200" algn="l" rtl="0" eaLnBrk="1" fontAlgn="base" hangingPunct="1">
              <a:spcBef>
                <a:spcPct val="0"/>
              </a:spcBef>
              <a:spcAft>
                <a:spcPct val="0"/>
              </a:spcAft>
              <a:defRPr kumimoji="1" sz="4400">
                <a:solidFill>
                  <a:schemeClr val="tx2"/>
                </a:solidFill>
                <a:latin typeface="Times New Roman" pitchFamily="18" charset="0"/>
              </a:defRPr>
            </a:lvl6pPr>
            <a:lvl7pPr marL="914400" algn="l" rtl="0" eaLnBrk="1" fontAlgn="base" hangingPunct="1">
              <a:spcBef>
                <a:spcPct val="0"/>
              </a:spcBef>
              <a:spcAft>
                <a:spcPct val="0"/>
              </a:spcAft>
              <a:defRPr kumimoji="1" sz="4400">
                <a:solidFill>
                  <a:schemeClr val="tx2"/>
                </a:solidFill>
                <a:latin typeface="Times New Roman" pitchFamily="18" charset="0"/>
              </a:defRPr>
            </a:lvl7pPr>
            <a:lvl8pPr marL="1371600" algn="l" rtl="0" eaLnBrk="1" fontAlgn="base" hangingPunct="1">
              <a:spcBef>
                <a:spcPct val="0"/>
              </a:spcBef>
              <a:spcAft>
                <a:spcPct val="0"/>
              </a:spcAft>
              <a:defRPr kumimoji="1" sz="4400">
                <a:solidFill>
                  <a:schemeClr val="tx2"/>
                </a:solidFill>
                <a:latin typeface="Times New Roman" pitchFamily="18" charset="0"/>
              </a:defRPr>
            </a:lvl8pPr>
            <a:lvl9pPr marL="1828800" algn="l" rtl="0" eaLnBrk="1" fontAlgn="base" hangingPunct="1">
              <a:spcBef>
                <a:spcPct val="0"/>
              </a:spcBef>
              <a:spcAft>
                <a:spcPct val="0"/>
              </a:spcAft>
              <a:defRPr kumimoji="1" sz="4400">
                <a:solidFill>
                  <a:schemeClr val="tx2"/>
                </a:solidFill>
                <a:latin typeface="Times New Roman" pitchFamily="18" charset="0"/>
              </a:defRPr>
            </a:lvl9pPr>
          </a:lstStyle>
          <a:p>
            <a:r>
              <a:rPr lang="nl-BE" kern="0" smtClean="0"/>
              <a:t>Secundair onderwijs</a:t>
            </a:r>
            <a:endParaRPr lang="nl-BE" kern="0" dirty="0"/>
          </a:p>
        </p:txBody>
      </p:sp>
      <p:sp>
        <p:nvSpPr>
          <p:cNvPr id="17" name="Tekstvak 16"/>
          <p:cNvSpPr txBox="1"/>
          <p:nvPr/>
        </p:nvSpPr>
        <p:spPr>
          <a:xfrm>
            <a:off x="4644008" y="6237312"/>
            <a:ext cx="4320480" cy="307777"/>
          </a:xfrm>
          <a:prstGeom prst="rect">
            <a:avLst/>
          </a:prstGeom>
          <a:noFill/>
        </p:spPr>
        <p:txBody>
          <a:bodyPr wrap="square" rtlCol="0">
            <a:spAutoFit/>
          </a:bodyPr>
          <a:lstStyle/>
          <a:p>
            <a:r>
              <a:rPr lang="nl-BE" sz="1400" b="1" i="1" dirty="0" smtClean="0"/>
              <a:t>Onderwijs.vlaanderen.be/onderwijsstatistieken</a:t>
            </a:r>
          </a:p>
        </p:txBody>
      </p:sp>
    </p:spTree>
    <p:extLst>
      <p:ext uri="{BB962C8B-B14F-4D97-AF65-F5344CB8AC3E}">
        <p14:creationId xmlns:p14="http://schemas.microsoft.com/office/powerpoint/2010/main" val="30853191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dirty="0" smtClean="0"/>
              <a:t>agenda</a:t>
            </a:r>
            <a:endParaRPr lang="nl-BE" dirty="0"/>
          </a:p>
        </p:txBody>
      </p:sp>
      <p:sp>
        <p:nvSpPr>
          <p:cNvPr id="3" name="Tijdelijke aanduiding voor tekst 2"/>
          <p:cNvSpPr>
            <a:spLocks noGrp="1"/>
          </p:cNvSpPr>
          <p:nvPr>
            <p:ph type="body" sz="quarter" idx="4294967295"/>
          </p:nvPr>
        </p:nvSpPr>
        <p:spPr>
          <a:xfrm>
            <a:off x="1331640" y="3645024"/>
            <a:ext cx="7332663" cy="2534369"/>
          </a:xfrm>
        </p:spPr>
        <p:txBody>
          <a:bodyPr/>
          <a:lstStyle/>
          <a:p>
            <a:r>
              <a:rPr lang="nl-BE" sz="2400" dirty="0" smtClean="0"/>
              <a:t>Inleidend</a:t>
            </a:r>
          </a:p>
          <a:p>
            <a:r>
              <a:rPr lang="nl-BE" sz="2400" dirty="0" smtClean="0"/>
              <a:t>Regio Gent – kerncijfers 2014</a:t>
            </a:r>
          </a:p>
          <a:p>
            <a:r>
              <a:rPr lang="nl-BE" sz="2400" dirty="0" smtClean="0"/>
              <a:t>Verhuisbewegingen – een blik op het verleden</a:t>
            </a:r>
          </a:p>
          <a:p>
            <a:r>
              <a:rPr lang="nl-BE" sz="2400" dirty="0" smtClean="0"/>
              <a:t>Bevolkingsprojecties regio Gent</a:t>
            </a:r>
          </a:p>
          <a:p>
            <a:r>
              <a:rPr lang="nl-BE" sz="2400" dirty="0" smtClean="0"/>
              <a:t>Huishoudenprojecties regio Gent  </a:t>
            </a:r>
          </a:p>
          <a:p>
            <a:pPr lvl="1"/>
            <a:endParaRPr lang="nl-BE" sz="2000" dirty="0" smtClean="0"/>
          </a:p>
          <a:p>
            <a:endParaRPr lang="nl-BE" dirty="0"/>
          </a:p>
        </p:txBody>
      </p:sp>
    </p:spTree>
    <p:extLst>
      <p:ext uri="{BB962C8B-B14F-4D97-AF65-F5344CB8AC3E}">
        <p14:creationId xmlns:p14="http://schemas.microsoft.com/office/powerpoint/2010/main" val="219424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endParaRPr lang="nl-B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4803"/>
            <a:ext cx="8424935" cy="709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439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6">
                    <a:lumMod val="75000"/>
                  </a:schemeClr>
                </a:solidFill>
              </a:rPr>
              <a:t>Trends in verhuisbewegingen</a:t>
            </a:r>
            <a:endParaRPr lang="nl-BE" b="1" dirty="0">
              <a:solidFill>
                <a:schemeClr val="accent6">
                  <a:lumMod val="75000"/>
                </a:schemeClr>
              </a:solidFill>
            </a:endParaRPr>
          </a:p>
        </p:txBody>
      </p:sp>
      <p:sp>
        <p:nvSpPr>
          <p:cNvPr id="3" name="Tijdelijke aanduiding voor inhoud 2"/>
          <p:cNvSpPr>
            <a:spLocks noGrp="1"/>
          </p:cNvSpPr>
          <p:nvPr>
            <p:ph idx="1"/>
          </p:nvPr>
        </p:nvSpPr>
        <p:spPr>
          <a:xfrm>
            <a:off x="457200" y="1600200"/>
            <a:ext cx="8229600" cy="4781128"/>
          </a:xfrm>
        </p:spPr>
        <p:txBody>
          <a:bodyPr>
            <a:normAutofit fontScale="92500" lnSpcReduction="10000"/>
          </a:bodyPr>
          <a:lstStyle/>
          <a:p>
            <a:pPr marL="514350" indent="-514350">
              <a:buFont typeface="+mj-lt"/>
              <a:buAutoNum type="arabicPeriod"/>
            </a:pPr>
            <a:r>
              <a:rPr lang="nl-BE" b="1" dirty="0" smtClean="0">
                <a:solidFill>
                  <a:schemeClr val="accent6">
                    <a:lumMod val="75000"/>
                  </a:schemeClr>
                </a:solidFill>
              </a:rPr>
              <a:t>Gentenaars onder de loep</a:t>
            </a:r>
          </a:p>
          <a:p>
            <a:pPr marL="400050" lvl="1" indent="0">
              <a:buNone/>
            </a:pPr>
            <a:r>
              <a:rPr lang="nl-BE" sz="2400" dirty="0" smtClean="0">
                <a:solidFill>
                  <a:schemeClr val="bg1">
                    <a:lumMod val="50000"/>
                  </a:schemeClr>
                </a:solidFill>
              </a:rPr>
              <a:t>Algemeen</a:t>
            </a:r>
            <a:r>
              <a:rPr lang="nl-BE" sz="2400" b="1" dirty="0" smtClean="0">
                <a:solidFill>
                  <a:schemeClr val="bg1">
                    <a:lumMod val="50000"/>
                  </a:schemeClr>
                </a:solidFill>
              </a:rPr>
              <a:t> </a:t>
            </a:r>
            <a:r>
              <a:rPr lang="nl-BE" sz="2400" dirty="0">
                <a:solidFill>
                  <a:schemeClr val="bg1">
                    <a:lumMod val="50000"/>
                  </a:schemeClr>
                </a:solidFill>
              </a:rPr>
              <a:t>demografisch overzicht – evolutie tot huidige situatie</a:t>
            </a:r>
          </a:p>
          <a:p>
            <a:pPr marL="514350" indent="-514350">
              <a:buFont typeface="+mj-lt"/>
              <a:buAutoNum type="arabicPeriod"/>
            </a:pPr>
            <a:r>
              <a:rPr lang="nl-BE" b="1" dirty="0" smtClean="0">
                <a:solidFill>
                  <a:schemeClr val="accent6">
                    <a:lumMod val="75000"/>
                  </a:schemeClr>
                </a:solidFill>
              </a:rPr>
              <a:t>Verhuisbewegingen over de stadsgrenzen</a:t>
            </a:r>
          </a:p>
          <a:p>
            <a:pPr marL="400050" lvl="1" indent="0">
              <a:buNone/>
            </a:pPr>
            <a:r>
              <a:rPr lang="nl-BE" sz="2400" dirty="0" smtClean="0">
                <a:solidFill>
                  <a:schemeClr val="bg1">
                    <a:lumMod val="50000"/>
                  </a:schemeClr>
                </a:solidFill>
              </a:rPr>
              <a:t>Binnenlandse / buitenlandse migratie</a:t>
            </a:r>
          </a:p>
          <a:p>
            <a:pPr marL="514350" indent="-514350">
              <a:buFont typeface="+mj-lt"/>
              <a:buAutoNum type="arabicPeriod"/>
            </a:pPr>
            <a:r>
              <a:rPr lang="nl-BE" b="1" dirty="0" smtClean="0">
                <a:solidFill>
                  <a:schemeClr val="accent6">
                    <a:lumMod val="75000"/>
                  </a:schemeClr>
                </a:solidFill>
              </a:rPr>
              <a:t>Verhuisbewegingen binnen de stadsgrenzen</a:t>
            </a:r>
          </a:p>
          <a:p>
            <a:pPr marL="400050" lvl="1" indent="0">
              <a:buNone/>
            </a:pPr>
            <a:r>
              <a:rPr lang="nl-BE" sz="2400" dirty="0" smtClean="0">
                <a:solidFill>
                  <a:schemeClr val="bg1">
                    <a:lumMod val="50000"/>
                  </a:schemeClr>
                </a:solidFill>
              </a:rPr>
              <a:t>Ongeveer 20 000 verhuisbewegingen per jaar zijn stadsintern</a:t>
            </a:r>
          </a:p>
          <a:p>
            <a:pPr marL="514350" indent="-514350">
              <a:buFont typeface="+mj-lt"/>
              <a:buAutoNum type="arabicPeriod"/>
            </a:pPr>
            <a:r>
              <a:rPr lang="nl-BE" b="1" dirty="0" smtClean="0">
                <a:solidFill>
                  <a:schemeClr val="accent6">
                    <a:lumMod val="75000"/>
                  </a:schemeClr>
                </a:solidFill>
              </a:rPr>
              <a:t>Stadsgroei of stadsvlucht: verhuizen is van alle leeftijden</a:t>
            </a:r>
          </a:p>
          <a:p>
            <a:pPr marL="400050" lvl="1" indent="0">
              <a:buNone/>
            </a:pPr>
            <a:r>
              <a:rPr lang="nl-BE" sz="2200" dirty="0" smtClean="0">
                <a:solidFill>
                  <a:schemeClr val="bg1">
                    <a:lumMod val="50000"/>
                  </a:schemeClr>
                </a:solidFill>
              </a:rPr>
              <a:t>Maar jongvolwassenen (twintigers verhuizen het meest)</a:t>
            </a:r>
          </a:p>
          <a:p>
            <a:pPr marL="400050" lvl="1" indent="0">
              <a:buNone/>
            </a:pPr>
            <a:endParaRPr lang="nl-BE" sz="2200" dirty="0" smtClean="0">
              <a:solidFill>
                <a:schemeClr val="bg1">
                  <a:lumMod val="50000"/>
                </a:schemeClr>
              </a:solidFill>
            </a:endParaRPr>
          </a:p>
          <a:p>
            <a:pPr marL="400050" lvl="1" indent="0">
              <a:buNone/>
            </a:pPr>
            <a:r>
              <a:rPr lang="nl-BE" sz="3000" b="1" dirty="0" smtClean="0">
                <a:solidFill>
                  <a:schemeClr val="accent6">
                    <a:lumMod val="75000"/>
                  </a:schemeClr>
                </a:solidFill>
              </a:rPr>
              <a:t>Periode 2002-2006 en 2007-2011</a:t>
            </a:r>
          </a:p>
        </p:txBody>
      </p:sp>
    </p:spTree>
    <p:extLst>
      <p:ext uri="{BB962C8B-B14F-4D97-AF65-F5344CB8AC3E}">
        <p14:creationId xmlns:p14="http://schemas.microsoft.com/office/powerpoint/2010/main" val="7319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dirty="0" smtClean="0"/>
              <a:t>agenda</a:t>
            </a:r>
            <a:endParaRPr lang="nl-BE" dirty="0"/>
          </a:p>
        </p:txBody>
      </p:sp>
      <p:sp>
        <p:nvSpPr>
          <p:cNvPr id="3" name="Tijdelijke aanduiding voor tekst 2"/>
          <p:cNvSpPr>
            <a:spLocks noGrp="1"/>
          </p:cNvSpPr>
          <p:nvPr>
            <p:ph type="body" sz="quarter" idx="4294967295"/>
          </p:nvPr>
        </p:nvSpPr>
        <p:spPr>
          <a:xfrm>
            <a:off x="1331640" y="3645024"/>
            <a:ext cx="7332663" cy="2534369"/>
          </a:xfrm>
        </p:spPr>
        <p:txBody>
          <a:bodyPr/>
          <a:lstStyle/>
          <a:p>
            <a:r>
              <a:rPr lang="nl-BE" sz="2400" dirty="0" smtClean="0">
                <a:latin typeface="Calibri" panose="020F0502020204030204" pitchFamily="34" charset="0"/>
              </a:rPr>
              <a:t>Inleidend</a:t>
            </a:r>
          </a:p>
          <a:p>
            <a:r>
              <a:rPr lang="nl-BE" sz="2400" dirty="0" smtClean="0">
                <a:latin typeface="Calibri" panose="020F0502020204030204" pitchFamily="34" charset="0"/>
              </a:rPr>
              <a:t>Regio Gent – kerncijfers 2014</a:t>
            </a:r>
          </a:p>
          <a:p>
            <a:r>
              <a:rPr lang="nl-BE" sz="2400" dirty="0" smtClean="0">
                <a:latin typeface="Calibri" panose="020F0502020204030204" pitchFamily="34" charset="0"/>
              </a:rPr>
              <a:t>Verhuisbewegingen – een blik op het verleden</a:t>
            </a:r>
          </a:p>
          <a:p>
            <a:r>
              <a:rPr lang="nl-BE" sz="2400" dirty="0" smtClean="0">
                <a:latin typeface="Calibri" panose="020F0502020204030204" pitchFamily="34" charset="0"/>
              </a:rPr>
              <a:t>Bevolkingsprojecties regio Gent</a:t>
            </a:r>
          </a:p>
          <a:p>
            <a:r>
              <a:rPr lang="nl-BE" sz="2400" dirty="0" smtClean="0">
                <a:latin typeface="Calibri" panose="020F0502020204030204" pitchFamily="34" charset="0"/>
              </a:rPr>
              <a:t>Huishoudensprojecties regio Gent  </a:t>
            </a:r>
          </a:p>
          <a:p>
            <a:pPr lvl="1"/>
            <a:endParaRPr lang="nl-BE" sz="2000" dirty="0" smtClean="0"/>
          </a:p>
          <a:p>
            <a:endParaRPr lang="nl-BE" dirty="0"/>
          </a:p>
        </p:txBody>
      </p:sp>
    </p:spTree>
    <p:extLst>
      <p:ext uri="{BB962C8B-B14F-4D97-AF65-F5344CB8AC3E}">
        <p14:creationId xmlns:p14="http://schemas.microsoft.com/office/powerpoint/2010/main" val="394923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solidFill>
                  <a:schemeClr val="accent6">
                    <a:lumMod val="75000"/>
                  </a:schemeClr>
                </a:solidFill>
              </a:rPr>
              <a:t>Belangrijkste trends afgelopen 10 jaar</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normAutofit fontScale="77500" lnSpcReduction="20000"/>
          </a:bodyPr>
          <a:lstStyle/>
          <a:p>
            <a:r>
              <a:rPr lang="nl-BE" dirty="0" smtClean="0">
                <a:solidFill>
                  <a:schemeClr val="accent6">
                    <a:lumMod val="75000"/>
                  </a:schemeClr>
                </a:solidFill>
              </a:rPr>
              <a:t>Er wordt steeds meer verhuisd</a:t>
            </a:r>
          </a:p>
          <a:p>
            <a:endParaRPr lang="nl-BE" dirty="0" smtClean="0">
              <a:solidFill>
                <a:schemeClr val="accent6">
                  <a:lumMod val="75000"/>
                </a:schemeClr>
              </a:solidFill>
            </a:endParaRPr>
          </a:p>
          <a:p>
            <a:r>
              <a:rPr lang="nl-BE" dirty="0" smtClean="0">
                <a:solidFill>
                  <a:schemeClr val="accent6">
                    <a:lumMod val="75000"/>
                  </a:schemeClr>
                </a:solidFill>
              </a:rPr>
              <a:t>Oost-Vlaanderen </a:t>
            </a:r>
            <a:r>
              <a:rPr lang="nl-BE" dirty="0">
                <a:solidFill>
                  <a:schemeClr val="accent6">
                    <a:lumMod val="75000"/>
                  </a:schemeClr>
                </a:solidFill>
              </a:rPr>
              <a:t>is een </a:t>
            </a:r>
            <a:r>
              <a:rPr lang="nl-BE" dirty="0" smtClean="0">
                <a:solidFill>
                  <a:schemeClr val="accent6">
                    <a:lumMod val="75000"/>
                  </a:schemeClr>
                </a:solidFill>
              </a:rPr>
              <a:t>verliesgebied voor Gent ; </a:t>
            </a:r>
            <a:r>
              <a:rPr lang="nl-BE" dirty="0">
                <a:solidFill>
                  <a:schemeClr val="accent6">
                    <a:lumMod val="75000"/>
                  </a:schemeClr>
                </a:solidFill>
              </a:rPr>
              <a:t>West-Vlaanderen een winstgebied</a:t>
            </a:r>
          </a:p>
          <a:p>
            <a:endParaRPr lang="nl-BE" dirty="0" smtClean="0">
              <a:solidFill>
                <a:schemeClr val="accent6">
                  <a:lumMod val="75000"/>
                </a:schemeClr>
              </a:solidFill>
            </a:endParaRPr>
          </a:p>
          <a:p>
            <a:r>
              <a:rPr lang="nl-BE" dirty="0" smtClean="0">
                <a:solidFill>
                  <a:schemeClr val="accent6">
                    <a:lumMod val="75000"/>
                  </a:schemeClr>
                </a:solidFill>
              </a:rPr>
              <a:t>Er is een positief saldo door internationale instroom</a:t>
            </a:r>
          </a:p>
          <a:p>
            <a:endParaRPr lang="nl-BE" dirty="0" smtClean="0">
              <a:solidFill>
                <a:schemeClr val="accent6">
                  <a:lumMod val="75000"/>
                </a:schemeClr>
              </a:solidFill>
            </a:endParaRPr>
          </a:p>
          <a:p>
            <a:r>
              <a:rPr lang="nl-BE" dirty="0" smtClean="0">
                <a:solidFill>
                  <a:schemeClr val="accent6">
                    <a:lumMod val="75000"/>
                  </a:schemeClr>
                </a:solidFill>
              </a:rPr>
              <a:t>Gent is geen homogeen gebied – de wijken maken het verschil</a:t>
            </a:r>
          </a:p>
          <a:p>
            <a:endParaRPr lang="nl-BE" dirty="0" smtClean="0">
              <a:solidFill>
                <a:schemeClr val="accent6">
                  <a:lumMod val="75000"/>
                </a:schemeClr>
              </a:solidFill>
            </a:endParaRPr>
          </a:p>
          <a:p>
            <a:r>
              <a:rPr lang="nl-BE" dirty="0" smtClean="0">
                <a:solidFill>
                  <a:schemeClr val="accent6">
                    <a:lumMod val="75000"/>
                  </a:schemeClr>
                </a:solidFill>
              </a:rPr>
              <a:t>Verhuizen is leeftijdsgebonden en zorgt voor ‘jong demografisch’ surplus</a:t>
            </a:r>
          </a:p>
          <a:p>
            <a:endParaRPr lang="nl-BE" dirty="0" smtClean="0">
              <a:solidFill>
                <a:schemeClr val="accent6">
                  <a:lumMod val="75000"/>
                </a:schemeClr>
              </a:solidFill>
            </a:endParaRPr>
          </a:p>
          <a:p>
            <a:endParaRPr lang="nl-BE" b="1" dirty="0"/>
          </a:p>
        </p:txBody>
      </p:sp>
    </p:spTree>
    <p:extLst>
      <p:ext uri="{BB962C8B-B14F-4D97-AF65-F5344CB8AC3E}">
        <p14:creationId xmlns:p14="http://schemas.microsoft.com/office/powerpoint/2010/main" val="147623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
                                            <p:txEl>
                                              <p:pRg st="2" end="2"/>
                                            </p:txEl>
                                          </p:spTgt>
                                        </p:tgtEl>
                                      </p:cBhvr>
                                    </p:animEffect>
                                    <p:animScale>
                                      <p:cBhvr>
                                        <p:cTn id="2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solidFill>
                  <a:schemeClr val="accent6">
                    <a:lumMod val="75000"/>
                  </a:schemeClr>
                </a:solidFill>
              </a:rPr>
              <a:t>Migratie Gent - buurgemeenten</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lstStyle/>
          <a:p>
            <a:r>
              <a:rPr lang="nl-BE" dirty="0" smtClean="0">
                <a:solidFill>
                  <a:schemeClr val="bg1">
                    <a:lumMod val="50000"/>
                  </a:schemeClr>
                </a:solidFill>
              </a:rPr>
              <a:t>Studie is gemaakt vanuit perspectief Gent</a:t>
            </a:r>
          </a:p>
          <a:p>
            <a:pPr lvl="1"/>
            <a:r>
              <a:rPr lang="nl-BE" dirty="0" smtClean="0">
                <a:solidFill>
                  <a:schemeClr val="bg1">
                    <a:lumMod val="50000"/>
                  </a:schemeClr>
                </a:solidFill>
              </a:rPr>
              <a:t>Stadsverlaters: personen die Gent verlaten</a:t>
            </a:r>
          </a:p>
          <a:p>
            <a:pPr lvl="1"/>
            <a:r>
              <a:rPr lang="nl-BE" dirty="0" smtClean="0">
                <a:solidFill>
                  <a:schemeClr val="bg1">
                    <a:lumMod val="50000"/>
                  </a:schemeClr>
                </a:solidFill>
              </a:rPr>
              <a:t>Nieuwe Gentenaars: personen die in Gent komen wonen uit andere gemeente</a:t>
            </a:r>
          </a:p>
          <a:p>
            <a:pPr lvl="1"/>
            <a:r>
              <a:rPr lang="nl-BE" dirty="0" smtClean="0">
                <a:solidFill>
                  <a:schemeClr val="bg1">
                    <a:lumMod val="50000"/>
                  </a:schemeClr>
                </a:solidFill>
              </a:rPr>
              <a:t>Migratiesaldo = nieuwe Gentenaars – stadsverlaters</a:t>
            </a:r>
          </a:p>
          <a:p>
            <a:pPr lvl="2"/>
            <a:r>
              <a:rPr lang="nl-BE" dirty="0" smtClean="0">
                <a:solidFill>
                  <a:schemeClr val="bg1">
                    <a:lumMod val="50000"/>
                  </a:schemeClr>
                </a:solidFill>
              </a:rPr>
              <a:t>Positief migratiesaldo (= winstgebied voor Gent)</a:t>
            </a:r>
          </a:p>
          <a:p>
            <a:pPr lvl="2"/>
            <a:r>
              <a:rPr lang="nl-BE" dirty="0" smtClean="0">
                <a:solidFill>
                  <a:schemeClr val="bg1">
                    <a:lumMod val="50000"/>
                  </a:schemeClr>
                </a:solidFill>
              </a:rPr>
              <a:t>Negatief migratiesaldo (= verliesgebied voor Gent)</a:t>
            </a:r>
            <a:endParaRPr lang="nl-BE" dirty="0">
              <a:solidFill>
                <a:schemeClr val="bg1">
                  <a:lumMod val="50000"/>
                </a:schemeClr>
              </a:solidFill>
            </a:endParaRPr>
          </a:p>
        </p:txBody>
      </p:sp>
    </p:spTree>
    <p:extLst>
      <p:ext uri="{BB962C8B-B14F-4D97-AF65-F5344CB8AC3E}">
        <p14:creationId xmlns:p14="http://schemas.microsoft.com/office/powerpoint/2010/main" val="227745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276872"/>
            <a:ext cx="8229600" cy="1143000"/>
          </a:xfrm>
        </p:spPr>
        <p:txBody>
          <a:bodyPr/>
          <a:lstStyle/>
          <a:p>
            <a:r>
              <a:rPr lang="nl-BE" dirty="0" smtClean="0">
                <a:solidFill>
                  <a:schemeClr val="accent6">
                    <a:lumMod val="75000"/>
                  </a:schemeClr>
                </a:solidFill>
              </a:rPr>
              <a:t>Stadsverlaters</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33" y="1052736"/>
            <a:ext cx="9419280" cy="401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1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795882409"/>
              </p:ext>
            </p:extLst>
          </p:nvPr>
        </p:nvGraphicFramePr>
        <p:xfrm>
          <a:off x="179512" y="908720"/>
          <a:ext cx="8579296" cy="52174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6299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751175"/>
            <a:ext cx="8229600" cy="1143000"/>
          </a:xfrm>
        </p:spPr>
        <p:txBody>
          <a:bodyPr/>
          <a:lstStyle/>
          <a:p>
            <a:r>
              <a:rPr lang="nl-BE" dirty="0" smtClean="0">
                <a:solidFill>
                  <a:schemeClr val="accent6">
                    <a:lumMod val="75000"/>
                  </a:schemeClr>
                </a:solidFill>
              </a:rPr>
              <a:t>STADSVERLATERS</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8" y="1196752"/>
            <a:ext cx="9159423" cy="425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611560" y="3106559"/>
            <a:ext cx="792088" cy="1546577"/>
          </a:xfrm>
          <a:prstGeom prst="rect">
            <a:avLst/>
          </a:prstGeom>
          <a:solidFill>
            <a:schemeClr val="bg1"/>
          </a:solidFill>
        </p:spPr>
        <p:txBody>
          <a:bodyPr wrap="square" rtlCol="0">
            <a:spAutoFit/>
          </a:bodyPr>
          <a:lstStyle/>
          <a:p>
            <a:pPr>
              <a:lnSpc>
                <a:spcPct val="150000"/>
              </a:lnSpc>
            </a:pPr>
            <a:r>
              <a:rPr lang="nl-BE" sz="900" dirty="0" smtClean="0">
                <a:solidFill>
                  <a:prstClr val="black"/>
                </a:solidFill>
              </a:rPr>
              <a:t>0-3</a:t>
            </a:r>
          </a:p>
          <a:p>
            <a:pPr>
              <a:lnSpc>
                <a:spcPct val="150000"/>
              </a:lnSpc>
            </a:pPr>
            <a:r>
              <a:rPr lang="nl-BE" sz="900" dirty="0" smtClean="0">
                <a:solidFill>
                  <a:prstClr val="black"/>
                </a:solidFill>
              </a:rPr>
              <a:t>4-9</a:t>
            </a:r>
          </a:p>
          <a:p>
            <a:pPr>
              <a:lnSpc>
                <a:spcPct val="150000"/>
              </a:lnSpc>
            </a:pPr>
            <a:r>
              <a:rPr lang="nl-BE" sz="900" dirty="0" smtClean="0">
                <a:solidFill>
                  <a:prstClr val="black"/>
                </a:solidFill>
              </a:rPr>
              <a:t>10-17</a:t>
            </a:r>
          </a:p>
          <a:p>
            <a:pPr>
              <a:lnSpc>
                <a:spcPct val="150000"/>
              </a:lnSpc>
            </a:pPr>
            <a:r>
              <a:rPr lang="nl-BE" sz="900" dirty="0" smtClean="0">
                <a:solidFill>
                  <a:prstClr val="black"/>
                </a:solidFill>
              </a:rPr>
              <a:t>18-28</a:t>
            </a:r>
          </a:p>
          <a:p>
            <a:pPr>
              <a:lnSpc>
                <a:spcPct val="150000"/>
              </a:lnSpc>
            </a:pPr>
            <a:r>
              <a:rPr lang="nl-BE" sz="900" dirty="0" smtClean="0">
                <a:solidFill>
                  <a:prstClr val="black"/>
                </a:solidFill>
              </a:rPr>
              <a:t>29-47</a:t>
            </a:r>
          </a:p>
          <a:p>
            <a:pPr>
              <a:lnSpc>
                <a:spcPct val="150000"/>
              </a:lnSpc>
            </a:pPr>
            <a:r>
              <a:rPr lang="nl-BE" sz="900" dirty="0" smtClean="0">
                <a:solidFill>
                  <a:prstClr val="black"/>
                </a:solidFill>
              </a:rPr>
              <a:t>48-72</a:t>
            </a:r>
          </a:p>
          <a:p>
            <a:pPr>
              <a:lnSpc>
                <a:spcPct val="150000"/>
              </a:lnSpc>
            </a:pPr>
            <a:r>
              <a:rPr lang="nl-BE" sz="900" dirty="0" smtClean="0">
                <a:solidFill>
                  <a:prstClr val="black"/>
                </a:solidFill>
              </a:rPr>
              <a:t>73-97</a:t>
            </a:r>
          </a:p>
        </p:txBody>
      </p:sp>
    </p:spTree>
    <p:extLst>
      <p:ext uri="{BB962C8B-B14F-4D97-AF65-F5344CB8AC3E}">
        <p14:creationId xmlns:p14="http://schemas.microsoft.com/office/powerpoint/2010/main" val="619381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BE"/>
          </a:p>
        </p:txBody>
      </p:sp>
      <p:graphicFrame>
        <p:nvGraphicFramePr>
          <p:cNvPr id="4" name="Grafiek 3"/>
          <p:cNvGraphicFramePr>
            <a:graphicFrameLocks noGrp="1"/>
          </p:cNvGraphicFramePr>
          <p:nvPr>
            <p:extLst>
              <p:ext uri="{D42A27DB-BD31-4B8C-83A1-F6EECF244321}">
                <p14:modId xmlns:p14="http://schemas.microsoft.com/office/powerpoint/2010/main" val="2372689396"/>
              </p:ext>
            </p:extLst>
          </p:nvPr>
        </p:nvGraphicFramePr>
        <p:xfrm>
          <a:off x="304611" y="548680"/>
          <a:ext cx="8818159" cy="590973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el 4"/>
          <p:cNvSpPr>
            <a:spLocks noGrp="1"/>
          </p:cNvSpPr>
          <p:nvPr>
            <p:ph type="title"/>
          </p:nvPr>
        </p:nvSpPr>
        <p:spPr/>
        <p:txBody>
          <a:bodyPr/>
          <a:lstStyle/>
          <a:p>
            <a:endParaRPr lang="nl-BE" dirty="0"/>
          </a:p>
        </p:txBody>
      </p:sp>
    </p:spTree>
    <p:extLst>
      <p:ext uri="{BB962C8B-B14F-4D97-AF65-F5344CB8AC3E}">
        <p14:creationId xmlns:p14="http://schemas.microsoft.com/office/powerpoint/2010/main" val="6008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253294"/>
            <a:ext cx="8229600" cy="1143000"/>
          </a:xfrm>
        </p:spPr>
        <p:txBody>
          <a:bodyPr/>
          <a:lstStyle/>
          <a:p>
            <a:r>
              <a:rPr lang="nl-BE" dirty="0" smtClean="0">
                <a:solidFill>
                  <a:schemeClr val="accent6">
                    <a:lumMod val="75000"/>
                  </a:schemeClr>
                </a:solidFill>
              </a:rPr>
              <a:t>Nieuwe Gentenaars</a:t>
            </a:r>
            <a:endParaRPr lang="nl-BE"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04" y="1340768"/>
            <a:ext cx="9575483" cy="4112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900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421366744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003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1340768"/>
            <a:ext cx="9461758" cy="415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869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smtClean="0">
                <a:solidFill>
                  <a:schemeClr val="accent6">
                    <a:lumMod val="75000"/>
                  </a:schemeClr>
                </a:solidFill>
              </a:rPr>
              <a:t>Migratiesaldo</a:t>
            </a:r>
            <a:br>
              <a:rPr lang="nl-BE" b="1" dirty="0" smtClean="0">
                <a:solidFill>
                  <a:schemeClr val="accent6">
                    <a:lumMod val="75000"/>
                  </a:schemeClr>
                </a:solidFill>
              </a:rPr>
            </a:br>
            <a:r>
              <a:rPr lang="nl-BE" b="1" dirty="0" smtClean="0">
                <a:solidFill>
                  <a:schemeClr val="accent6">
                    <a:lumMod val="75000"/>
                  </a:schemeClr>
                </a:solidFill>
              </a:rPr>
              <a:t>Winst- en verliesgebieden</a:t>
            </a:r>
            <a:endParaRPr lang="nl-BE" b="1" dirty="0">
              <a:solidFill>
                <a:schemeClr val="accent6">
                  <a:lumMod val="75000"/>
                </a:schemeClr>
              </a:solidFill>
            </a:endParaRPr>
          </a:p>
        </p:txBody>
      </p:sp>
      <p:sp>
        <p:nvSpPr>
          <p:cNvPr id="3" name="Tijdelijke aanduiding voor inhoud 2"/>
          <p:cNvSpPr>
            <a:spLocks noGrp="1"/>
          </p:cNvSpPr>
          <p:nvPr>
            <p:ph idx="1"/>
          </p:nvPr>
        </p:nvSpPr>
        <p:spPr>
          <a:xfrm>
            <a:off x="457200" y="1600200"/>
            <a:ext cx="8229600" cy="5069160"/>
          </a:xfrm>
        </p:spPr>
        <p:txBody>
          <a:bodyPr>
            <a:normAutofit fontScale="92500"/>
          </a:bodyPr>
          <a:lstStyle/>
          <a:p>
            <a:r>
              <a:rPr lang="nl-BE" dirty="0" smtClean="0"/>
              <a:t>studie: perspectief Gent</a:t>
            </a:r>
          </a:p>
          <a:p>
            <a:r>
              <a:rPr lang="nl-BE" dirty="0" smtClean="0"/>
              <a:t>Migratiesaldo: nieuwe Gentenaars - stadsverlaters</a:t>
            </a:r>
          </a:p>
          <a:p>
            <a:r>
              <a:rPr lang="nl-BE" dirty="0" smtClean="0"/>
              <a:t>Negatief: verliesgebied voor Gent</a:t>
            </a:r>
            <a:r>
              <a:rPr lang="nl-BE" dirty="0"/>
              <a:t> </a:t>
            </a:r>
            <a:r>
              <a:rPr lang="nl-BE" dirty="0" smtClean="0"/>
              <a:t> / verliesgebied krijgt meer inwoners van Gent dan dat er vanuit dat gebied naar Gent vertrekken</a:t>
            </a:r>
          </a:p>
          <a:p>
            <a:pPr>
              <a:buFont typeface="Wingdings"/>
              <a:buChar char="à"/>
            </a:pPr>
            <a:r>
              <a:rPr lang="nl-BE" dirty="0" smtClean="0">
                <a:sym typeface="Wingdings" panose="05000000000000000000" pitchFamily="2" charset="2"/>
              </a:rPr>
              <a:t>Alle buurgemeenten zijn verliesgebieden voor Gent</a:t>
            </a:r>
          </a:p>
          <a:p>
            <a:pPr>
              <a:buFont typeface="Wingdings"/>
              <a:buChar char="à"/>
            </a:pPr>
            <a:r>
              <a:rPr lang="nl-BE" dirty="0" smtClean="0">
                <a:sym typeface="Wingdings" panose="05000000000000000000" pitchFamily="2" charset="2"/>
              </a:rPr>
              <a:t>De buurgemeenten groeien door migratie uit Gent</a:t>
            </a:r>
            <a:endParaRPr lang="nl-BE" dirty="0" smtClean="0"/>
          </a:p>
        </p:txBody>
      </p:sp>
    </p:spTree>
    <p:extLst>
      <p:ext uri="{BB962C8B-B14F-4D97-AF65-F5344CB8AC3E}">
        <p14:creationId xmlns:p14="http://schemas.microsoft.com/office/powerpoint/2010/main" val="419268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endParaRPr lang="nl-BE" dirty="0"/>
          </a:p>
        </p:txBody>
      </p:sp>
      <p:sp>
        <p:nvSpPr>
          <p:cNvPr id="6" name="Tekstvak 5"/>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7" name="Tekstvak 6"/>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8" name="Tekstvak 7"/>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1924"/>
            <a:ext cx="7416824" cy="684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36512" y="1105580"/>
            <a:ext cx="1656184"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kaart</a:t>
            </a:r>
            <a:endParaRPr lang="nl-BE" sz="2800" b="1" dirty="0">
              <a:solidFill>
                <a:schemeClr val="bg1"/>
              </a:solidFill>
            </a:endParaRPr>
          </a:p>
        </p:txBody>
      </p:sp>
    </p:spTree>
    <p:extLst>
      <p:ext uri="{BB962C8B-B14F-4D97-AF65-F5344CB8AC3E}">
        <p14:creationId xmlns:p14="http://schemas.microsoft.com/office/powerpoint/2010/main" val="2244782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484783"/>
            <a:ext cx="9324528" cy="425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245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125555"/>
            <a:ext cx="9428348"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071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162801746"/>
              </p:ext>
            </p:extLst>
          </p:nvPr>
        </p:nvGraphicFramePr>
        <p:xfrm>
          <a:off x="107504" y="764704"/>
          <a:ext cx="8928992"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06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6">
                    <a:lumMod val="75000"/>
                  </a:schemeClr>
                </a:solidFill>
              </a:rPr>
              <a:t>Wie verhuist het vaakst</a:t>
            </a:r>
            <a:endParaRPr lang="nl-BE" b="1"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196752"/>
            <a:ext cx="6972897"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fgeronde rechthoek 4"/>
          <p:cNvSpPr/>
          <p:nvPr/>
        </p:nvSpPr>
        <p:spPr>
          <a:xfrm>
            <a:off x="1830895" y="3645024"/>
            <a:ext cx="720080" cy="1224136"/>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Afgeronde rechthoek 5"/>
          <p:cNvSpPr/>
          <p:nvPr/>
        </p:nvSpPr>
        <p:spPr>
          <a:xfrm>
            <a:off x="3707904" y="3429000"/>
            <a:ext cx="576064" cy="180020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7" name="Afgeronde rechthoek 6"/>
          <p:cNvSpPr/>
          <p:nvPr/>
        </p:nvSpPr>
        <p:spPr>
          <a:xfrm>
            <a:off x="3004693" y="1556792"/>
            <a:ext cx="720080" cy="3528392"/>
          </a:xfrm>
          <a:prstGeom prst="roundRect">
            <a:avLst/>
          </a:prstGeom>
          <a:solidFill>
            <a:schemeClr val="accent3">
              <a:alpha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Tekstvak 3"/>
          <p:cNvSpPr txBox="1"/>
          <p:nvPr/>
        </p:nvSpPr>
        <p:spPr>
          <a:xfrm>
            <a:off x="4499992" y="1988840"/>
            <a:ext cx="3096344" cy="369332"/>
          </a:xfrm>
          <a:prstGeom prst="rect">
            <a:avLst/>
          </a:prstGeom>
          <a:noFill/>
        </p:spPr>
        <p:txBody>
          <a:bodyPr wrap="square" rtlCol="0">
            <a:spAutoFit/>
          </a:bodyPr>
          <a:lstStyle/>
          <a:p>
            <a:r>
              <a:rPr lang="nl-BE" dirty="0" smtClean="0">
                <a:solidFill>
                  <a:srgbClr val="9BBB59">
                    <a:lumMod val="75000"/>
                  </a:srgbClr>
                </a:solidFill>
              </a:rPr>
              <a:t>Jongvolwassenen (20-29 jaar)</a:t>
            </a:r>
            <a:endParaRPr lang="nl-BE" dirty="0">
              <a:solidFill>
                <a:srgbClr val="9BBB59">
                  <a:lumMod val="75000"/>
                </a:srgbClr>
              </a:solidFill>
            </a:endParaRPr>
          </a:p>
        </p:txBody>
      </p:sp>
      <p:sp>
        <p:nvSpPr>
          <p:cNvPr id="8" name="Tekstvak 7"/>
          <p:cNvSpPr txBox="1"/>
          <p:nvPr/>
        </p:nvSpPr>
        <p:spPr>
          <a:xfrm>
            <a:off x="4932040" y="3717032"/>
            <a:ext cx="3816424" cy="369332"/>
          </a:xfrm>
          <a:prstGeom prst="rect">
            <a:avLst/>
          </a:prstGeom>
          <a:noFill/>
        </p:spPr>
        <p:txBody>
          <a:bodyPr wrap="square" rtlCol="0">
            <a:spAutoFit/>
          </a:bodyPr>
          <a:lstStyle/>
          <a:p>
            <a:r>
              <a:rPr lang="nl-BE" dirty="0" smtClean="0">
                <a:solidFill>
                  <a:srgbClr val="4F81BD"/>
                </a:solidFill>
              </a:rPr>
              <a:t>Jonge gezinnen (0-9 jaar + 30-39 jaar)</a:t>
            </a:r>
            <a:endParaRPr lang="nl-BE" dirty="0">
              <a:solidFill>
                <a:srgbClr val="4F81BD"/>
              </a:solidFill>
            </a:endParaRPr>
          </a:p>
        </p:txBody>
      </p:sp>
    </p:spTree>
    <p:extLst>
      <p:ext uri="{BB962C8B-B14F-4D97-AF65-F5344CB8AC3E}">
        <p14:creationId xmlns:p14="http://schemas.microsoft.com/office/powerpoint/2010/main" val="32979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922114"/>
          </a:xfrm>
        </p:spPr>
        <p:txBody>
          <a:bodyPr/>
          <a:lstStyle/>
          <a:p>
            <a:r>
              <a:rPr lang="nl-BE" b="1" dirty="0" smtClean="0">
                <a:solidFill>
                  <a:schemeClr val="accent6">
                    <a:lumMod val="75000"/>
                  </a:schemeClr>
                </a:solidFill>
              </a:rPr>
              <a:t>Wie komt en wie gaat in Gent?</a:t>
            </a:r>
            <a:endParaRPr lang="nl-BE" b="1" dirty="0">
              <a:solidFill>
                <a:schemeClr val="accent6">
                  <a:lumMod val="75000"/>
                </a:schemeClr>
              </a:solidFill>
            </a:endParaRPr>
          </a:p>
        </p:txBody>
      </p:sp>
      <p:sp>
        <p:nvSpPr>
          <p:cNvPr id="3" name="Tijdelijke aanduiding voor inhoud 2"/>
          <p:cNvSpPr>
            <a:spLocks noGrp="1"/>
          </p:cNvSpPr>
          <p:nvPr>
            <p:ph idx="1"/>
          </p:nvPr>
        </p:nvSpPr>
        <p:spPr/>
        <p:txBody>
          <a:bodyPr/>
          <a:lstStyle/>
          <a:p>
            <a:endParaRPr lang="nl-BE"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64"/>
          <a:stretch/>
        </p:blipFill>
        <p:spPr bwMode="auto">
          <a:xfrm>
            <a:off x="676275" y="908720"/>
            <a:ext cx="7791450" cy="5496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755576" y="908720"/>
            <a:ext cx="7712149" cy="489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prstClr val="white"/>
              </a:solidFill>
            </a:endParaRPr>
          </a:p>
        </p:txBody>
      </p:sp>
      <p:graphicFrame>
        <p:nvGraphicFramePr>
          <p:cNvPr id="10" name="Grafiek 9"/>
          <p:cNvGraphicFramePr>
            <a:graphicFrameLocks noGrp="1"/>
          </p:cNvGraphicFramePr>
          <p:nvPr>
            <p:extLst>
              <p:ext uri="{D42A27DB-BD31-4B8C-83A1-F6EECF244321}">
                <p14:modId xmlns:p14="http://schemas.microsoft.com/office/powerpoint/2010/main" val="1453746797"/>
              </p:ext>
            </p:extLst>
          </p:nvPr>
        </p:nvGraphicFramePr>
        <p:xfrm>
          <a:off x="723217" y="908720"/>
          <a:ext cx="7776865"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4" name="Afgeronde rechthoek 3"/>
          <p:cNvSpPr/>
          <p:nvPr/>
        </p:nvSpPr>
        <p:spPr>
          <a:xfrm>
            <a:off x="1115616" y="3789040"/>
            <a:ext cx="720080" cy="1224136"/>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Afgeronde rechthoek 5"/>
          <p:cNvSpPr/>
          <p:nvPr/>
        </p:nvSpPr>
        <p:spPr>
          <a:xfrm>
            <a:off x="2555776" y="1556792"/>
            <a:ext cx="720080" cy="3528392"/>
          </a:xfrm>
          <a:prstGeom prst="roundRect">
            <a:avLst/>
          </a:prstGeom>
          <a:solidFill>
            <a:schemeClr val="accent3">
              <a:alpha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5" name="Afgeronde rechthoek 4"/>
          <p:cNvSpPr/>
          <p:nvPr/>
        </p:nvSpPr>
        <p:spPr>
          <a:xfrm>
            <a:off x="3275856" y="3429000"/>
            <a:ext cx="792088" cy="180020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118598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P spid="4" grpId="0" animBg="1"/>
      <p:bldP spid="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6">
                    <a:lumMod val="75000"/>
                  </a:schemeClr>
                </a:solidFill>
              </a:rPr>
              <a:t>En in de buurgemeenten?</a:t>
            </a:r>
            <a:endParaRPr lang="nl-BE" b="1" dirty="0">
              <a:solidFill>
                <a:schemeClr val="accent6">
                  <a:lumMod val="75000"/>
                </a:schemeClr>
              </a:solidFill>
            </a:endParaRPr>
          </a:p>
        </p:txBody>
      </p:sp>
      <p:sp>
        <p:nvSpPr>
          <p:cNvPr id="3" name="Tijdelijke aanduiding voor inhoud 2"/>
          <p:cNvSpPr>
            <a:spLocks noGrp="1"/>
          </p:cNvSpPr>
          <p:nvPr>
            <p:ph idx="1"/>
          </p:nvPr>
        </p:nvSpPr>
        <p:spPr/>
        <p:txBody>
          <a:bodyPr/>
          <a:lstStyle/>
          <a:p>
            <a:r>
              <a:rPr lang="nl-BE" dirty="0" smtClean="0">
                <a:solidFill>
                  <a:schemeClr val="bg1">
                    <a:lumMod val="50000"/>
                  </a:schemeClr>
                </a:solidFill>
              </a:rPr>
              <a:t>Gent: </a:t>
            </a:r>
          </a:p>
          <a:p>
            <a:pPr lvl="1"/>
            <a:r>
              <a:rPr lang="nl-BE" dirty="0" smtClean="0">
                <a:solidFill>
                  <a:schemeClr val="bg1">
                    <a:lumMod val="50000"/>
                  </a:schemeClr>
                </a:solidFill>
              </a:rPr>
              <a:t>grote aantrekkingskracht op jongvolwassenen </a:t>
            </a:r>
          </a:p>
          <a:p>
            <a:pPr lvl="1"/>
            <a:r>
              <a:rPr lang="nl-BE" dirty="0" smtClean="0">
                <a:solidFill>
                  <a:schemeClr val="bg1">
                    <a:lumMod val="50000"/>
                  </a:schemeClr>
                </a:solidFill>
              </a:rPr>
              <a:t>Parallel daaraan: negatief migratiesaldo jonge gezinnen</a:t>
            </a:r>
          </a:p>
          <a:p>
            <a:r>
              <a:rPr lang="nl-BE" dirty="0" smtClean="0">
                <a:solidFill>
                  <a:schemeClr val="bg1">
                    <a:lumMod val="50000"/>
                  </a:schemeClr>
                </a:solidFill>
              </a:rPr>
              <a:t>Welk patroon is er in de buurgemeenten?</a:t>
            </a:r>
          </a:p>
        </p:txBody>
      </p:sp>
    </p:spTree>
    <p:extLst>
      <p:ext uri="{BB962C8B-B14F-4D97-AF65-F5344CB8AC3E}">
        <p14:creationId xmlns:p14="http://schemas.microsoft.com/office/powerpoint/2010/main" val="1071097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graphicFrame>
        <p:nvGraphicFramePr>
          <p:cNvPr id="4" name="Grafiek 3"/>
          <p:cNvGraphicFramePr>
            <a:graphicFrameLocks noGrp="1"/>
          </p:cNvGraphicFramePr>
          <p:nvPr>
            <p:extLst>
              <p:ext uri="{D42A27DB-BD31-4B8C-83A1-F6EECF244321}">
                <p14:modId xmlns:p14="http://schemas.microsoft.com/office/powerpoint/2010/main" val="2732324320"/>
              </p:ext>
            </p:extLst>
          </p:nvPr>
        </p:nvGraphicFramePr>
        <p:xfrm>
          <a:off x="-69695" y="399585"/>
          <a:ext cx="9283390" cy="60588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124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category"/>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chart seriesIdx="-4" categoryIdx="5" bldStep="category"/>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chart seriesIdx="-4" categoryIdx="6" bldStep="category"/>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chart seriesIdx="-4" categoryIdx="7" bldStep="category"/>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graphicEl>
                                              <a:chart seriesIdx="-4" categoryIdx="8" bldStep="category"/>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chart seriesIdx="-4" categoryIdx="9" bldStep="category"/>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graphicEl>
                                              <a:chart seriesIdx="-4" categoryIdx="10" bldStep="category"/>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graphicEl>
                                              <a:chart seriesIdx="-4" categoryIdx="11" bldStep="category"/>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graphicEl>
                                              <a:chart seriesIdx="-4" categoryIdx="12" bldStep="category"/>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graphicEl>
                                              <a:chart seriesIdx="-4" categoryIdx="13" bldStep="category"/>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graphicEl>
                                              <a:chart seriesIdx="-4" categoryIdx="14"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nl-BE" dirty="0"/>
          </a:p>
        </p:txBody>
      </p:sp>
      <p:sp>
        <p:nvSpPr>
          <p:cNvPr id="6" name="Tijdelijke aanduiding voor inhoud 5"/>
          <p:cNvSpPr>
            <a:spLocks noGrp="1"/>
          </p:cNvSpPr>
          <p:nvPr>
            <p:ph idx="1"/>
          </p:nvPr>
        </p:nvSpPr>
        <p:spPr/>
        <p:txBody>
          <a:bodyPr>
            <a:normAutofit fontScale="92500" lnSpcReduction="20000"/>
          </a:bodyPr>
          <a:lstStyle/>
          <a:p>
            <a:pPr marL="0" indent="0">
              <a:buNone/>
            </a:pPr>
            <a:r>
              <a:rPr lang="nl-BE" b="1" dirty="0" smtClean="0">
                <a:solidFill>
                  <a:schemeClr val="accent6">
                    <a:lumMod val="75000"/>
                  </a:schemeClr>
                </a:solidFill>
              </a:rPr>
              <a:t>Bedankt voor de aandacht!</a:t>
            </a:r>
          </a:p>
          <a:p>
            <a:endParaRPr lang="nl-BE" b="1" dirty="0">
              <a:solidFill>
                <a:schemeClr val="accent6">
                  <a:lumMod val="75000"/>
                </a:schemeClr>
              </a:solidFill>
            </a:endParaRPr>
          </a:p>
          <a:p>
            <a:pPr marL="0" indent="0">
              <a:buNone/>
            </a:pPr>
            <a:r>
              <a:rPr lang="nl-BE" b="1" dirty="0" smtClean="0">
                <a:solidFill>
                  <a:schemeClr val="accent6">
                    <a:lumMod val="75000"/>
                  </a:schemeClr>
                </a:solidFill>
              </a:rPr>
              <a:t>Vragen?</a:t>
            </a:r>
          </a:p>
          <a:p>
            <a:pPr marL="0" indent="0">
              <a:buNone/>
            </a:pPr>
            <a:endParaRPr lang="nl-BE" b="1" dirty="0">
              <a:solidFill>
                <a:schemeClr val="accent6">
                  <a:lumMod val="75000"/>
                </a:schemeClr>
              </a:solidFill>
            </a:endParaRPr>
          </a:p>
          <a:p>
            <a:pPr marL="0" indent="0">
              <a:buNone/>
            </a:pPr>
            <a:r>
              <a:rPr lang="nl-BE" b="1" dirty="0" smtClean="0">
                <a:solidFill>
                  <a:schemeClr val="accent6">
                    <a:lumMod val="75000"/>
                  </a:schemeClr>
                </a:solidFill>
              </a:rPr>
              <a:t>Meer info?</a:t>
            </a:r>
          </a:p>
          <a:p>
            <a:pPr marL="0" indent="0">
              <a:buNone/>
            </a:pPr>
            <a:r>
              <a:rPr lang="nl-BE" b="1" dirty="0" smtClean="0">
                <a:solidFill>
                  <a:schemeClr val="accent6">
                    <a:lumMod val="75000"/>
                  </a:schemeClr>
                </a:solidFill>
                <a:hlinkClick r:id="rId3"/>
              </a:rPr>
              <a:t>publicatie Trends in verhuisbewegingen</a:t>
            </a:r>
            <a:endParaRPr lang="nl-BE" b="1" dirty="0" smtClean="0">
              <a:solidFill>
                <a:schemeClr val="accent6">
                  <a:lumMod val="75000"/>
                </a:schemeClr>
              </a:solidFill>
            </a:endParaRPr>
          </a:p>
          <a:p>
            <a:pPr marL="0" indent="0">
              <a:buNone/>
            </a:pPr>
            <a:r>
              <a:rPr lang="nl-BE" dirty="0" err="1" smtClean="0">
                <a:solidFill>
                  <a:schemeClr val="accent6">
                    <a:lumMod val="75000"/>
                  </a:schemeClr>
                </a:solidFill>
                <a:hlinkClick r:id="rId4"/>
              </a:rPr>
              <a:t>gentincijfers@stad.gent</a:t>
            </a:r>
            <a:r>
              <a:rPr lang="nl-BE" dirty="0" smtClean="0">
                <a:solidFill>
                  <a:schemeClr val="accent6">
                    <a:lumMod val="75000"/>
                  </a:schemeClr>
                </a:solidFill>
              </a:rPr>
              <a:t> </a:t>
            </a:r>
          </a:p>
          <a:p>
            <a:pPr marL="0" indent="0">
              <a:buNone/>
            </a:pPr>
            <a:r>
              <a:rPr lang="nl-BE" dirty="0" smtClean="0">
                <a:solidFill>
                  <a:schemeClr val="accent6">
                    <a:lumMod val="75000"/>
                  </a:schemeClr>
                </a:solidFill>
              </a:rPr>
              <a:t>Interactive cijfers website</a:t>
            </a:r>
          </a:p>
          <a:p>
            <a:pPr marL="0" indent="0">
              <a:buNone/>
            </a:pPr>
            <a:r>
              <a:rPr lang="nl-BE" dirty="0" smtClean="0">
                <a:solidFill>
                  <a:schemeClr val="accent6">
                    <a:lumMod val="75000"/>
                  </a:schemeClr>
                </a:solidFill>
                <a:hlinkClick r:id="rId5"/>
              </a:rPr>
              <a:t>http://stad.gent/gentincijfers</a:t>
            </a:r>
            <a:r>
              <a:rPr lang="nl-BE" dirty="0" smtClean="0">
                <a:solidFill>
                  <a:schemeClr val="accent6">
                    <a:lumMod val="75000"/>
                  </a:schemeClr>
                </a:solidFill>
              </a:rPr>
              <a:t> </a:t>
            </a:r>
            <a:endParaRPr lang="nl-BE" dirty="0">
              <a:solidFill>
                <a:schemeClr val="accent6">
                  <a:lumMod val="75000"/>
                </a:schemeClr>
              </a:solidFill>
            </a:endParaRPr>
          </a:p>
        </p:txBody>
      </p:sp>
    </p:spTree>
    <p:extLst>
      <p:ext uri="{BB962C8B-B14F-4D97-AF65-F5344CB8AC3E}">
        <p14:creationId xmlns:p14="http://schemas.microsoft.com/office/powerpoint/2010/main" val="4246693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173163" y="269776"/>
            <a:ext cx="7772400" cy="1143000"/>
          </a:xfrm>
        </p:spPr>
        <p:txBody>
          <a:bodyPr/>
          <a:lstStyle/>
          <a:p>
            <a:r>
              <a:rPr lang="nl-BE" dirty="0" smtClean="0"/>
              <a:t>agenda</a:t>
            </a:r>
            <a:endParaRPr lang="nl-BE" dirty="0"/>
          </a:p>
        </p:txBody>
      </p:sp>
      <p:sp>
        <p:nvSpPr>
          <p:cNvPr id="3" name="Tijdelijke aanduiding voor tekst 2"/>
          <p:cNvSpPr>
            <a:spLocks noGrp="1"/>
          </p:cNvSpPr>
          <p:nvPr>
            <p:ph type="body" sz="quarter" idx="4294967295"/>
          </p:nvPr>
        </p:nvSpPr>
        <p:spPr>
          <a:xfrm>
            <a:off x="1331640" y="1268760"/>
            <a:ext cx="7332663" cy="1080120"/>
          </a:xfrm>
        </p:spPr>
        <p:txBody>
          <a:bodyPr/>
          <a:lstStyle/>
          <a:p>
            <a:r>
              <a:rPr lang="nl-BE" sz="2400" dirty="0" smtClean="0"/>
              <a:t>Regio Gent – kerncijfers 2014</a:t>
            </a:r>
          </a:p>
          <a:p>
            <a:r>
              <a:rPr lang="nl-BE" sz="2400" dirty="0" smtClean="0"/>
              <a:t>Verhuisbewegingen – een blik op het verleden </a:t>
            </a:r>
          </a:p>
          <a:p>
            <a:pPr lvl="1"/>
            <a:endParaRPr lang="nl-BE" sz="2000" dirty="0" smtClean="0"/>
          </a:p>
          <a:p>
            <a:endParaRPr lang="nl-BE" dirty="0"/>
          </a:p>
        </p:txBody>
      </p:sp>
      <p:sp>
        <p:nvSpPr>
          <p:cNvPr id="5" name="Tijdelijke aanduiding voor tekst 2"/>
          <p:cNvSpPr txBox="1">
            <a:spLocks/>
          </p:cNvSpPr>
          <p:nvPr/>
        </p:nvSpPr>
        <p:spPr bwMode="auto">
          <a:xfrm>
            <a:off x="1271785" y="3645024"/>
            <a:ext cx="733266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defRPr>
            </a:lvl2pPr>
            <a:lvl3pPr marL="1143000" indent="-228600" algn="l" rtl="0" eaLnBrk="1" fontAlgn="base" hangingPunct="1">
              <a:spcBef>
                <a:spcPct val="20000"/>
              </a:spcBef>
              <a:spcAft>
                <a:spcPct val="0"/>
              </a:spcAft>
              <a:buChar char="•"/>
              <a:defRPr kumimoji="1" sz="2400">
                <a:solidFill>
                  <a:schemeClr val="tx1"/>
                </a:solidFill>
                <a:latin typeface="+mn-lt"/>
              </a:defRPr>
            </a:lvl3pPr>
            <a:lvl4pPr marL="1600200" indent="-228600" algn="l" rtl="0" eaLnBrk="1" fontAlgn="base" hangingPunct="1">
              <a:spcBef>
                <a:spcPct val="20000"/>
              </a:spcBef>
              <a:spcAft>
                <a:spcPct val="0"/>
              </a:spcAft>
              <a:buChar char="•"/>
              <a:defRPr kumimoji="1" sz="2000">
                <a:solidFill>
                  <a:schemeClr val="tx1"/>
                </a:solidFill>
                <a:latin typeface="+mn-lt"/>
              </a:defRPr>
            </a:lvl4pPr>
            <a:lvl5pPr marL="2057400" indent="-228600" algn="l" rtl="0" eaLnBrk="1" fontAlgn="base" hangingPunct="1">
              <a:spcBef>
                <a:spcPct val="20000"/>
              </a:spcBef>
              <a:spcAft>
                <a:spcPct val="0"/>
              </a:spcAft>
              <a:buChar char="•"/>
              <a:defRPr kumimoji="1" sz="2000">
                <a:solidFill>
                  <a:schemeClr val="tx1"/>
                </a:solidFill>
                <a:latin typeface="+mn-lt"/>
              </a:defRPr>
            </a:lvl5pPr>
            <a:lvl6pPr marL="2514600" indent="-228600" algn="l" rtl="0" eaLnBrk="1" fontAlgn="base" hangingPunct="1">
              <a:spcBef>
                <a:spcPct val="20000"/>
              </a:spcBef>
              <a:spcAft>
                <a:spcPct val="0"/>
              </a:spcAft>
              <a:buChar char="•"/>
              <a:defRPr kumimoji="1" sz="2000">
                <a:solidFill>
                  <a:schemeClr val="tx1"/>
                </a:solidFill>
                <a:latin typeface="+mn-lt"/>
              </a:defRPr>
            </a:lvl6pPr>
            <a:lvl7pPr marL="2971800" indent="-228600" algn="l" rtl="0" eaLnBrk="1" fontAlgn="base" hangingPunct="1">
              <a:spcBef>
                <a:spcPct val="20000"/>
              </a:spcBef>
              <a:spcAft>
                <a:spcPct val="0"/>
              </a:spcAft>
              <a:buChar char="•"/>
              <a:defRPr kumimoji="1" sz="2000">
                <a:solidFill>
                  <a:schemeClr val="tx1"/>
                </a:solidFill>
                <a:latin typeface="+mn-lt"/>
              </a:defRPr>
            </a:lvl7pPr>
            <a:lvl8pPr marL="3429000" indent="-228600" algn="l" rtl="0" eaLnBrk="1" fontAlgn="base" hangingPunct="1">
              <a:spcBef>
                <a:spcPct val="20000"/>
              </a:spcBef>
              <a:spcAft>
                <a:spcPct val="0"/>
              </a:spcAft>
              <a:buChar char="•"/>
              <a:defRPr kumimoji="1" sz="2000">
                <a:solidFill>
                  <a:schemeClr val="tx1"/>
                </a:solidFill>
                <a:latin typeface="+mn-lt"/>
              </a:defRPr>
            </a:lvl8pPr>
            <a:lvl9pPr marL="3886200" indent="-228600" algn="l" rtl="0" eaLnBrk="1" fontAlgn="base" hangingPunct="1">
              <a:spcBef>
                <a:spcPct val="20000"/>
              </a:spcBef>
              <a:spcAft>
                <a:spcPct val="0"/>
              </a:spcAft>
              <a:buChar char="•"/>
              <a:defRPr kumimoji="1" sz="2000">
                <a:solidFill>
                  <a:schemeClr val="tx1"/>
                </a:solidFill>
                <a:latin typeface="+mn-lt"/>
              </a:defRPr>
            </a:lvl9pPr>
          </a:lstStyle>
          <a:p>
            <a:pPr marL="0" indent="0">
              <a:buNone/>
            </a:pPr>
            <a:r>
              <a:rPr lang="nl-BE" sz="2400" b="1" kern="0" dirty="0" smtClean="0"/>
              <a:t>Besluiten</a:t>
            </a:r>
          </a:p>
          <a:p>
            <a:pPr>
              <a:buFont typeface="Wingdings"/>
              <a:buChar char="à"/>
            </a:pPr>
            <a:r>
              <a:rPr lang="nl-BE" sz="2400" kern="0" dirty="0" smtClean="0">
                <a:sym typeface="Wingdings" panose="05000000000000000000" pitchFamily="2" charset="2"/>
              </a:rPr>
              <a:t>Steden en gemeenten zijn geen eilanden.</a:t>
            </a:r>
          </a:p>
          <a:p>
            <a:pPr>
              <a:buFont typeface="Wingdings"/>
              <a:buChar char="à"/>
            </a:pPr>
            <a:r>
              <a:rPr lang="nl-BE" sz="2400" kern="0" dirty="0" smtClean="0">
                <a:sym typeface="Wingdings" panose="05000000000000000000" pitchFamily="2" charset="2"/>
              </a:rPr>
              <a:t>De (stads)regio is dynamisch </a:t>
            </a:r>
          </a:p>
          <a:p>
            <a:pPr lvl="1">
              <a:buFont typeface="Wingdings"/>
              <a:buChar char="à"/>
            </a:pPr>
            <a:r>
              <a:rPr lang="nl-BE" sz="2000" kern="0" dirty="0" smtClean="0">
                <a:sym typeface="Wingdings" panose="05000000000000000000" pitchFamily="2" charset="2"/>
              </a:rPr>
              <a:t>Fysiek/morfologisch</a:t>
            </a:r>
          </a:p>
          <a:p>
            <a:pPr lvl="1">
              <a:buFont typeface="Wingdings"/>
              <a:buChar char="à"/>
            </a:pPr>
            <a:r>
              <a:rPr lang="nl-BE" sz="2000" kern="0" dirty="0" smtClean="0">
                <a:sym typeface="Wingdings" panose="05000000000000000000" pitchFamily="2" charset="2"/>
              </a:rPr>
              <a:t>Sociaal/demografisch</a:t>
            </a:r>
          </a:p>
          <a:p>
            <a:pPr lvl="1">
              <a:buFont typeface="Wingdings"/>
              <a:buChar char="à"/>
            </a:pPr>
            <a:r>
              <a:rPr lang="nl-BE" sz="2000" kern="0" dirty="0" smtClean="0">
                <a:sym typeface="Wingdings" panose="05000000000000000000" pitchFamily="2" charset="2"/>
              </a:rPr>
              <a:t>Vanuit verschillende functies</a:t>
            </a:r>
          </a:p>
          <a:p>
            <a:pPr marL="400050">
              <a:buFont typeface="Wingdings"/>
              <a:buChar char="à"/>
            </a:pPr>
            <a:r>
              <a:rPr lang="nl-BE" sz="2400" kern="0" dirty="0" smtClean="0">
                <a:sym typeface="Wingdings" panose="05000000000000000000" pitchFamily="2" charset="2"/>
              </a:rPr>
              <a:t>Nood aan regionaal denken</a:t>
            </a:r>
            <a:r>
              <a:rPr lang="nl-BE" sz="2400" kern="0" dirty="0" smtClean="0"/>
              <a:t> (en handelen) ?</a:t>
            </a:r>
          </a:p>
          <a:p>
            <a:pPr marL="400050">
              <a:buFont typeface="Wingdings"/>
              <a:buChar char="à"/>
            </a:pPr>
            <a:endParaRPr lang="nl-BE" sz="2400" kern="0" dirty="0" smtClean="0"/>
          </a:p>
          <a:p>
            <a:pPr lvl="1"/>
            <a:endParaRPr lang="nl-BE" sz="2000" kern="0" dirty="0" smtClean="0"/>
          </a:p>
          <a:p>
            <a:endParaRPr lang="nl-BE" kern="0" dirty="0"/>
          </a:p>
        </p:txBody>
      </p:sp>
    </p:spTree>
    <p:extLst>
      <p:ext uri="{BB962C8B-B14F-4D97-AF65-F5344CB8AC3E}">
        <p14:creationId xmlns:p14="http://schemas.microsoft.com/office/powerpoint/2010/main" val="12813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BE" dirty="0" smtClean="0"/>
              <a:t>agenda</a:t>
            </a:r>
            <a:endParaRPr lang="nl-BE" dirty="0"/>
          </a:p>
        </p:txBody>
      </p:sp>
      <p:sp>
        <p:nvSpPr>
          <p:cNvPr id="3" name="Tijdelijke aanduiding voor tekst 2"/>
          <p:cNvSpPr>
            <a:spLocks noGrp="1"/>
          </p:cNvSpPr>
          <p:nvPr>
            <p:ph type="body" sz="quarter" idx="4294967295"/>
          </p:nvPr>
        </p:nvSpPr>
        <p:spPr>
          <a:xfrm>
            <a:off x="1331640" y="3645024"/>
            <a:ext cx="7332663" cy="2534369"/>
          </a:xfrm>
        </p:spPr>
        <p:txBody>
          <a:bodyPr/>
          <a:lstStyle/>
          <a:p>
            <a:r>
              <a:rPr lang="nl-BE" sz="2400" dirty="0" smtClean="0"/>
              <a:t>Inleidend</a:t>
            </a:r>
          </a:p>
          <a:p>
            <a:r>
              <a:rPr lang="nl-BE" sz="2400" dirty="0" smtClean="0"/>
              <a:t>Regio Gent – kerncijfers 2014</a:t>
            </a:r>
          </a:p>
          <a:p>
            <a:r>
              <a:rPr lang="nl-BE" sz="2400" dirty="0" smtClean="0"/>
              <a:t>Verhuisbewegingen – een blik op het verleden</a:t>
            </a:r>
          </a:p>
          <a:p>
            <a:r>
              <a:rPr lang="nl-BE" sz="2400" dirty="0" smtClean="0"/>
              <a:t>Bevolkingsprojecties regio Gent</a:t>
            </a:r>
          </a:p>
          <a:p>
            <a:r>
              <a:rPr lang="nl-BE" sz="2400" dirty="0" smtClean="0"/>
              <a:t>Huishoudenprojecties regio Gent  </a:t>
            </a:r>
          </a:p>
          <a:p>
            <a:pPr lvl="1"/>
            <a:endParaRPr lang="nl-BE" sz="2000" dirty="0" smtClean="0"/>
          </a:p>
          <a:p>
            <a:endParaRPr lang="nl-BE" dirty="0"/>
          </a:p>
        </p:txBody>
      </p:sp>
    </p:spTree>
    <p:extLst>
      <p:ext uri="{BB962C8B-B14F-4D97-AF65-F5344CB8AC3E}">
        <p14:creationId xmlns:p14="http://schemas.microsoft.com/office/powerpoint/2010/main" val="22174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6" name="Tekstvak 5"/>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7" name="Tekstvak 6"/>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8" name="Tekstvak 7"/>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869" b="11498"/>
          <a:stretch/>
        </p:blipFill>
        <p:spPr>
          <a:xfrm>
            <a:off x="1115616" y="-27385"/>
            <a:ext cx="7344816" cy="6921931"/>
          </a:xfrm>
        </p:spPr>
      </p:pic>
      <p:sp>
        <p:nvSpPr>
          <p:cNvPr id="5" name="Tekstvak 4"/>
          <p:cNvSpPr txBox="1"/>
          <p:nvPr/>
        </p:nvSpPr>
        <p:spPr>
          <a:xfrm>
            <a:off x="-36512" y="1105580"/>
            <a:ext cx="1656184"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kaart</a:t>
            </a:r>
            <a:endParaRPr lang="nl-BE" sz="2800" b="1" dirty="0">
              <a:solidFill>
                <a:schemeClr val="bg1"/>
              </a:solidFill>
            </a:endParaRPr>
          </a:p>
        </p:txBody>
      </p:sp>
    </p:spTree>
    <p:extLst>
      <p:ext uri="{BB962C8B-B14F-4D97-AF65-F5344CB8AC3E}">
        <p14:creationId xmlns:p14="http://schemas.microsoft.com/office/powerpoint/2010/main" val="22213126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1264212" y="1628799"/>
            <a:ext cx="7560840" cy="2962349"/>
          </a:xfrm>
          <a:prstGeom prst="rect">
            <a:avLst/>
          </a:prstGeom>
          <a:noFill/>
        </p:spPr>
        <p:txBody>
          <a:bodyPr wrap="square" rtlCol="0">
            <a:spAutoFit/>
          </a:bodyPr>
          <a:lstStyle/>
          <a:p>
            <a:r>
              <a:rPr lang="nl-BE" sz="4400" b="1" dirty="0">
                <a:solidFill>
                  <a:prstClr val="black"/>
                </a:solidFill>
              </a:rPr>
              <a:t>SVR-Projecties van de </a:t>
            </a:r>
            <a:r>
              <a:rPr lang="nl-BE" sz="4400" b="1" dirty="0" smtClean="0">
                <a:solidFill>
                  <a:prstClr val="black"/>
                </a:solidFill>
              </a:rPr>
              <a:t>bevolking </a:t>
            </a:r>
            <a:r>
              <a:rPr lang="nl-BE" sz="4400" b="1" dirty="0">
                <a:solidFill>
                  <a:prstClr val="black"/>
                </a:solidFill>
              </a:rPr>
              <a:t>voor Vlaamse steden en gemeenten 2015 -2030</a:t>
            </a:r>
            <a:br>
              <a:rPr lang="nl-BE" sz="4400" b="1" dirty="0">
                <a:solidFill>
                  <a:prstClr val="black"/>
                </a:solidFill>
              </a:rPr>
            </a:br>
            <a:r>
              <a:rPr lang="nl-BE" sz="1050" b="1" dirty="0">
                <a:solidFill>
                  <a:prstClr val="black"/>
                </a:solidFill>
              </a:rPr>
              <a:t/>
            </a:r>
            <a:br>
              <a:rPr lang="nl-BE" sz="1050" b="1" dirty="0">
                <a:solidFill>
                  <a:prstClr val="black"/>
                </a:solidFill>
              </a:rPr>
            </a:br>
            <a:r>
              <a:rPr lang="nl-BE" sz="4400" b="1" dirty="0">
                <a:solidFill>
                  <a:prstClr val="black"/>
                </a:solidFill>
              </a:rPr>
              <a:t>Gent en buurgemeenten</a:t>
            </a:r>
            <a:endParaRPr lang="nl-BE" sz="4400" b="1" dirty="0">
              <a:solidFill>
                <a:prstClr val="black">
                  <a:lumMod val="85000"/>
                  <a:lumOff val="15000"/>
                </a:prstClr>
              </a:solidFill>
            </a:endParaRPr>
          </a:p>
        </p:txBody>
      </p:sp>
      <p:sp>
        <p:nvSpPr>
          <p:cNvPr id="8" name="Tekstvak 7"/>
          <p:cNvSpPr txBox="1"/>
          <p:nvPr/>
        </p:nvSpPr>
        <p:spPr>
          <a:xfrm>
            <a:off x="1336041" y="4685074"/>
            <a:ext cx="7560840" cy="707886"/>
          </a:xfrm>
          <a:prstGeom prst="rect">
            <a:avLst/>
          </a:prstGeom>
          <a:noFill/>
        </p:spPr>
        <p:txBody>
          <a:bodyPr wrap="square" rtlCol="0">
            <a:spAutoFit/>
          </a:bodyPr>
          <a:lstStyle/>
          <a:p>
            <a:pPr algn="r"/>
            <a:r>
              <a:rPr lang="nl-BE" sz="2000" dirty="0" smtClean="0">
                <a:solidFill>
                  <a:prstClr val="black">
                    <a:lumMod val="65000"/>
                    <a:lumOff val="35000"/>
                  </a:prstClr>
                </a:solidFill>
              </a:rPr>
              <a:t>Ingrid Schockaert, Edwin Pelfrene en Edith Lodewijckx</a:t>
            </a:r>
          </a:p>
          <a:p>
            <a:pPr algn="r"/>
            <a:r>
              <a:rPr lang="nl-BE" sz="2000" smtClean="0">
                <a:solidFill>
                  <a:prstClr val="black">
                    <a:lumMod val="65000"/>
                    <a:lumOff val="35000"/>
                  </a:prstClr>
                </a:solidFill>
              </a:rPr>
              <a:t>   </a:t>
            </a:r>
            <a:r>
              <a:rPr lang="nl-BE" sz="2000" dirty="0" smtClean="0">
                <a:solidFill>
                  <a:prstClr val="black">
                    <a:lumMod val="65000"/>
                    <a:lumOff val="35000"/>
                  </a:prstClr>
                </a:solidFill>
              </a:rPr>
              <a:t>Gent </a:t>
            </a:r>
            <a:r>
              <a:rPr lang="nl-BE" sz="2000" smtClean="0">
                <a:solidFill>
                  <a:prstClr val="black">
                    <a:lumMod val="65000"/>
                    <a:lumOff val="35000"/>
                  </a:prstClr>
                </a:solidFill>
              </a:rPr>
              <a:t>| 0</a:t>
            </a:r>
            <a:r>
              <a:rPr lang="nl-BE" smtClean="0">
                <a:solidFill>
                  <a:prstClr val="black">
                    <a:lumMod val="65000"/>
                    <a:lumOff val="35000"/>
                  </a:prstClr>
                </a:solidFill>
              </a:rPr>
              <a:t>7.05.2015</a:t>
            </a:r>
            <a:endParaRPr lang="nl-BE" dirty="0">
              <a:solidFill>
                <a:prstClr val="black">
                  <a:lumMod val="65000"/>
                  <a:lumOff val="35000"/>
                </a:prstClr>
              </a:solidFill>
            </a:endParaRPr>
          </a:p>
        </p:txBody>
      </p:sp>
    </p:spTree>
    <p:extLst>
      <p:ext uri="{BB962C8B-B14F-4D97-AF65-F5344CB8AC3E}">
        <p14:creationId xmlns:p14="http://schemas.microsoft.com/office/powerpoint/2010/main" val="370954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Doel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Een schets geven van de verwachte demografische evolutie van Gent en zijn buurgemeenten</a:t>
            </a:r>
          </a:p>
          <a:p>
            <a:endParaRPr lang="nl-BE" dirty="0"/>
          </a:p>
          <a:p>
            <a:r>
              <a:rPr lang="nl-BE" dirty="0" smtClean="0"/>
              <a:t>Aangeven hoe deze veranderingen zich verhouden met de resultaten in andere gemeenten in Vlaanderen</a:t>
            </a:r>
          </a:p>
          <a:p>
            <a:pPr marL="457200" lvl="1" indent="0">
              <a:buNone/>
            </a:pPr>
            <a:endParaRPr lang="nl-BE" dirty="0" smtClean="0"/>
          </a:p>
          <a:p>
            <a:r>
              <a:rPr lang="nl-BE" dirty="0" smtClean="0"/>
              <a:t>De focus ligt hierbij op de periode tussen 2014 en 2024</a:t>
            </a:r>
          </a:p>
          <a:p>
            <a:pPr marL="457200" lvl="1" indent="0">
              <a:buNone/>
            </a:pPr>
            <a:endParaRPr lang="en-US" dirty="0"/>
          </a:p>
        </p:txBody>
      </p:sp>
    </p:spTree>
    <p:extLst>
      <p:ext uri="{BB962C8B-B14F-4D97-AF65-F5344CB8AC3E}">
        <p14:creationId xmlns:p14="http://schemas.microsoft.com/office/powerpoint/2010/main" val="1287526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Inhoud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 Methodologie</a:t>
            </a:r>
          </a:p>
          <a:p>
            <a:pPr marL="0" indent="0">
              <a:buNone/>
            </a:pPr>
            <a:endParaRPr lang="nl-BE" dirty="0" smtClean="0"/>
          </a:p>
          <a:p>
            <a:r>
              <a:rPr lang="nl-BE" dirty="0" smtClean="0"/>
              <a:t> Groei van de bevolking</a:t>
            </a:r>
            <a:endParaRPr lang="nl-BE" dirty="0"/>
          </a:p>
          <a:p>
            <a:pPr lvl="1"/>
            <a:r>
              <a:rPr lang="nl-BE" dirty="0" smtClean="0"/>
              <a:t> Totale bevolking</a:t>
            </a:r>
          </a:p>
          <a:p>
            <a:pPr lvl="1"/>
            <a:r>
              <a:rPr lang="nl-BE" dirty="0"/>
              <a:t> </a:t>
            </a:r>
            <a:r>
              <a:rPr lang="nl-BE" dirty="0" smtClean="0"/>
              <a:t>Bevolking naar leeftijdscategorie</a:t>
            </a:r>
          </a:p>
          <a:p>
            <a:pPr marL="457200" lvl="1" indent="0">
              <a:buNone/>
            </a:pPr>
            <a:endParaRPr lang="nl-BE" dirty="0" smtClean="0"/>
          </a:p>
          <a:p>
            <a:r>
              <a:rPr lang="nl-BE" dirty="0" smtClean="0"/>
              <a:t> Profielschetsen van de demografische verandering in Gent en buurgemeenten</a:t>
            </a:r>
          </a:p>
          <a:p>
            <a:endParaRPr lang="nl-BE" dirty="0"/>
          </a:p>
          <a:p>
            <a:r>
              <a:rPr lang="nl-BE" dirty="0" smtClean="0"/>
              <a:t>Besluit </a:t>
            </a:r>
          </a:p>
          <a:p>
            <a:pPr marL="0" indent="0">
              <a:buNone/>
            </a:pPr>
            <a:endParaRPr lang="en-US" dirty="0"/>
          </a:p>
        </p:txBody>
      </p:sp>
    </p:spTree>
    <p:extLst>
      <p:ext uri="{BB962C8B-B14F-4D97-AF65-F5344CB8AC3E}">
        <p14:creationId xmlns:p14="http://schemas.microsoft.com/office/powerpoint/2010/main" val="3188651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Inhoud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 </a:t>
            </a:r>
            <a:r>
              <a:rPr lang="nl-BE" b="1" dirty="0" smtClean="0"/>
              <a:t>Methodologie</a:t>
            </a:r>
          </a:p>
          <a:p>
            <a:pPr marL="0" indent="0">
              <a:buNone/>
            </a:pPr>
            <a:endParaRPr lang="nl-BE" dirty="0" smtClean="0"/>
          </a:p>
          <a:p>
            <a:r>
              <a:rPr lang="nl-BE" dirty="0" smtClean="0">
                <a:solidFill>
                  <a:schemeClr val="bg1">
                    <a:lumMod val="65000"/>
                  </a:schemeClr>
                </a:solidFill>
              </a:rPr>
              <a:t> Groei van de bevolking</a:t>
            </a:r>
            <a:endParaRPr lang="nl-BE" dirty="0">
              <a:solidFill>
                <a:schemeClr val="bg1">
                  <a:lumMod val="65000"/>
                </a:schemeClr>
              </a:solidFill>
            </a:endParaRPr>
          </a:p>
          <a:p>
            <a:pPr lvl="1"/>
            <a:r>
              <a:rPr lang="nl-BE" dirty="0" smtClean="0">
                <a:solidFill>
                  <a:schemeClr val="bg1">
                    <a:lumMod val="65000"/>
                  </a:schemeClr>
                </a:solidFill>
              </a:rPr>
              <a:t> Totale bevolking</a:t>
            </a:r>
          </a:p>
          <a:p>
            <a:pPr lvl="1"/>
            <a:r>
              <a:rPr lang="nl-BE" dirty="0">
                <a:solidFill>
                  <a:schemeClr val="bg1">
                    <a:lumMod val="65000"/>
                  </a:schemeClr>
                </a:solidFill>
              </a:rPr>
              <a:t> </a:t>
            </a:r>
            <a:r>
              <a:rPr lang="nl-BE" dirty="0" smtClean="0">
                <a:solidFill>
                  <a:schemeClr val="bg1">
                    <a:lumMod val="65000"/>
                  </a:schemeClr>
                </a:solidFill>
              </a:rPr>
              <a:t>Bevolking naar leeftijdscategorie</a:t>
            </a:r>
          </a:p>
          <a:p>
            <a:pPr marL="457200" lvl="1" indent="0">
              <a:buNone/>
            </a:pPr>
            <a:endParaRPr lang="nl-BE" dirty="0" smtClean="0">
              <a:solidFill>
                <a:schemeClr val="bg1">
                  <a:lumMod val="65000"/>
                </a:schemeClr>
              </a:solidFill>
            </a:endParaRPr>
          </a:p>
          <a:p>
            <a:r>
              <a:rPr lang="nl-BE" dirty="0" smtClean="0">
                <a:solidFill>
                  <a:schemeClr val="bg1">
                    <a:lumMod val="65000"/>
                  </a:schemeClr>
                </a:solidFill>
              </a:rPr>
              <a:t> Profielschetsen van de demografische verandering in Gent en buurgemeenten</a:t>
            </a:r>
          </a:p>
          <a:p>
            <a:endParaRPr lang="nl-BE" dirty="0">
              <a:solidFill>
                <a:schemeClr val="bg1">
                  <a:lumMod val="65000"/>
                </a:schemeClr>
              </a:solidFill>
            </a:endParaRPr>
          </a:p>
          <a:p>
            <a:r>
              <a:rPr lang="nl-BE" dirty="0" smtClean="0">
                <a:solidFill>
                  <a:schemeClr val="bg1">
                    <a:lumMod val="65000"/>
                  </a:schemeClr>
                </a:solidFill>
              </a:rPr>
              <a:t>Besluit </a:t>
            </a:r>
          </a:p>
          <a:p>
            <a:pPr marL="0" indent="0">
              <a:buNone/>
            </a:pPr>
            <a:endParaRPr lang="en-US" dirty="0"/>
          </a:p>
        </p:txBody>
      </p:sp>
    </p:spTree>
    <p:extLst>
      <p:ext uri="{BB962C8B-B14F-4D97-AF65-F5344CB8AC3E}">
        <p14:creationId xmlns:p14="http://schemas.microsoft.com/office/powerpoint/2010/main" val="271866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Het projectiemechanisme</a:t>
            </a:r>
            <a:endParaRPr lang="en-US" dirty="0"/>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7128237"/>
              </p:ext>
            </p:extLst>
          </p:nvPr>
        </p:nvGraphicFramePr>
        <p:xfrm>
          <a:off x="539552" y="1124743"/>
          <a:ext cx="7776864" cy="4248472"/>
        </p:xfrm>
        <a:graphic>
          <a:graphicData uri="http://schemas.openxmlformats.org/drawingml/2006/table">
            <a:tbl>
              <a:tblPr bandRow="1">
                <a:tableStyleId>{5C22544A-7EE6-4342-B048-85BDC9FD1C3A}</a:tableStyleId>
              </a:tblPr>
              <a:tblGrid>
                <a:gridCol w="2592287"/>
                <a:gridCol w="3103214"/>
                <a:gridCol w="2081363"/>
              </a:tblGrid>
              <a:tr h="531059">
                <a:tc>
                  <a:txBody>
                    <a:bodyPr/>
                    <a:lstStyle/>
                    <a:p>
                      <a:pPr algn="ctr"/>
                      <a:r>
                        <a:rPr lang="nl-BE" sz="2200" b="1" dirty="0" smtClean="0">
                          <a:solidFill>
                            <a:schemeClr val="tx1"/>
                          </a:solidFill>
                        </a:rPr>
                        <a:t>1/01/2014 </a:t>
                      </a:r>
                      <a:endParaRPr lang="en-US" sz="2200" b="1" dirty="0"/>
                    </a:p>
                  </a:txBody>
                  <a:tcPr/>
                </a:tc>
                <a:tc>
                  <a:txBody>
                    <a:bodyPr/>
                    <a:lstStyle/>
                    <a:p>
                      <a:pPr algn="ctr"/>
                      <a:r>
                        <a:rPr lang="nl-BE" sz="2200" dirty="0" smtClean="0"/>
                        <a:t>BEVOLKING (OBS)</a:t>
                      </a:r>
                      <a:endParaRPr lang="en-US" sz="2200" dirty="0"/>
                    </a:p>
                  </a:txBody>
                  <a:tcPr/>
                </a:tc>
                <a:tc>
                  <a:txBody>
                    <a:bodyPr/>
                    <a:lstStyle/>
                    <a:p>
                      <a:pPr algn="ctr" fontAlgn="b"/>
                      <a:r>
                        <a:rPr lang="en-US" sz="2200" b="0" i="0" u="none" strike="noStrike" dirty="0">
                          <a:solidFill>
                            <a:srgbClr val="000000"/>
                          </a:solidFill>
                          <a:effectLst/>
                          <a:latin typeface="Calibri"/>
                        </a:rPr>
                        <a:t>251.133</a:t>
                      </a:r>
                    </a:p>
                  </a:txBody>
                  <a:tcPr marL="9525" marR="9525" marT="9525" marB="0" anchor="b"/>
                </a:tc>
              </a:tr>
              <a:tr h="531059">
                <a:tc rowSpan="6">
                  <a:txBody>
                    <a:bodyPr/>
                    <a:lstStyle/>
                    <a:p>
                      <a:pPr algn="ctr"/>
                      <a:endParaRPr lang="nl-BE" sz="2200" dirty="0" smtClean="0"/>
                    </a:p>
                    <a:p>
                      <a:pPr algn="ctr"/>
                      <a:r>
                        <a:rPr lang="nl-BE" sz="2200" dirty="0" smtClean="0"/>
                        <a:t>1/01/2014</a:t>
                      </a:r>
                    </a:p>
                    <a:p>
                      <a:pPr algn="ctr"/>
                      <a:endParaRPr lang="nl-BE" sz="2200" dirty="0" smtClean="0"/>
                    </a:p>
                    <a:p>
                      <a:pPr algn="ctr"/>
                      <a:r>
                        <a:rPr lang="nl-BE" sz="2200" dirty="0" smtClean="0"/>
                        <a:t>-</a:t>
                      </a:r>
                    </a:p>
                    <a:p>
                      <a:pPr algn="ctr"/>
                      <a:endParaRPr lang="nl-BE" sz="2200" dirty="0" smtClean="0"/>
                    </a:p>
                    <a:p>
                      <a:pPr algn="ctr"/>
                      <a:r>
                        <a:rPr lang="nl-BE" sz="2200" dirty="0" smtClean="0"/>
                        <a:t>31/01/2014</a:t>
                      </a:r>
                      <a:endParaRPr lang="en-US" sz="2200" dirty="0"/>
                    </a:p>
                  </a:txBody>
                  <a:tcPr/>
                </a:tc>
                <a:tc>
                  <a:txBody>
                    <a:bodyPr/>
                    <a:lstStyle/>
                    <a:p>
                      <a:pPr algn="ctr"/>
                      <a:r>
                        <a:rPr lang="nl-BE" sz="2200" b="0" dirty="0" smtClean="0">
                          <a:solidFill>
                            <a:schemeClr val="tx1"/>
                          </a:solidFill>
                        </a:rPr>
                        <a:t>    + geboorten</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+ 2.687</a:t>
                      </a:r>
                      <a:endParaRPr lang="en-US" sz="2200" b="0" i="0" u="none" strike="noStrike" dirty="0">
                        <a:solidFill>
                          <a:srgbClr val="000000"/>
                        </a:solidFill>
                        <a:effectLst/>
                        <a:latin typeface="Calibri"/>
                      </a:endParaRPr>
                    </a:p>
                  </a:txBody>
                  <a:tcPr marL="9525" marR="9525" marT="9525" marB="0" anchor="b"/>
                </a:tc>
              </a:tr>
              <a:tr h="531059">
                <a:tc vMerge="1">
                  <a:txBody>
                    <a:bodyPr/>
                    <a:lstStyle/>
                    <a:p>
                      <a:pPr algn="ctr"/>
                      <a:endParaRPr lang="en-US" dirty="0"/>
                    </a:p>
                  </a:txBody>
                  <a:tcPr/>
                </a:tc>
                <a:tc>
                  <a:txBody>
                    <a:bodyPr/>
                    <a:lstStyle/>
                    <a:p>
                      <a:pPr algn="ctr"/>
                      <a:r>
                        <a:rPr lang="nl-BE" sz="2200" b="0" dirty="0" smtClean="0">
                          <a:solidFill>
                            <a:schemeClr val="tx1"/>
                          </a:solidFill>
                        </a:rPr>
                        <a:t>    - overlijdens</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- 2.577</a:t>
                      </a:r>
                      <a:endParaRPr lang="en-US" sz="2200" b="0" i="0" u="none" strike="noStrike" dirty="0">
                        <a:solidFill>
                          <a:srgbClr val="000000"/>
                        </a:solidFill>
                        <a:effectLst/>
                        <a:latin typeface="Calibri"/>
                      </a:endParaRPr>
                    </a:p>
                  </a:txBody>
                  <a:tcPr marL="9525" marR="9525" marT="9525" marB="0" anchor="b"/>
                </a:tc>
              </a:tr>
              <a:tr h="531059">
                <a:tc vMerge="1">
                  <a:txBody>
                    <a:bodyPr/>
                    <a:lstStyle/>
                    <a:p>
                      <a:pPr algn="ctr"/>
                      <a:endParaRPr lang="en-US" dirty="0"/>
                    </a:p>
                  </a:txBody>
                  <a:tcPr/>
                </a:tc>
                <a:tc>
                  <a:txBody>
                    <a:bodyPr/>
                    <a:lstStyle/>
                    <a:p>
                      <a:pPr algn="ctr"/>
                      <a:r>
                        <a:rPr lang="nl-BE" sz="2200" b="0" dirty="0" smtClean="0">
                          <a:solidFill>
                            <a:schemeClr val="tx1"/>
                          </a:solidFill>
                        </a:rPr>
                        <a:t>    + interne</a:t>
                      </a:r>
                      <a:r>
                        <a:rPr lang="nl-BE" sz="2200" b="0" baseline="0" dirty="0" smtClean="0">
                          <a:solidFill>
                            <a:schemeClr val="tx1"/>
                          </a:solidFill>
                        </a:rPr>
                        <a:t> immigraties</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+ 7.175</a:t>
                      </a:r>
                      <a:endParaRPr lang="en-US" sz="2200" b="0" i="0" u="none" strike="noStrike" dirty="0">
                        <a:solidFill>
                          <a:srgbClr val="000000"/>
                        </a:solidFill>
                        <a:effectLst/>
                        <a:latin typeface="Calibri"/>
                      </a:endParaRPr>
                    </a:p>
                  </a:txBody>
                  <a:tcPr marL="9525" marR="9525" marT="9525" marB="0" anchor="b"/>
                </a:tc>
              </a:tr>
              <a:tr h="531059">
                <a:tc vMerge="1">
                  <a:txBody>
                    <a:bodyPr/>
                    <a:lstStyle/>
                    <a:p>
                      <a:pPr algn="ctr"/>
                      <a:endParaRPr lang="en-US" dirty="0"/>
                    </a:p>
                  </a:txBody>
                  <a:tcPr/>
                </a:tc>
                <a:tc>
                  <a:txBody>
                    <a:bodyPr/>
                    <a:lstStyle/>
                    <a:p>
                      <a:pPr algn="ctr"/>
                      <a:r>
                        <a:rPr lang="nl-BE" sz="2200" b="0" dirty="0" smtClean="0">
                          <a:solidFill>
                            <a:schemeClr val="tx1"/>
                          </a:solidFill>
                        </a:rPr>
                        <a:t>    - Interne emigraties</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- 8.712</a:t>
                      </a:r>
                      <a:endParaRPr lang="en-US" sz="2200" b="0" i="0" u="none" strike="noStrike" dirty="0">
                        <a:solidFill>
                          <a:srgbClr val="000000"/>
                        </a:solidFill>
                        <a:effectLst/>
                        <a:latin typeface="Calibri"/>
                      </a:endParaRPr>
                    </a:p>
                  </a:txBody>
                  <a:tcPr marL="9525" marR="9525" marT="9525" marB="0" anchor="b"/>
                </a:tc>
              </a:tr>
              <a:tr h="531059">
                <a:tc vMerge="1">
                  <a:txBody>
                    <a:bodyPr/>
                    <a:lstStyle/>
                    <a:p>
                      <a:pPr algn="ctr"/>
                      <a:endParaRPr lang="en-US" dirty="0"/>
                    </a:p>
                  </a:txBody>
                  <a:tcPr/>
                </a:tc>
                <a:tc>
                  <a:txBody>
                    <a:bodyPr/>
                    <a:lstStyle/>
                    <a:p>
                      <a:pPr algn="ctr"/>
                      <a:r>
                        <a:rPr lang="nl-BE" sz="2200" b="0" dirty="0" smtClean="0">
                          <a:solidFill>
                            <a:schemeClr val="tx1"/>
                          </a:solidFill>
                        </a:rPr>
                        <a:t>  +</a:t>
                      </a:r>
                      <a:r>
                        <a:rPr lang="nl-BE" sz="2200" b="0" baseline="0" dirty="0" smtClean="0">
                          <a:solidFill>
                            <a:schemeClr val="tx1"/>
                          </a:solidFill>
                        </a:rPr>
                        <a:t> externe </a:t>
                      </a:r>
                      <a:r>
                        <a:rPr lang="nl-BE" sz="2200" b="0" dirty="0" smtClean="0">
                          <a:solidFill>
                            <a:schemeClr val="tx1"/>
                          </a:solidFill>
                        </a:rPr>
                        <a:t> immigraties</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+ 1.947</a:t>
                      </a:r>
                      <a:endParaRPr lang="en-US" sz="2200" b="0" i="0" u="none" strike="noStrike" dirty="0">
                        <a:solidFill>
                          <a:srgbClr val="000000"/>
                        </a:solidFill>
                        <a:effectLst/>
                        <a:latin typeface="Calibri"/>
                      </a:endParaRPr>
                    </a:p>
                  </a:txBody>
                  <a:tcPr marL="9525" marR="9525" marT="9525" marB="0" anchor="b"/>
                </a:tc>
              </a:tr>
              <a:tr h="531059">
                <a:tc vMerge="1">
                  <a:txBody>
                    <a:bodyPr/>
                    <a:lstStyle/>
                    <a:p>
                      <a:pPr algn="ctr"/>
                      <a:endParaRPr lang="en-US" dirty="0"/>
                    </a:p>
                  </a:txBody>
                  <a:tcPr/>
                </a:tc>
                <a:tc>
                  <a:txBody>
                    <a:bodyPr/>
                    <a:lstStyle/>
                    <a:p>
                      <a:pPr algn="ctr"/>
                      <a:r>
                        <a:rPr lang="nl-BE" sz="2200" b="0" dirty="0" smtClean="0">
                          <a:solidFill>
                            <a:schemeClr val="tx1"/>
                          </a:solidFill>
                        </a:rPr>
                        <a:t>    - externe emigraties</a:t>
                      </a:r>
                      <a:endParaRPr lang="nl-BE" sz="2200" b="0" dirty="0">
                        <a:solidFill>
                          <a:schemeClr val="tx1"/>
                        </a:solidFill>
                      </a:endParaRPr>
                    </a:p>
                  </a:txBody>
                  <a:tcPr anchor="ctr"/>
                </a:tc>
                <a:tc>
                  <a:txBody>
                    <a:bodyPr/>
                    <a:lstStyle/>
                    <a:p>
                      <a:pPr algn="ctr" fontAlgn="b"/>
                      <a:r>
                        <a:rPr lang="en-US" sz="2200" b="0" i="0" u="none" strike="noStrike" dirty="0" smtClean="0">
                          <a:solidFill>
                            <a:srgbClr val="000000"/>
                          </a:solidFill>
                          <a:effectLst/>
                          <a:latin typeface="Calibri"/>
                        </a:rPr>
                        <a:t>- 1.545</a:t>
                      </a:r>
                      <a:endParaRPr lang="en-US" sz="2200" b="0" i="0" u="none" strike="noStrike" dirty="0">
                        <a:solidFill>
                          <a:srgbClr val="000000"/>
                        </a:solidFill>
                        <a:effectLst/>
                        <a:latin typeface="Calibri"/>
                      </a:endParaRPr>
                    </a:p>
                  </a:txBody>
                  <a:tcPr marL="9525" marR="9525" marT="9525" marB="0" anchor="b"/>
                </a:tc>
              </a:tr>
              <a:tr h="531059">
                <a:tc>
                  <a:txBody>
                    <a:bodyPr/>
                    <a:lstStyle/>
                    <a:p>
                      <a:pPr algn="ctr"/>
                      <a:r>
                        <a:rPr lang="nl-BE" sz="2200" b="1" dirty="0" smtClean="0">
                          <a:solidFill>
                            <a:schemeClr val="tx1"/>
                          </a:solidFill>
                        </a:rPr>
                        <a:t>1/01/2015</a:t>
                      </a:r>
                      <a:endParaRPr lang="en-US" sz="2200" b="1" dirty="0"/>
                    </a:p>
                  </a:txBody>
                  <a:tcPr/>
                </a:tc>
                <a:tc>
                  <a:txBody>
                    <a:bodyPr/>
                    <a:lstStyle/>
                    <a:p>
                      <a:pPr algn="ctr"/>
                      <a:r>
                        <a:rPr lang="nl-BE" sz="2200" dirty="0" smtClean="0"/>
                        <a:t>BEVOLKING (PROJ)</a:t>
                      </a:r>
                      <a:endParaRPr lang="en-US" sz="2200" dirty="0"/>
                    </a:p>
                  </a:txBody>
                  <a:tcPr/>
                </a:tc>
                <a:tc>
                  <a:txBody>
                    <a:bodyPr/>
                    <a:lstStyle/>
                    <a:p>
                      <a:pPr algn="ctr" fontAlgn="b"/>
                      <a:r>
                        <a:rPr lang="en-US" sz="2200" b="0" i="0" u="none" strike="noStrike" dirty="0">
                          <a:solidFill>
                            <a:srgbClr val="000000"/>
                          </a:solidFill>
                          <a:effectLst/>
                          <a:latin typeface="Calibri"/>
                        </a:rPr>
                        <a:t>253.124</a:t>
                      </a:r>
                    </a:p>
                  </a:txBody>
                  <a:tcPr marL="9525" marR="9525" marT="9525" marB="0" anchor="b"/>
                </a:tc>
              </a:tr>
            </a:tbl>
          </a:graphicData>
        </a:graphic>
      </p:graphicFrame>
      <p:sp>
        <p:nvSpPr>
          <p:cNvPr id="5" name="Tekstvak 6"/>
          <p:cNvSpPr txBox="1"/>
          <p:nvPr/>
        </p:nvSpPr>
        <p:spPr>
          <a:xfrm>
            <a:off x="12452" y="5069130"/>
            <a:ext cx="4824536" cy="1815882"/>
          </a:xfrm>
          <a:prstGeom prst="rect">
            <a:avLst/>
          </a:prstGeom>
          <a:solidFill>
            <a:srgbClr val="FFFF99"/>
          </a:solidFill>
          <a:ln>
            <a:solidFill>
              <a:schemeClr val="tx1">
                <a:lumMod val="50000"/>
                <a:lumOff val="50000"/>
              </a:schemeClr>
            </a:solidFill>
          </a:ln>
        </p:spPr>
        <p:txBody>
          <a:bodyPr wrap="square" rtlCol="0">
            <a:spAutoFit/>
          </a:bodyPr>
          <a:lstStyle/>
          <a:p>
            <a:r>
              <a:rPr lang="nl-BE" sz="2800" dirty="0" smtClean="0">
                <a:solidFill>
                  <a:prstClr val="black">
                    <a:lumMod val="50000"/>
                    <a:lumOff val="50000"/>
                  </a:prstClr>
                </a:solidFill>
              </a:rPr>
              <a:t>Verrekening per </a:t>
            </a:r>
          </a:p>
          <a:p>
            <a:pPr marL="571500" indent="-571500">
              <a:buFont typeface="Arial" panose="020B0604020202020204" pitchFamily="34" charset="0"/>
              <a:buChar char="•"/>
            </a:pPr>
            <a:r>
              <a:rPr lang="nl-BE" sz="2800" dirty="0" smtClean="0">
                <a:solidFill>
                  <a:prstClr val="black"/>
                </a:solidFill>
              </a:rPr>
              <a:t>Leeftijd (111)</a:t>
            </a:r>
          </a:p>
          <a:p>
            <a:pPr marL="571500" indent="-571500">
              <a:buFont typeface="Arial" panose="020B0604020202020204" pitchFamily="34" charset="0"/>
              <a:buChar char="•"/>
            </a:pPr>
            <a:r>
              <a:rPr lang="nl-BE" sz="2800" dirty="0" smtClean="0">
                <a:solidFill>
                  <a:prstClr val="black"/>
                </a:solidFill>
              </a:rPr>
              <a:t>Geslacht (2)</a:t>
            </a:r>
          </a:p>
          <a:p>
            <a:pPr marL="571500" indent="-571500">
              <a:buFont typeface="Arial" panose="020B0604020202020204" pitchFamily="34" charset="0"/>
              <a:buChar char="•"/>
            </a:pPr>
            <a:r>
              <a:rPr lang="nl-BE" sz="2800" dirty="0" smtClean="0">
                <a:solidFill>
                  <a:prstClr val="black"/>
                </a:solidFill>
              </a:rPr>
              <a:t>Projectiejaar (16)</a:t>
            </a:r>
          </a:p>
        </p:txBody>
      </p:sp>
      <p:sp>
        <p:nvSpPr>
          <p:cNvPr id="6" name="Tekstvak 6"/>
          <p:cNvSpPr txBox="1"/>
          <p:nvPr/>
        </p:nvSpPr>
        <p:spPr>
          <a:xfrm>
            <a:off x="4319465" y="4180344"/>
            <a:ext cx="4824536" cy="2677656"/>
          </a:xfrm>
          <a:prstGeom prst="rect">
            <a:avLst/>
          </a:prstGeom>
          <a:solidFill>
            <a:srgbClr val="FFFF99"/>
          </a:solidFill>
          <a:ln>
            <a:solidFill>
              <a:schemeClr val="tx1">
                <a:lumMod val="50000"/>
                <a:lumOff val="50000"/>
              </a:schemeClr>
            </a:solidFill>
          </a:ln>
        </p:spPr>
        <p:txBody>
          <a:bodyPr wrap="square" rtlCol="0">
            <a:spAutoFit/>
          </a:bodyPr>
          <a:lstStyle/>
          <a:p>
            <a:r>
              <a:rPr lang="nl-BE" sz="2800" dirty="0" smtClean="0">
                <a:solidFill>
                  <a:prstClr val="black">
                    <a:lumMod val="50000"/>
                    <a:lumOff val="50000"/>
                  </a:prstClr>
                </a:solidFill>
              </a:rPr>
              <a:t>Vertrekken van </a:t>
            </a:r>
          </a:p>
          <a:p>
            <a:pPr marL="571500" indent="-571500">
              <a:buFont typeface="Arial" panose="020B0604020202020204" pitchFamily="34" charset="0"/>
              <a:buChar char="•"/>
            </a:pPr>
            <a:r>
              <a:rPr lang="nl-BE" sz="2800" dirty="0">
                <a:solidFill>
                  <a:prstClr val="black"/>
                </a:solidFill>
              </a:rPr>
              <a:t>a</a:t>
            </a:r>
            <a:r>
              <a:rPr lang="nl-BE" sz="2800" dirty="0" smtClean="0">
                <a:solidFill>
                  <a:prstClr val="black"/>
                </a:solidFill>
              </a:rPr>
              <a:t>lgemene hypothesen Vlaams gewest</a:t>
            </a:r>
          </a:p>
          <a:p>
            <a:r>
              <a:rPr lang="nl-BE" sz="2800" dirty="0" smtClean="0">
                <a:solidFill>
                  <a:prstClr val="white">
                    <a:lumMod val="50000"/>
                  </a:prstClr>
                </a:solidFill>
              </a:rPr>
              <a:t>Aanpassingen aan </a:t>
            </a:r>
          </a:p>
          <a:p>
            <a:pPr marL="457200" indent="-457200">
              <a:buFont typeface="Arial" panose="020B0604020202020204" pitchFamily="34" charset="0"/>
              <a:buChar char="•"/>
            </a:pPr>
            <a:r>
              <a:rPr lang="nl-BE" sz="2800" dirty="0" smtClean="0">
                <a:solidFill>
                  <a:prstClr val="black"/>
                </a:solidFill>
              </a:rPr>
              <a:t>bijzonderheden van elke stad en gemeente</a:t>
            </a:r>
          </a:p>
        </p:txBody>
      </p:sp>
      <p:sp>
        <p:nvSpPr>
          <p:cNvPr id="7" name="Oval 6"/>
          <p:cNvSpPr/>
          <p:nvPr/>
        </p:nvSpPr>
        <p:spPr>
          <a:xfrm>
            <a:off x="755577" y="910966"/>
            <a:ext cx="5256584" cy="789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39552" y="4729331"/>
            <a:ext cx="5256584" cy="789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3383869" y="1410261"/>
            <a:ext cx="2844315" cy="36659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2838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7" grpId="1" animBg="1"/>
      <p:bldP spid="8" grpId="0" animBg="1"/>
      <p:bldP spid="8" grpId="1"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47"/>
            <a:ext cx="8229600" cy="922114"/>
          </a:xfrm>
        </p:spPr>
        <p:txBody>
          <a:bodyPr>
            <a:normAutofit/>
          </a:bodyPr>
          <a:lstStyle/>
          <a:p>
            <a:r>
              <a:rPr lang="nl-BE" dirty="0" smtClean="0">
                <a:solidFill>
                  <a:schemeClr val="bg1">
                    <a:lumMod val="50000"/>
                  </a:schemeClr>
                </a:solidFill>
              </a:rPr>
              <a:t>Vruchtbaarheid </a:t>
            </a:r>
            <a:endParaRPr lang="en-US" dirty="0">
              <a:solidFill>
                <a:schemeClr val="bg1">
                  <a:lumMod val="50000"/>
                </a:schemeClr>
              </a:solidFill>
            </a:endParaRP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3" y="787283"/>
            <a:ext cx="7035256" cy="397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595" y="2973987"/>
            <a:ext cx="5956638" cy="388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7" y="2939934"/>
            <a:ext cx="6302215" cy="391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9386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Sterfte</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0087" y="1616075"/>
            <a:ext cx="77438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546455" y="3140968"/>
            <a:ext cx="1913601" cy="461665"/>
          </a:xfrm>
          <a:prstGeom prst="rect">
            <a:avLst/>
          </a:prstGeom>
          <a:noFill/>
        </p:spPr>
        <p:txBody>
          <a:bodyPr wrap="none" rtlCol="0">
            <a:spAutoFit/>
          </a:bodyPr>
          <a:lstStyle/>
          <a:p>
            <a:r>
              <a:rPr lang="nl-BE" sz="2400" dirty="0" smtClean="0">
                <a:solidFill>
                  <a:prstClr val="black"/>
                </a:solidFill>
              </a:rPr>
              <a:t>Sterftekansen</a:t>
            </a:r>
            <a:endParaRPr lang="en-US" sz="2400" dirty="0">
              <a:solidFill>
                <a:prstClr val="black"/>
              </a:solidFill>
            </a:endParaRPr>
          </a:p>
        </p:txBody>
      </p:sp>
    </p:spTree>
    <p:extLst>
      <p:ext uri="{BB962C8B-B14F-4D97-AF65-F5344CB8AC3E}">
        <p14:creationId xmlns:p14="http://schemas.microsoft.com/office/powerpoint/2010/main" val="50144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7544" y="12647"/>
            <a:ext cx="8229600" cy="922114"/>
          </a:xfrm>
        </p:spPr>
        <p:txBody>
          <a:bodyPr>
            <a:normAutofit/>
          </a:bodyPr>
          <a:lstStyle/>
          <a:p>
            <a:r>
              <a:rPr lang="nl-BE" dirty="0" smtClean="0">
                <a:solidFill>
                  <a:schemeClr val="bg1">
                    <a:lumMod val="50000"/>
                  </a:schemeClr>
                </a:solidFill>
              </a:rPr>
              <a:t>Binnenlandse migratie</a:t>
            </a:r>
            <a:endParaRPr lang="en-US" dirty="0">
              <a:solidFill>
                <a:schemeClr val="bg1">
                  <a:lumMod val="50000"/>
                </a:schemeClr>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0" y="1315346"/>
            <a:ext cx="876561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91680" y="1540242"/>
            <a:ext cx="3096344" cy="830997"/>
          </a:xfrm>
          <a:prstGeom prst="rect">
            <a:avLst/>
          </a:prstGeom>
          <a:noFill/>
        </p:spPr>
        <p:txBody>
          <a:bodyPr wrap="square" rtlCol="0">
            <a:spAutoFit/>
          </a:bodyPr>
          <a:lstStyle/>
          <a:p>
            <a:r>
              <a:rPr lang="nl-BE" sz="2400" dirty="0" smtClean="0">
                <a:solidFill>
                  <a:prstClr val="black"/>
                </a:solidFill>
              </a:rPr>
              <a:t>Binnenlandse </a:t>
            </a:r>
          </a:p>
          <a:p>
            <a:r>
              <a:rPr lang="nl-BE" sz="2400" dirty="0" smtClean="0">
                <a:solidFill>
                  <a:prstClr val="black"/>
                </a:solidFill>
              </a:rPr>
              <a:t>migratie - volumes</a:t>
            </a:r>
            <a:endParaRPr lang="en-US" sz="2400" dirty="0">
              <a:solidFill>
                <a:prstClr val="black"/>
              </a:solidFill>
            </a:endParaRPr>
          </a:p>
        </p:txBody>
      </p:sp>
    </p:spTree>
    <p:extLst>
      <p:ext uri="{BB962C8B-B14F-4D97-AF65-F5344CB8AC3E}">
        <p14:creationId xmlns:p14="http://schemas.microsoft.com/office/powerpoint/2010/main" val="209918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792088"/>
            <a:ext cx="6000864"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03848" y="2996952"/>
            <a:ext cx="5695999" cy="3573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3035928" y="836712"/>
            <a:ext cx="2832216" cy="830997"/>
          </a:xfrm>
          <a:prstGeom prst="rect">
            <a:avLst/>
          </a:prstGeom>
          <a:noFill/>
        </p:spPr>
        <p:txBody>
          <a:bodyPr wrap="square" rtlCol="0">
            <a:spAutoFit/>
          </a:bodyPr>
          <a:lstStyle/>
          <a:p>
            <a:r>
              <a:rPr lang="nl-BE" sz="2400" dirty="0" smtClean="0">
                <a:solidFill>
                  <a:prstClr val="black"/>
                </a:solidFill>
              </a:rPr>
              <a:t>Buitenlandse </a:t>
            </a:r>
          </a:p>
          <a:p>
            <a:r>
              <a:rPr lang="nl-BE" sz="2400" dirty="0" smtClean="0">
                <a:solidFill>
                  <a:prstClr val="black"/>
                </a:solidFill>
              </a:rPr>
              <a:t>Immigratie - volumes</a:t>
            </a:r>
            <a:endParaRPr lang="en-US" sz="2400" dirty="0">
              <a:solidFill>
                <a:prstClr val="black"/>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098" y="2964113"/>
            <a:ext cx="5840015" cy="388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68677" y="3212976"/>
            <a:ext cx="2650436" cy="830997"/>
          </a:xfrm>
          <a:prstGeom prst="rect">
            <a:avLst/>
          </a:prstGeom>
          <a:noFill/>
        </p:spPr>
        <p:txBody>
          <a:bodyPr wrap="square" rtlCol="0">
            <a:spAutoFit/>
          </a:bodyPr>
          <a:lstStyle/>
          <a:p>
            <a:r>
              <a:rPr lang="nl-BE" sz="2400" dirty="0" smtClean="0">
                <a:solidFill>
                  <a:prstClr val="black"/>
                </a:solidFill>
              </a:rPr>
              <a:t>Buitenlandse </a:t>
            </a:r>
          </a:p>
          <a:p>
            <a:r>
              <a:rPr lang="nl-BE" sz="2400" dirty="0" smtClean="0">
                <a:solidFill>
                  <a:prstClr val="black"/>
                </a:solidFill>
              </a:rPr>
              <a:t>Emigratie - kansen</a:t>
            </a:r>
            <a:endParaRPr lang="en-US" sz="2400" dirty="0">
              <a:solidFill>
                <a:prstClr val="black"/>
              </a:solidFill>
            </a:endParaRPr>
          </a:p>
        </p:txBody>
      </p:sp>
      <p:sp>
        <p:nvSpPr>
          <p:cNvPr id="9" name="Title 1"/>
          <p:cNvSpPr>
            <a:spLocks noGrp="1"/>
          </p:cNvSpPr>
          <p:nvPr>
            <p:ph type="title"/>
          </p:nvPr>
        </p:nvSpPr>
        <p:spPr>
          <a:xfrm>
            <a:off x="395536" y="12647"/>
            <a:ext cx="8229600" cy="922114"/>
          </a:xfrm>
        </p:spPr>
        <p:txBody>
          <a:bodyPr>
            <a:normAutofit/>
          </a:bodyPr>
          <a:lstStyle/>
          <a:p>
            <a:r>
              <a:rPr lang="nl-BE" dirty="0" smtClean="0">
                <a:solidFill>
                  <a:schemeClr val="bg1">
                    <a:lumMod val="50000"/>
                  </a:schemeClr>
                </a:solidFill>
              </a:rPr>
              <a:t>Buitenlandse migratie</a:t>
            </a:r>
            <a:endParaRPr lang="en-US" dirty="0">
              <a:solidFill>
                <a:schemeClr val="bg1">
                  <a:lumMod val="50000"/>
                </a:schemeClr>
              </a:solidFill>
            </a:endParaRPr>
          </a:p>
        </p:txBody>
      </p:sp>
      <p:sp>
        <p:nvSpPr>
          <p:cNvPr id="2" name="Rectangle 1"/>
          <p:cNvSpPr/>
          <p:nvPr/>
        </p:nvSpPr>
        <p:spPr>
          <a:xfrm>
            <a:off x="4532705" y="3356991"/>
            <a:ext cx="1119415" cy="686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8949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Een projectie is geen voorspelling</a:t>
            </a:r>
            <a:endParaRPr lang="en-US" dirty="0"/>
          </a:p>
        </p:txBody>
      </p:sp>
      <p:sp>
        <p:nvSpPr>
          <p:cNvPr id="3" name="Content Placeholder 2"/>
          <p:cNvSpPr>
            <a:spLocks noGrp="1"/>
          </p:cNvSpPr>
          <p:nvPr>
            <p:ph idx="1"/>
          </p:nvPr>
        </p:nvSpPr>
        <p:spPr/>
        <p:txBody>
          <a:bodyPr>
            <a:normAutofit fontScale="92500" lnSpcReduction="10000"/>
          </a:bodyPr>
          <a:lstStyle/>
          <a:p>
            <a:r>
              <a:rPr lang="nl-BE" dirty="0" smtClean="0"/>
              <a:t>De projectie is het resultaat van een geheel van hypothesen </a:t>
            </a:r>
          </a:p>
          <a:p>
            <a:endParaRPr lang="nl-BE" dirty="0"/>
          </a:p>
          <a:p>
            <a:r>
              <a:rPr lang="nl-BE" dirty="0" smtClean="0"/>
              <a:t>Deze hypothesen zijn gebaseerd op observaties, expertkennis en modellering</a:t>
            </a:r>
          </a:p>
          <a:p>
            <a:endParaRPr lang="nl-BE" dirty="0"/>
          </a:p>
          <a:p>
            <a:r>
              <a:rPr lang="nl-BE" dirty="0" smtClean="0"/>
              <a:t>De projectie is dus een </a:t>
            </a:r>
            <a:r>
              <a:rPr lang="nl-BE" i="1" dirty="0" smtClean="0"/>
              <a:t>zeer goed beredeneerde veronderstelling </a:t>
            </a:r>
            <a:r>
              <a:rPr lang="nl-BE" dirty="0" smtClean="0"/>
              <a:t>over de loop van de bevolking</a:t>
            </a:r>
          </a:p>
          <a:p>
            <a:endParaRPr lang="nl-BE" dirty="0" smtClean="0"/>
          </a:p>
          <a:p>
            <a:r>
              <a:rPr lang="nl-BE" dirty="0" smtClean="0"/>
              <a:t>Hoe verder in de toekomst, hoe meer onzekerheid</a:t>
            </a:r>
            <a:endParaRPr lang="en-US" dirty="0"/>
          </a:p>
        </p:txBody>
      </p:sp>
    </p:spTree>
    <p:extLst>
      <p:ext uri="{BB962C8B-B14F-4D97-AF65-F5344CB8AC3E}">
        <p14:creationId xmlns:p14="http://schemas.microsoft.com/office/powerpoint/2010/main" val="2505214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BE"/>
          </a:p>
        </p:txBody>
      </p:sp>
      <p:sp>
        <p:nvSpPr>
          <p:cNvPr id="5" name="Tijdelijke aanduiding voor inhoud 4"/>
          <p:cNvSpPr>
            <a:spLocks noGrp="1"/>
          </p:cNvSpPr>
          <p:nvPr>
            <p:ph idx="1"/>
          </p:nvPr>
        </p:nvSpPr>
        <p:spPr/>
        <p:txBody>
          <a:bodyPr/>
          <a:lstStyle/>
          <a:p>
            <a:endParaRPr lang="nl-BE"/>
          </a:p>
        </p:txBody>
      </p:sp>
      <p:sp>
        <p:nvSpPr>
          <p:cNvPr id="6" name="Tekstvak 5"/>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8" name="Tekstvak 7"/>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1" name="Tekstvak 10"/>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22342"/>
            <a:ext cx="7344816" cy="624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36512" y="170080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stadsgewest</a:t>
            </a:r>
            <a:endParaRPr lang="nl-BE" sz="2800" b="1" dirty="0">
              <a:solidFill>
                <a:schemeClr val="bg1"/>
              </a:solidFill>
            </a:endParaRPr>
          </a:p>
        </p:txBody>
      </p:sp>
      <p:sp>
        <p:nvSpPr>
          <p:cNvPr id="2" name="Tekstvak 1"/>
          <p:cNvSpPr txBox="1"/>
          <p:nvPr/>
        </p:nvSpPr>
        <p:spPr>
          <a:xfrm>
            <a:off x="1403648" y="6453336"/>
            <a:ext cx="4968552" cy="307777"/>
          </a:xfrm>
          <a:prstGeom prst="rect">
            <a:avLst/>
          </a:prstGeom>
          <a:noFill/>
        </p:spPr>
        <p:txBody>
          <a:bodyPr wrap="square" rtlCol="0">
            <a:spAutoFit/>
          </a:bodyPr>
          <a:lstStyle/>
          <a:p>
            <a:r>
              <a:rPr lang="nl-BE" sz="1400" b="1" i="1" dirty="0" err="1" smtClean="0"/>
              <a:t>Statistics</a:t>
            </a:r>
            <a:r>
              <a:rPr lang="nl-BE" sz="1400" b="1" i="1" dirty="0" smtClean="0"/>
              <a:t> Belgium, Luyten &amp; Van </a:t>
            </a:r>
            <a:r>
              <a:rPr lang="nl-BE" sz="1400" b="1" i="1" dirty="0" err="1" smtClean="0"/>
              <a:t>Hecke</a:t>
            </a:r>
            <a:r>
              <a:rPr lang="nl-BE" sz="1400" b="1" i="1" dirty="0" smtClean="0"/>
              <a:t>, 2007</a:t>
            </a:r>
            <a:endParaRPr lang="nl-BE" sz="1400" b="1" i="1" dirty="0"/>
          </a:p>
        </p:txBody>
      </p:sp>
    </p:spTree>
    <p:extLst>
      <p:ext uri="{BB962C8B-B14F-4D97-AF65-F5344CB8AC3E}">
        <p14:creationId xmlns:p14="http://schemas.microsoft.com/office/powerpoint/2010/main" val="744050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Inhoud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 </a:t>
            </a:r>
            <a:r>
              <a:rPr lang="nl-BE" dirty="0" smtClean="0">
                <a:solidFill>
                  <a:schemeClr val="bg1">
                    <a:lumMod val="65000"/>
                  </a:schemeClr>
                </a:solidFill>
              </a:rPr>
              <a:t>Methodologie</a:t>
            </a:r>
          </a:p>
          <a:p>
            <a:pPr marL="0" indent="0">
              <a:buNone/>
            </a:pPr>
            <a:endParaRPr lang="nl-BE" dirty="0" smtClean="0"/>
          </a:p>
          <a:p>
            <a:r>
              <a:rPr lang="nl-BE" dirty="0" smtClean="0"/>
              <a:t> </a:t>
            </a:r>
            <a:r>
              <a:rPr lang="nl-BE" b="1" dirty="0" smtClean="0"/>
              <a:t>Groei van de bevolking</a:t>
            </a:r>
            <a:endParaRPr lang="nl-BE" b="1" dirty="0"/>
          </a:p>
          <a:p>
            <a:pPr lvl="1"/>
            <a:r>
              <a:rPr lang="nl-BE" b="1" dirty="0" smtClean="0"/>
              <a:t> Totale bevolking</a:t>
            </a:r>
          </a:p>
          <a:p>
            <a:pPr lvl="1"/>
            <a:r>
              <a:rPr lang="nl-BE" b="1" dirty="0"/>
              <a:t> </a:t>
            </a:r>
            <a:r>
              <a:rPr lang="nl-BE" b="1" dirty="0" smtClean="0"/>
              <a:t>Bevolking naar leeftijdscategorie</a:t>
            </a:r>
          </a:p>
          <a:p>
            <a:pPr marL="457200" lvl="1" indent="0">
              <a:buNone/>
            </a:pPr>
            <a:endParaRPr lang="nl-BE" dirty="0" smtClean="0"/>
          </a:p>
          <a:p>
            <a:r>
              <a:rPr lang="nl-BE" dirty="0" smtClean="0"/>
              <a:t> </a:t>
            </a:r>
            <a:r>
              <a:rPr lang="nl-BE" dirty="0" smtClean="0">
                <a:solidFill>
                  <a:schemeClr val="bg1">
                    <a:lumMod val="65000"/>
                  </a:schemeClr>
                </a:solidFill>
              </a:rPr>
              <a:t>Profielschetsen van de demografische verandering in Gent en buurgemeenten</a:t>
            </a:r>
          </a:p>
          <a:p>
            <a:endParaRPr lang="nl-BE" dirty="0">
              <a:solidFill>
                <a:schemeClr val="bg1">
                  <a:lumMod val="65000"/>
                </a:schemeClr>
              </a:solidFill>
            </a:endParaRPr>
          </a:p>
          <a:p>
            <a:r>
              <a:rPr lang="nl-BE" dirty="0" smtClean="0">
                <a:solidFill>
                  <a:schemeClr val="bg1">
                    <a:lumMod val="65000"/>
                  </a:schemeClr>
                </a:solidFill>
              </a:rPr>
              <a:t>Besluit</a:t>
            </a:r>
          </a:p>
          <a:p>
            <a:pPr marL="0" indent="0">
              <a:buNone/>
            </a:pPr>
            <a:endParaRPr lang="en-US" dirty="0"/>
          </a:p>
        </p:txBody>
      </p:sp>
    </p:spTree>
    <p:extLst>
      <p:ext uri="{BB962C8B-B14F-4D97-AF65-F5344CB8AC3E}">
        <p14:creationId xmlns:p14="http://schemas.microsoft.com/office/powerpoint/2010/main" val="223156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024"/>
            <a:ext cx="8579296" cy="836712"/>
          </a:xfrm>
        </p:spPr>
        <p:txBody>
          <a:bodyPr>
            <a:normAutofit fontScale="90000"/>
          </a:bodyPr>
          <a:lstStyle/>
          <a:p>
            <a:r>
              <a:rPr lang="nl-BE" dirty="0" smtClean="0"/>
              <a:t>Procentuele verandering in de totale bevolking, 2014 – 2024, lokale variatie</a:t>
            </a:r>
            <a:endParaRPr lang="en-US" dirty="0"/>
          </a:p>
        </p:txBody>
      </p:sp>
      <p:pic>
        <p:nvPicPr>
          <p:cNvPr id="6" name="Picture 2" descr="C:\Users\schockin\AppData\Local\Microsoft\Windows\Temporary Internet Files\Content.Outlook\ID01SWW5\Totaal_groepen2R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1018"/>
            <a:ext cx="9182427" cy="492951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rot="20319709">
            <a:off x="41768" y="3655688"/>
            <a:ext cx="3020358" cy="251226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8023316">
            <a:off x="6734850" y="4254102"/>
            <a:ext cx="2318008" cy="228301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20110021">
            <a:off x="2467219" y="4235180"/>
            <a:ext cx="2501768" cy="7344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5894247">
            <a:off x="4438354" y="4580271"/>
            <a:ext cx="801854" cy="1782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14868380">
            <a:off x="5855680" y="3629265"/>
            <a:ext cx="891165" cy="1782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15894247">
            <a:off x="5404476" y="2958236"/>
            <a:ext cx="801854" cy="9994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16200000">
            <a:off x="3174980" y="807843"/>
            <a:ext cx="521547" cy="21284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8053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04056"/>
            <a:ext cx="8496944" cy="836712"/>
          </a:xfrm>
        </p:spPr>
        <p:txBody>
          <a:bodyPr>
            <a:normAutofit fontScale="90000"/>
          </a:bodyPr>
          <a:lstStyle/>
          <a:p>
            <a:r>
              <a:rPr lang="nl-BE" dirty="0" smtClean="0"/>
              <a:t>Procentuele verandering in de totale bevolking, 2014 – 2024, Gent en buurgemeenten</a:t>
            </a:r>
            <a:endParaRPr lang="en-US" dirty="0"/>
          </a:p>
        </p:txBody>
      </p:sp>
      <p:graphicFrame>
        <p:nvGraphicFramePr>
          <p:cNvPr id="4" name="Content Placeholder 10"/>
          <p:cNvGraphicFramePr>
            <a:graphicFrameLocks noGrp="1"/>
          </p:cNvGraphicFramePr>
          <p:nvPr>
            <p:ph sz="quarter" idx="4294967295"/>
            <p:extLst>
              <p:ext uri="{D42A27DB-BD31-4B8C-83A1-F6EECF244321}">
                <p14:modId xmlns:p14="http://schemas.microsoft.com/office/powerpoint/2010/main" val="1888369716"/>
              </p:ext>
            </p:extLst>
          </p:nvPr>
        </p:nvGraphicFramePr>
        <p:xfrm>
          <a:off x="4355976" y="1484784"/>
          <a:ext cx="4608512" cy="5031408"/>
        </p:xfrm>
        <a:graphic>
          <a:graphicData uri="http://schemas.openxmlformats.org/drawingml/2006/chart">
            <c:chart xmlns:c="http://schemas.openxmlformats.org/drawingml/2006/chart" xmlns:r="http://schemas.openxmlformats.org/officeDocument/2006/relationships" r:id="rId3"/>
          </a:graphicData>
        </a:graphic>
      </p:graphicFrame>
      <p:sp>
        <p:nvSpPr>
          <p:cNvPr id="7" name="Left Brace 6"/>
          <p:cNvSpPr/>
          <p:nvPr/>
        </p:nvSpPr>
        <p:spPr>
          <a:xfrm>
            <a:off x="4427984" y="5517232"/>
            <a:ext cx="216024" cy="50405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Left Brace 7"/>
          <p:cNvSpPr/>
          <p:nvPr/>
        </p:nvSpPr>
        <p:spPr>
          <a:xfrm>
            <a:off x="4427984" y="1700808"/>
            <a:ext cx="254852" cy="165618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e 8"/>
          <p:cNvSpPr/>
          <p:nvPr/>
        </p:nvSpPr>
        <p:spPr>
          <a:xfrm>
            <a:off x="4427984" y="3429000"/>
            <a:ext cx="254852" cy="119277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89" y="2345718"/>
            <a:ext cx="3830326" cy="389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97" y="2060848"/>
            <a:ext cx="1530037" cy="122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97915" y="3840723"/>
            <a:ext cx="442750" cy="369332"/>
          </a:xfrm>
          <a:prstGeom prst="rect">
            <a:avLst/>
          </a:prstGeom>
          <a:noFill/>
        </p:spPr>
        <p:txBody>
          <a:bodyPr wrap="none" rtlCol="0">
            <a:spAutoFit/>
          </a:bodyPr>
          <a:lstStyle/>
          <a:p>
            <a:r>
              <a:rPr lang="nl-BE" dirty="0" smtClean="0">
                <a:solidFill>
                  <a:prstClr val="black"/>
                </a:solidFill>
              </a:rPr>
              <a:t>(4)</a:t>
            </a:r>
            <a:endParaRPr lang="en-US" dirty="0">
              <a:solidFill>
                <a:prstClr val="black"/>
              </a:solidFill>
            </a:endParaRPr>
          </a:p>
        </p:txBody>
      </p:sp>
      <p:sp>
        <p:nvSpPr>
          <p:cNvPr id="12" name="TextBox 11"/>
          <p:cNvSpPr txBox="1"/>
          <p:nvPr/>
        </p:nvSpPr>
        <p:spPr>
          <a:xfrm>
            <a:off x="3995936" y="2348880"/>
            <a:ext cx="442750" cy="369332"/>
          </a:xfrm>
          <a:prstGeom prst="rect">
            <a:avLst/>
          </a:prstGeom>
          <a:noFill/>
        </p:spPr>
        <p:txBody>
          <a:bodyPr wrap="none" rtlCol="0">
            <a:spAutoFit/>
          </a:bodyPr>
          <a:lstStyle/>
          <a:p>
            <a:r>
              <a:rPr lang="nl-BE" dirty="0" smtClean="0">
                <a:solidFill>
                  <a:prstClr val="black"/>
                </a:solidFill>
              </a:rPr>
              <a:t>(6)</a:t>
            </a:r>
            <a:endParaRPr lang="en-US" dirty="0">
              <a:solidFill>
                <a:prstClr val="black"/>
              </a:solidFill>
            </a:endParaRPr>
          </a:p>
        </p:txBody>
      </p:sp>
      <p:sp>
        <p:nvSpPr>
          <p:cNvPr id="13" name="TextBox 12"/>
          <p:cNvSpPr txBox="1"/>
          <p:nvPr/>
        </p:nvSpPr>
        <p:spPr>
          <a:xfrm>
            <a:off x="4067944" y="5583110"/>
            <a:ext cx="442750" cy="369332"/>
          </a:xfrm>
          <a:prstGeom prst="rect">
            <a:avLst/>
          </a:prstGeom>
          <a:noFill/>
        </p:spPr>
        <p:txBody>
          <a:bodyPr wrap="none" rtlCol="0">
            <a:spAutoFit/>
          </a:bodyPr>
          <a:lstStyle/>
          <a:p>
            <a:r>
              <a:rPr lang="nl-BE" dirty="0" smtClean="0">
                <a:solidFill>
                  <a:prstClr val="black"/>
                </a:solidFill>
              </a:rPr>
              <a:t>(2)</a:t>
            </a:r>
            <a:endParaRPr lang="en-US" dirty="0">
              <a:solidFill>
                <a:prstClr val="black"/>
              </a:solidFill>
            </a:endParaRPr>
          </a:p>
        </p:txBody>
      </p:sp>
      <p:sp>
        <p:nvSpPr>
          <p:cNvPr id="14" name="Left Brace 13"/>
          <p:cNvSpPr/>
          <p:nvPr/>
        </p:nvSpPr>
        <p:spPr>
          <a:xfrm rot="10800000">
            <a:off x="6444208" y="1916832"/>
            <a:ext cx="432048" cy="252028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5" name="Left Brace 14"/>
          <p:cNvSpPr/>
          <p:nvPr/>
        </p:nvSpPr>
        <p:spPr>
          <a:xfrm>
            <a:off x="4410220" y="4637987"/>
            <a:ext cx="254852" cy="85571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 name="TextBox 15"/>
          <p:cNvSpPr txBox="1"/>
          <p:nvPr/>
        </p:nvSpPr>
        <p:spPr>
          <a:xfrm>
            <a:off x="3995936" y="4931876"/>
            <a:ext cx="442750" cy="369332"/>
          </a:xfrm>
          <a:prstGeom prst="rect">
            <a:avLst/>
          </a:prstGeom>
          <a:noFill/>
        </p:spPr>
        <p:txBody>
          <a:bodyPr wrap="none" rtlCol="0">
            <a:spAutoFit/>
          </a:bodyPr>
          <a:lstStyle/>
          <a:p>
            <a:r>
              <a:rPr lang="nl-BE" dirty="0" smtClean="0">
                <a:solidFill>
                  <a:prstClr val="black"/>
                </a:solidFill>
              </a:rPr>
              <a:t>(3)</a:t>
            </a:r>
            <a:endParaRPr lang="en-US" dirty="0">
              <a:solidFill>
                <a:prstClr val="black"/>
              </a:solidFill>
            </a:endParaRPr>
          </a:p>
        </p:txBody>
      </p:sp>
    </p:spTree>
    <p:extLst>
      <p:ext uri="{BB962C8B-B14F-4D97-AF65-F5344CB8AC3E}">
        <p14:creationId xmlns:p14="http://schemas.microsoft.com/office/powerpoint/2010/main" val="137678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3" grpId="0"/>
      <p:bldP spid="12" grpId="0"/>
      <p:bldP spid="13" grpId="0"/>
      <p:bldP spid="14" grpId="0" animBg="1"/>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0" y="1268760"/>
            <a:ext cx="9165302" cy="514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95536" y="188640"/>
            <a:ext cx="8686800" cy="836712"/>
          </a:xfrm>
        </p:spPr>
        <p:txBody>
          <a:bodyPr>
            <a:normAutofit fontScale="90000"/>
          </a:bodyPr>
          <a:lstStyle/>
          <a:p>
            <a:r>
              <a:rPr lang="nl-BE" dirty="0" smtClean="0"/>
              <a:t>Procentuele verandering in 65-plussers, 2014 – 2024, lokale variatie</a:t>
            </a:r>
            <a:endParaRPr lang="en-US" dirty="0"/>
          </a:p>
        </p:txBody>
      </p:sp>
      <p:sp>
        <p:nvSpPr>
          <p:cNvPr id="6" name="Oval 5"/>
          <p:cNvSpPr/>
          <p:nvPr/>
        </p:nvSpPr>
        <p:spPr>
          <a:xfrm rot="19882053">
            <a:off x="-183916" y="3846451"/>
            <a:ext cx="2518385" cy="552377"/>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536550">
            <a:off x="85391" y="4525583"/>
            <a:ext cx="2499844" cy="16496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2258837">
            <a:off x="5217647" y="3434355"/>
            <a:ext cx="3941073" cy="2165087"/>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253951">
            <a:off x="4241323" y="5056758"/>
            <a:ext cx="1450801" cy="1157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6305047">
            <a:off x="2744755" y="4213495"/>
            <a:ext cx="1066845" cy="713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4330733">
            <a:off x="4556671" y="3735546"/>
            <a:ext cx="1066845" cy="706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5400000">
            <a:off x="3549910" y="1736547"/>
            <a:ext cx="481765" cy="98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rot="5400000">
            <a:off x="911056" y="609862"/>
            <a:ext cx="481765" cy="1655546"/>
          </a:xfrm>
          <a:prstGeom prst="ellipse">
            <a:avLst/>
          </a:prstGeom>
          <a:no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17463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686800" cy="836712"/>
          </a:xfrm>
        </p:spPr>
        <p:txBody>
          <a:bodyPr>
            <a:normAutofit fontScale="90000"/>
          </a:bodyPr>
          <a:lstStyle/>
          <a:p>
            <a:r>
              <a:rPr lang="nl-BE" dirty="0"/>
              <a:t>Procentuele verandering in </a:t>
            </a:r>
            <a:r>
              <a:rPr lang="nl-BE" dirty="0" smtClean="0"/>
              <a:t>65-plussers, </a:t>
            </a:r>
            <a:r>
              <a:rPr lang="nl-BE" dirty="0"/>
              <a:t>2014 – 2024, Gent en buurgemeenten</a:t>
            </a:r>
            <a:endParaRPr lang="en-US" dirty="0"/>
          </a:p>
        </p:txBody>
      </p:sp>
      <p:graphicFrame>
        <p:nvGraphicFramePr>
          <p:cNvPr id="4" name="Content Placeholder 10"/>
          <p:cNvGraphicFramePr>
            <a:graphicFrameLocks noGrp="1"/>
          </p:cNvGraphicFramePr>
          <p:nvPr>
            <p:ph sz="quarter" idx="4294967295"/>
            <p:extLst>
              <p:ext uri="{D42A27DB-BD31-4B8C-83A1-F6EECF244321}">
                <p14:modId xmlns:p14="http://schemas.microsoft.com/office/powerpoint/2010/main" val="891165994"/>
              </p:ext>
            </p:extLst>
          </p:nvPr>
        </p:nvGraphicFramePr>
        <p:xfrm>
          <a:off x="4427984" y="1484784"/>
          <a:ext cx="4392488" cy="5040560"/>
        </p:xfrm>
        <a:graphic>
          <a:graphicData uri="http://schemas.openxmlformats.org/drawingml/2006/chart">
            <c:chart xmlns:c="http://schemas.openxmlformats.org/drawingml/2006/chart" xmlns:r="http://schemas.openxmlformats.org/officeDocument/2006/relationships" r:id="rId3"/>
          </a:graphicData>
        </a:graphic>
      </p:graphicFrame>
      <p:sp>
        <p:nvSpPr>
          <p:cNvPr id="5" name="Left Brace 4"/>
          <p:cNvSpPr/>
          <p:nvPr/>
        </p:nvSpPr>
        <p:spPr>
          <a:xfrm>
            <a:off x="4427984" y="1700808"/>
            <a:ext cx="254852" cy="50405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Left Brace 5"/>
          <p:cNvSpPr/>
          <p:nvPr/>
        </p:nvSpPr>
        <p:spPr>
          <a:xfrm>
            <a:off x="4427983" y="2204864"/>
            <a:ext cx="257588" cy="158417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Left Brace 6"/>
          <p:cNvSpPr/>
          <p:nvPr/>
        </p:nvSpPr>
        <p:spPr>
          <a:xfrm>
            <a:off x="4427985" y="5229200"/>
            <a:ext cx="254852" cy="57606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1679172"/>
            <a:ext cx="4520029" cy="434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340768"/>
            <a:ext cx="1440160" cy="172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046118" y="2852936"/>
            <a:ext cx="442750" cy="369332"/>
          </a:xfrm>
          <a:prstGeom prst="rect">
            <a:avLst/>
          </a:prstGeom>
          <a:noFill/>
        </p:spPr>
        <p:txBody>
          <a:bodyPr wrap="none" rtlCol="0">
            <a:spAutoFit/>
          </a:bodyPr>
          <a:lstStyle/>
          <a:p>
            <a:r>
              <a:rPr lang="nl-BE" dirty="0" smtClean="0">
                <a:solidFill>
                  <a:prstClr val="black"/>
                </a:solidFill>
              </a:rPr>
              <a:t>(6)</a:t>
            </a:r>
            <a:endParaRPr lang="en-US" dirty="0">
              <a:solidFill>
                <a:prstClr val="black"/>
              </a:solidFill>
            </a:endParaRPr>
          </a:p>
        </p:txBody>
      </p:sp>
      <p:sp>
        <p:nvSpPr>
          <p:cNvPr id="10" name="TextBox 9"/>
          <p:cNvSpPr txBox="1"/>
          <p:nvPr/>
        </p:nvSpPr>
        <p:spPr>
          <a:xfrm>
            <a:off x="4067944" y="1772816"/>
            <a:ext cx="442750" cy="369332"/>
          </a:xfrm>
          <a:prstGeom prst="rect">
            <a:avLst/>
          </a:prstGeom>
          <a:noFill/>
        </p:spPr>
        <p:txBody>
          <a:bodyPr wrap="none" rtlCol="0">
            <a:spAutoFit/>
          </a:bodyPr>
          <a:lstStyle/>
          <a:p>
            <a:r>
              <a:rPr lang="nl-BE" dirty="0" smtClean="0">
                <a:solidFill>
                  <a:prstClr val="black"/>
                </a:solidFill>
              </a:rPr>
              <a:t>(2)</a:t>
            </a:r>
            <a:endParaRPr lang="en-US" dirty="0">
              <a:solidFill>
                <a:prstClr val="black"/>
              </a:solidFill>
            </a:endParaRPr>
          </a:p>
        </p:txBody>
      </p:sp>
      <p:sp>
        <p:nvSpPr>
          <p:cNvPr id="11" name="TextBox 10"/>
          <p:cNvSpPr txBox="1"/>
          <p:nvPr/>
        </p:nvSpPr>
        <p:spPr>
          <a:xfrm>
            <a:off x="4067944" y="5332566"/>
            <a:ext cx="442750" cy="369332"/>
          </a:xfrm>
          <a:prstGeom prst="rect">
            <a:avLst/>
          </a:prstGeom>
          <a:noFill/>
        </p:spPr>
        <p:txBody>
          <a:bodyPr wrap="none" rtlCol="0">
            <a:spAutoFit/>
          </a:bodyPr>
          <a:lstStyle/>
          <a:p>
            <a:r>
              <a:rPr lang="nl-BE" dirty="0" smtClean="0">
                <a:solidFill>
                  <a:prstClr val="black"/>
                </a:solidFill>
              </a:rPr>
              <a:t>(2)</a:t>
            </a:r>
            <a:endParaRPr lang="en-US" dirty="0">
              <a:solidFill>
                <a:prstClr val="black"/>
              </a:solidFill>
            </a:endParaRPr>
          </a:p>
        </p:txBody>
      </p:sp>
    </p:spTree>
    <p:extLst>
      <p:ext uri="{BB962C8B-B14F-4D97-AF65-F5344CB8AC3E}">
        <p14:creationId xmlns:p14="http://schemas.microsoft.com/office/powerpoint/2010/main" val="3668712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982669" cy="836712"/>
          </a:xfrm>
        </p:spPr>
        <p:txBody>
          <a:bodyPr>
            <a:normAutofit fontScale="90000"/>
          </a:bodyPr>
          <a:lstStyle/>
          <a:p>
            <a:r>
              <a:rPr lang="nl-BE" dirty="0" smtClean="0"/>
              <a:t>Procentuele verandering in 20-64 jarigen, 2014 – 2024, lokale variatie</a:t>
            </a:r>
            <a:endParaRPr lang="en-US" dirty="0"/>
          </a:p>
        </p:txBody>
      </p:sp>
      <p:pic>
        <p:nvPicPr>
          <p:cNvPr id="4" name="Picture 2" descr="C:\Users\schockin\AppData\Local\Microsoft\Windows\Temporary Internet Files\Content.Outlook\ID01SWW5\20tot64Relati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14" y="1628800"/>
            <a:ext cx="8842582" cy="465399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rot="4417318">
            <a:off x="6650600" y="4059739"/>
            <a:ext cx="2619240" cy="177401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8979654">
            <a:off x="210490" y="3825282"/>
            <a:ext cx="2344923" cy="75841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2965022">
            <a:off x="4372017" y="3535615"/>
            <a:ext cx="1018484" cy="700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692737">
            <a:off x="4424291" y="4938457"/>
            <a:ext cx="1066769" cy="700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11033873">
            <a:off x="375144" y="5032326"/>
            <a:ext cx="2106447" cy="10509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8979654">
            <a:off x="2358902" y="1291625"/>
            <a:ext cx="2535477" cy="19770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8979654">
            <a:off x="108765" y="1281997"/>
            <a:ext cx="2535477" cy="1977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92886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936031397"/>
              </p:ext>
            </p:extLst>
          </p:nvPr>
        </p:nvGraphicFramePr>
        <p:xfrm>
          <a:off x="4467002" y="1484784"/>
          <a:ext cx="4497486"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a:spLocks noGrp="1"/>
          </p:cNvSpPr>
          <p:nvPr>
            <p:ph type="title"/>
          </p:nvPr>
        </p:nvSpPr>
        <p:spPr>
          <a:xfrm>
            <a:off x="179512" y="188640"/>
            <a:ext cx="9001000" cy="836712"/>
          </a:xfrm>
        </p:spPr>
        <p:txBody>
          <a:bodyPr>
            <a:normAutofit fontScale="90000"/>
          </a:bodyPr>
          <a:lstStyle/>
          <a:p>
            <a:r>
              <a:rPr lang="nl-BE" dirty="0" smtClean="0"/>
              <a:t>Procentuele verandering in 20-64 jarigen, 2014 – 2024, Gent en buurgemeenten</a:t>
            </a:r>
            <a:endParaRPr lang="en-US" dirty="0"/>
          </a:p>
        </p:txBody>
      </p:sp>
      <p:sp>
        <p:nvSpPr>
          <p:cNvPr id="6" name="Left Brace 5"/>
          <p:cNvSpPr/>
          <p:nvPr/>
        </p:nvSpPr>
        <p:spPr>
          <a:xfrm>
            <a:off x="4467002" y="3573016"/>
            <a:ext cx="254852" cy="208823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Left Brace 7"/>
          <p:cNvSpPr/>
          <p:nvPr/>
        </p:nvSpPr>
        <p:spPr>
          <a:xfrm>
            <a:off x="4467002" y="1556792"/>
            <a:ext cx="254852" cy="36004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4" y="1966616"/>
            <a:ext cx="4270742" cy="42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556792"/>
            <a:ext cx="1396485" cy="151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057242" y="4427820"/>
            <a:ext cx="442750" cy="369332"/>
          </a:xfrm>
          <a:prstGeom prst="rect">
            <a:avLst/>
          </a:prstGeom>
          <a:noFill/>
        </p:spPr>
        <p:txBody>
          <a:bodyPr wrap="none" rtlCol="0">
            <a:spAutoFit/>
          </a:bodyPr>
          <a:lstStyle/>
          <a:p>
            <a:r>
              <a:rPr lang="nl-BE" dirty="0" smtClean="0">
                <a:solidFill>
                  <a:prstClr val="black"/>
                </a:solidFill>
              </a:rPr>
              <a:t>(8)</a:t>
            </a:r>
            <a:endParaRPr lang="en-US" dirty="0">
              <a:solidFill>
                <a:prstClr val="black"/>
              </a:solidFill>
            </a:endParaRPr>
          </a:p>
        </p:txBody>
      </p:sp>
      <p:sp>
        <p:nvSpPr>
          <p:cNvPr id="10" name="TextBox 9"/>
          <p:cNvSpPr txBox="1"/>
          <p:nvPr/>
        </p:nvSpPr>
        <p:spPr>
          <a:xfrm>
            <a:off x="4058311" y="1552146"/>
            <a:ext cx="442750" cy="369332"/>
          </a:xfrm>
          <a:prstGeom prst="rect">
            <a:avLst/>
          </a:prstGeom>
          <a:noFill/>
        </p:spPr>
        <p:txBody>
          <a:bodyPr wrap="none" rtlCol="0">
            <a:spAutoFit/>
          </a:bodyPr>
          <a:lstStyle/>
          <a:p>
            <a:r>
              <a:rPr lang="nl-BE" dirty="0" smtClean="0">
                <a:solidFill>
                  <a:prstClr val="black"/>
                </a:solidFill>
              </a:rPr>
              <a:t>(1)</a:t>
            </a:r>
            <a:endParaRPr lang="en-US" dirty="0">
              <a:solidFill>
                <a:prstClr val="black"/>
              </a:solidFill>
            </a:endParaRPr>
          </a:p>
        </p:txBody>
      </p:sp>
    </p:spTree>
    <p:extLst>
      <p:ext uri="{BB962C8B-B14F-4D97-AF65-F5344CB8AC3E}">
        <p14:creationId xmlns:p14="http://schemas.microsoft.com/office/powerpoint/2010/main" val="196014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686800" cy="836712"/>
          </a:xfrm>
        </p:spPr>
        <p:txBody>
          <a:bodyPr>
            <a:normAutofit fontScale="90000"/>
          </a:bodyPr>
          <a:lstStyle/>
          <a:p>
            <a:r>
              <a:rPr lang="nl-BE" dirty="0" smtClean="0"/>
              <a:t>Procentuele verandering in 0-2 jarigen, 2014 – 2024, lokale variatie</a:t>
            </a:r>
            <a:endParaRPr lang="en-US" dirty="0"/>
          </a:p>
        </p:txBody>
      </p:sp>
      <p:pic>
        <p:nvPicPr>
          <p:cNvPr id="4" name="Picture 2" descr="D:\documents\projecties 2014\kbc\0tot2jarigenGroepenR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628800"/>
            <a:ext cx="8985395" cy="469132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rot="2965022">
            <a:off x="5541498" y="3569846"/>
            <a:ext cx="3409480" cy="216508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rot="2068738">
            <a:off x="18923" y="4461857"/>
            <a:ext cx="2305279" cy="156408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a:off x="2267744" y="2060848"/>
            <a:ext cx="2448272" cy="78204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3866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78456324"/>
              </p:ext>
            </p:extLst>
          </p:nvPr>
        </p:nvGraphicFramePr>
        <p:xfrm>
          <a:off x="4283968" y="1412776"/>
          <a:ext cx="4497486"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457200" y="188640"/>
            <a:ext cx="8507288" cy="836712"/>
          </a:xfrm>
        </p:spPr>
        <p:txBody>
          <a:bodyPr>
            <a:normAutofit fontScale="90000"/>
          </a:bodyPr>
          <a:lstStyle/>
          <a:p>
            <a:r>
              <a:rPr lang="nl-BE" dirty="0" smtClean="0"/>
              <a:t>Procentuele verandering in 0-2 jarigen, 2014 – 2024, Gent en buurgemeenten</a:t>
            </a:r>
            <a:endParaRPr lang="en-US" dirty="0"/>
          </a:p>
        </p:txBody>
      </p:sp>
      <p:sp>
        <p:nvSpPr>
          <p:cNvPr id="8" name="Left Brace 7"/>
          <p:cNvSpPr/>
          <p:nvPr/>
        </p:nvSpPr>
        <p:spPr>
          <a:xfrm>
            <a:off x="4275762" y="5373216"/>
            <a:ext cx="254852" cy="360040"/>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e 8"/>
          <p:cNvSpPr/>
          <p:nvPr/>
        </p:nvSpPr>
        <p:spPr>
          <a:xfrm>
            <a:off x="4275762" y="2708920"/>
            <a:ext cx="246646" cy="129614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Left Brace 10"/>
          <p:cNvSpPr/>
          <p:nvPr/>
        </p:nvSpPr>
        <p:spPr>
          <a:xfrm>
            <a:off x="4283968" y="1556792"/>
            <a:ext cx="238440" cy="100811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 y="2040615"/>
            <a:ext cx="4017342" cy="3928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928" y="1364672"/>
            <a:ext cx="1509960" cy="158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881770" y="3172326"/>
            <a:ext cx="442750" cy="369332"/>
          </a:xfrm>
          <a:prstGeom prst="rect">
            <a:avLst/>
          </a:prstGeom>
          <a:noFill/>
        </p:spPr>
        <p:txBody>
          <a:bodyPr wrap="none" rtlCol="0">
            <a:spAutoFit/>
          </a:bodyPr>
          <a:lstStyle/>
          <a:p>
            <a:r>
              <a:rPr lang="nl-BE" dirty="0" smtClean="0">
                <a:solidFill>
                  <a:prstClr val="black"/>
                </a:solidFill>
              </a:rPr>
              <a:t>(5)</a:t>
            </a:r>
            <a:endParaRPr lang="en-US" dirty="0">
              <a:solidFill>
                <a:prstClr val="black"/>
              </a:solidFill>
            </a:endParaRPr>
          </a:p>
        </p:txBody>
      </p:sp>
      <p:sp>
        <p:nvSpPr>
          <p:cNvPr id="12" name="TextBox 11"/>
          <p:cNvSpPr txBox="1"/>
          <p:nvPr/>
        </p:nvSpPr>
        <p:spPr>
          <a:xfrm>
            <a:off x="3913226" y="1876182"/>
            <a:ext cx="442750" cy="369332"/>
          </a:xfrm>
          <a:prstGeom prst="rect">
            <a:avLst/>
          </a:prstGeom>
          <a:noFill/>
        </p:spPr>
        <p:txBody>
          <a:bodyPr wrap="none" rtlCol="0">
            <a:spAutoFit/>
          </a:bodyPr>
          <a:lstStyle/>
          <a:p>
            <a:r>
              <a:rPr lang="nl-BE" dirty="0" smtClean="0">
                <a:solidFill>
                  <a:prstClr val="black"/>
                </a:solidFill>
              </a:rPr>
              <a:t>(4)</a:t>
            </a:r>
            <a:endParaRPr lang="en-US" dirty="0">
              <a:solidFill>
                <a:prstClr val="black"/>
              </a:solidFill>
            </a:endParaRPr>
          </a:p>
        </p:txBody>
      </p:sp>
      <p:sp>
        <p:nvSpPr>
          <p:cNvPr id="13" name="TextBox 12"/>
          <p:cNvSpPr txBox="1"/>
          <p:nvPr/>
        </p:nvSpPr>
        <p:spPr>
          <a:xfrm>
            <a:off x="3881770" y="5344429"/>
            <a:ext cx="442750" cy="369332"/>
          </a:xfrm>
          <a:prstGeom prst="rect">
            <a:avLst/>
          </a:prstGeom>
          <a:noFill/>
        </p:spPr>
        <p:txBody>
          <a:bodyPr wrap="none" rtlCol="0">
            <a:spAutoFit/>
          </a:bodyPr>
          <a:lstStyle/>
          <a:p>
            <a:r>
              <a:rPr lang="nl-BE" dirty="0" smtClean="0">
                <a:solidFill>
                  <a:prstClr val="black"/>
                </a:solidFill>
              </a:rPr>
              <a:t>(1)</a:t>
            </a:r>
            <a:endParaRPr lang="en-US" dirty="0">
              <a:solidFill>
                <a:prstClr val="black"/>
              </a:solidFill>
            </a:endParaRPr>
          </a:p>
        </p:txBody>
      </p:sp>
    </p:spTree>
    <p:extLst>
      <p:ext uri="{BB962C8B-B14F-4D97-AF65-F5344CB8AC3E}">
        <p14:creationId xmlns:p14="http://schemas.microsoft.com/office/powerpoint/2010/main" val="3173562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0" grpId="0"/>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Inhoud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 </a:t>
            </a:r>
            <a:r>
              <a:rPr lang="nl-BE" dirty="0" smtClean="0">
                <a:solidFill>
                  <a:schemeClr val="bg1">
                    <a:lumMod val="75000"/>
                  </a:schemeClr>
                </a:solidFill>
              </a:rPr>
              <a:t>Methodologie</a:t>
            </a:r>
          </a:p>
          <a:p>
            <a:pPr marL="0" indent="0">
              <a:buNone/>
            </a:pPr>
            <a:endParaRPr lang="nl-BE" dirty="0" smtClean="0">
              <a:solidFill>
                <a:schemeClr val="bg1">
                  <a:lumMod val="75000"/>
                </a:schemeClr>
              </a:solidFill>
            </a:endParaRPr>
          </a:p>
          <a:p>
            <a:r>
              <a:rPr lang="nl-BE" dirty="0" smtClean="0">
                <a:solidFill>
                  <a:schemeClr val="bg1">
                    <a:lumMod val="75000"/>
                  </a:schemeClr>
                </a:solidFill>
              </a:rPr>
              <a:t> Groei van de bevolking</a:t>
            </a:r>
            <a:endParaRPr lang="nl-BE" dirty="0">
              <a:solidFill>
                <a:schemeClr val="bg1">
                  <a:lumMod val="75000"/>
                </a:schemeClr>
              </a:solidFill>
            </a:endParaRPr>
          </a:p>
          <a:p>
            <a:pPr lvl="1"/>
            <a:r>
              <a:rPr lang="nl-BE" dirty="0" smtClean="0">
                <a:solidFill>
                  <a:schemeClr val="bg1">
                    <a:lumMod val="75000"/>
                  </a:schemeClr>
                </a:solidFill>
              </a:rPr>
              <a:t> Totale bevolking</a:t>
            </a:r>
          </a:p>
          <a:p>
            <a:pPr lvl="1"/>
            <a:r>
              <a:rPr lang="nl-BE" dirty="0">
                <a:solidFill>
                  <a:schemeClr val="bg1">
                    <a:lumMod val="75000"/>
                  </a:schemeClr>
                </a:solidFill>
              </a:rPr>
              <a:t> </a:t>
            </a:r>
            <a:r>
              <a:rPr lang="nl-BE" dirty="0" smtClean="0">
                <a:solidFill>
                  <a:schemeClr val="bg1">
                    <a:lumMod val="75000"/>
                  </a:schemeClr>
                </a:solidFill>
              </a:rPr>
              <a:t>Bevolking naar leeftijdscategorie</a:t>
            </a:r>
          </a:p>
          <a:p>
            <a:pPr marL="457200" lvl="1" indent="0">
              <a:buNone/>
            </a:pPr>
            <a:endParaRPr lang="nl-BE" dirty="0" smtClean="0">
              <a:solidFill>
                <a:schemeClr val="bg1">
                  <a:lumMod val="65000"/>
                </a:schemeClr>
              </a:solidFill>
            </a:endParaRPr>
          </a:p>
          <a:p>
            <a:r>
              <a:rPr lang="nl-BE" dirty="0" smtClean="0">
                <a:solidFill>
                  <a:schemeClr val="bg1">
                    <a:lumMod val="65000"/>
                  </a:schemeClr>
                </a:solidFill>
              </a:rPr>
              <a:t> </a:t>
            </a:r>
            <a:r>
              <a:rPr lang="nl-BE" b="1" dirty="0" smtClean="0"/>
              <a:t>Profielschetsen van de demografische verandering in Gent en buurgemeenten</a:t>
            </a:r>
          </a:p>
          <a:p>
            <a:endParaRPr lang="nl-BE" b="1" dirty="0"/>
          </a:p>
          <a:p>
            <a:r>
              <a:rPr lang="nl-BE" dirty="0" smtClean="0">
                <a:solidFill>
                  <a:schemeClr val="bg1">
                    <a:lumMod val="75000"/>
                  </a:schemeClr>
                </a:solidFill>
              </a:rPr>
              <a:t>Besluit</a:t>
            </a:r>
          </a:p>
          <a:p>
            <a:pPr marL="0" indent="0">
              <a:buNone/>
            </a:pPr>
            <a:endParaRPr lang="en-US" dirty="0"/>
          </a:p>
        </p:txBody>
      </p:sp>
    </p:spTree>
    <p:extLst>
      <p:ext uri="{BB962C8B-B14F-4D97-AF65-F5344CB8AC3E}">
        <p14:creationId xmlns:p14="http://schemas.microsoft.com/office/powerpoint/2010/main" val="3425965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11" name="Tekstvak 10"/>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5" name="Tekstvak 14"/>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40292"/>
            <a:ext cx="7560840" cy="643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36512" y="170080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stadsgewest</a:t>
            </a:r>
            <a:endParaRPr lang="nl-BE" sz="2800" b="1" dirty="0">
              <a:solidFill>
                <a:schemeClr val="bg1"/>
              </a:solidFill>
            </a:endParaRPr>
          </a:p>
        </p:txBody>
      </p:sp>
    </p:spTree>
    <p:extLst>
      <p:ext uri="{BB962C8B-B14F-4D97-AF65-F5344CB8AC3E}">
        <p14:creationId xmlns:p14="http://schemas.microsoft.com/office/powerpoint/2010/main" val="3078338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gular Pentagon 3"/>
          <p:cNvSpPr/>
          <p:nvPr/>
        </p:nvSpPr>
        <p:spPr>
          <a:xfrm>
            <a:off x="3275856" y="3068960"/>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nl-BE" dirty="0"/>
              <a:t>Profielschets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4966657"/>
              </p:ext>
            </p:extLst>
          </p:nvPr>
        </p:nvGraphicFramePr>
        <p:xfrm>
          <a:off x="611560" y="980728"/>
          <a:ext cx="8229600" cy="5184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678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gular Pentagon 5"/>
          <p:cNvSpPr/>
          <p:nvPr/>
        </p:nvSpPr>
        <p:spPr>
          <a:xfrm>
            <a:off x="2987824" y="3140968"/>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 name="Title 1"/>
          <p:cNvSpPr>
            <a:spLocks noGrp="1"/>
          </p:cNvSpPr>
          <p:nvPr>
            <p:ph type="title"/>
          </p:nvPr>
        </p:nvSpPr>
        <p:spPr/>
        <p:txBody>
          <a:bodyPr/>
          <a:lstStyle/>
          <a:p>
            <a:r>
              <a:rPr lang="nl-BE" dirty="0" smtClean="0"/>
              <a:t>Profielschets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801937"/>
              </p:ext>
            </p:extLst>
          </p:nvPr>
        </p:nvGraphicFramePr>
        <p:xfrm>
          <a:off x="457200" y="1052513"/>
          <a:ext cx="8229600" cy="51847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139952" y="1052736"/>
            <a:ext cx="4392488" cy="923330"/>
          </a:xfrm>
          <a:prstGeom prst="rect">
            <a:avLst/>
          </a:prstGeom>
          <a:noFill/>
        </p:spPr>
        <p:txBody>
          <a:bodyPr wrap="square" rtlCol="0">
            <a:spAutoFit/>
          </a:bodyPr>
          <a:lstStyle/>
          <a:p>
            <a:pPr algn="r"/>
            <a:r>
              <a:rPr lang="nl-BE" b="1" i="1" dirty="0">
                <a:solidFill>
                  <a:prstClr val="black"/>
                </a:solidFill>
              </a:rPr>
              <a:t>Stijging vooral </a:t>
            </a:r>
            <a:r>
              <a:rPr lang="nl-BE" b="1" i="1" dirty="0" smtClean="0">
                <a:solidFill>
                  <a:prstClr val="black"/>
                </a:solidFill>
              </a:rPr>
              <a:t>van de 80-plussers en 65-79 jarigen, lichte stijging in 6-17 jarigen</a:t>
            </a:r>
          </a:p>
          <a:p>
            <a:pPr algn="r"/>
            <a:endParaRPr lang="en-US" b="1" i="1" dirty="0">
              <a:solidFill>
                <a:prstClr val="black"/>
              </a:solidFill>
            </a:endParaRPr>
          </a:p>
        </p:txBody>
      </p:sp>
    </p:spTree>
    <p:extLst>
      <p:ext uri="{BB962C8B-B14F-4D97-AF65-F5344CB8AC3E}">
        <p14:creationId xmlns:p14="http://schemas.microsoft.com/office/powerpoint/2010/main" val="64775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gular Pentagon 2"/>
          <p:cNvSpPr/>
          <p:nvPr/>
        </p:nvSpPr>
        <p:spPr>
          <a:xfrm>
            <a:off x="2699792" y="3140968"/>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nl-BE" dirty="0"/>
              <a:t>Profielschets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02786535"/>
              </p:ext>
            </p:extLst>
          </p:nvPr>
        </p:nvGraphicFramePr>
        <p:xfrm>
          <a:off x="457200" y="1052513"/>
          <a:ext cx="8229600" cy="51847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355976" y="1196752"/>
            <a:ext cx="3960440" cy="1200329"/>
          </a:xfrm>
          <a:prstGeom prst="rect">
            <a:avLst/>
          </a:prstGeom>
          <a:noFill/>
        </p:spPr>
        <p:txBody>
          <a:bodyPr wrap="square" rtlCol="0">
            <a:spAutoFit/>
          </a:bodyPr>
          <a:lstStyle/>
          <a:p>
            <a:pPr algn="r"/>
            <a:r>
              <a:rPr lang="nl-BE" b="1" i="1" dirty="0">
                <a:solidFill>
                  <a:prstClr val="black"/>
                </a:solidFill>
              </a:rPr>
              <a:t>Stijging vooral van de 80-plussers en 65-79 </a:t>
            </a:r>
            <a:r>
              <a:rPr lang="nl-BE" b="1" i="1" dirty="0" smtClean="0">
                <a:solidFill>
                  <a:prstClr val="black"/>
                </a:solidFill>
              </a:rPr>
              <a:t>jarigen</a:t>
            </a:r>
            <a:r>
              <a:rPr lang="en-US" b="1" i="1" dirty="0" smtClean="0">
                <a:solidFill>
                  <a:prstClr val="black"/>
                </a:solidFill>
              </a:rPr>
              <a:t>, maar </a:t>
            </a:r>
            <a:r>
              <a:rPr lang="en-US" b="1" i="1" dirty="0" err="1" smtClean="0">
                <a:solidFill>
                  <a:prstClr val="black"/>
                </a:solidFill>
              </a:rPr>
              <a:t>ook</a:t>
            </a:r>
            <a:r>
              <a:rPr lang="en-US" b="1" i="1" dirty="0" smtClean="0">
                <a:solidFill>
                  <a:prstClr val="black"/>
                </a:solidFill>
              </a:rPr>
              <a:t> van de 0-2 </a:t>
            </a:r>
            <a:r>
              <a:rPr lang="en-US" b="1" i="1" dirty="0" err="1" smtClean="0">
                <a:solidFill>
                  <a:prstClr val="black"/>
                </a:solidFill>
              </a:rPr>
              <a:t>jarigen</a:t>
            </a:r>
            <a:endParaRPr lang="en-US" b="1" i="1" dirty="0">
              <a:solidFill>
                <a:prstClr val="black"/>
              </a:solidFill>
            </a:endParaRPr>
          </a:p>
          <a:p>
            <a:pPr algn="r"/>
            <a:endParaRPr lang="en-US" b="1" i="1" dirty="0">
              <a:solidFill>
                <a:prstClr val="black"/>
              </a:solidFill>
            </a:endParaRPr>
          </a:p>
        </p:txBody>
      </p:sp>
    </p:spTree>
    <p:extLst>
      <p:ext uri="{BB962C8B-B14F-4D97-AF65-F5344CB8AC3E}">
        <p14:creationId xmlns:p14="http://schemas.microsoft.com/office/powerpoint/2010/main" val="303004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gular Pentagon 5"/>
          <p:cNvSpPr/>
          <p:nvPr/>
        </p:nvSpPr>
        <p:spPr>
          <a:xfrm>
            <a:off x="3203848" y="3087007"/>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 name="Title 1"/>
          <p:cNvSpPr>
            <a:spLocks noGrp="1"/>
          </p:cNvSpPr>
          <p:nvPr>
            <p:ph type="title"/>
          </p:nvPr>
        </p:nvSpPr>
        <p:spPr/>
        <p:txBody>
          <a:bodyPr/>
          <a:lstStyle/>
          <a:p>
            <a:r>
              <a:rPr lang="nl-BE" dirty="0"/>
              <a:t>Profielschets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1467044"/>
              </p:ext>
            </p:extLst>
          </p:nvPr>
        </p:nvGraphicFramePr>
        <p:xfrm>
          <a:off x="539552" y="1052736"/>
          <a:ext cx="8136904"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44008" y="1202662"/>
            <a:ext cx="3744417" cy="923330"/>
          </a:xfrm>
          <a:prstGeom prst="rect">
            <a:avLst/>
          </a:prstGeom>
          <a:noFill/>
        </p:spPr>
        <p:txBody>
          <a:bodyPr wrap="square" rtlCol="0">
            <a:spAutoFit/>
          </a:bodyPr>
          <a:lstStyle/>
          <a:p>
            <a:pPr algn="r"/>
            <a:r>
              <a:rPr lang="en-US" b="1" i="1" dirty="0" err="1">
                <a:solidFill>
                  <a:prstClr val="black"/>
                </a:solidFill>
              </a:rPr>
              <a:t>A</a:t>
            </a:r>
            <a:r>
              <a:rPr lang="en-US" b="1" i="1" dirty="0" err="1" smtClean="0">
                <a:solidFill>
                  <a:prstClr val="black"/>
                </a:solidFill>
              </a:rPr>
              <a:t>lle</a:t>
            </a:r>
            <a:r>
              <a:rPr lang="en-US" b="1" i="1" dirty="0" smtClean="0">
                <a:solidFill>
                  <a:prstClr val="black"/>
                </a:solidFill>
              </a:rPr>
              <a:t> </a:t>
            </a:r>
            <a:r>
              <a:rPr lang="en-US" b="1" i="1" dirty="0" err="1" smtClean="0">
                <a:solidFill>
                  <a:prstClr val="black"/>
                </a:solidFill>
              </a:rPr>
              <a:t>leeftijdscategorieën</a:t>
            </a:r>
            <a:r>
              <a:rPr lang="en-US" b="1" i="1" dirty="0" smtClean="0">
                <a:solidFill>
                  <a:prstClr val="black"/>
                </a:solidFill>
              </a:rPr>
              <a:t> </a:t>
            </a:r>
            <a:r>
              <a:rPr lang="en-US" b="1" i="1" dirty="0" err="1" smtClean="0">
                <a:solidFill>
                  <a:prstClr val="black"/>
                </a:solidFill>
              </a:rPr>
              <a:t>stijgen</a:t>
            </a:r>
            <a:r>
              <a:rPr lang="en-US" b="1" i="1" dirty="0" smtClean="0">
                <a:solidFill>
                  <a:prstClr val="black"/>
                </a:solidFill>
              </a:rPr>
              <a:t>, </a:t>
            </a:r>
            <a:r>
              <a:rPr lang="en-US" b="1" i="1" dirty="0" err="1" smtClean="0">
                <a:solidFill>
                  <a:prstClr val="black"/>
                </a:solidFill>
              </a:rPr>
              <a:t>behalve</a:t>
            </a:r>
            <a:r>
              <a:rPr lang="en-US" b="1" i="1" dirty="0" smtClean="0">
                <a:solidFill>
                  <a:prstClr val="black"/>
                </a:solidFill>
              </a:rPr>
              <a:t> de 6-17 </a:t>
            </a:r>
            <a:r>
              <a:rPr lang="en-US" b="1" i="1" dirty="0" err="1" smtClean="0">
                <a:solidFill>
                  <a:prstClr val="black"/>
                </a:solidFill>
              </a:rPr>
              <a:t>jarigen</a:t>
            </a:r>
            <a:r>
              <a:rPr lang="en-US" b="1" i="1" dirty="0" smtClean="0">
                <a:solidFill>
                  <a:prstClr val="black"/>
                </a:solidFill>
              </a:rPr>
              <a:t> </a:t>
            </a:r>
            <a:endParaRPr lang="en-US" b="1" i="1" dirty="0">
              <a:solidFill>
                <a:prstClr val="black"/>
              </a:solidFill>
            </a:endParaRPr>
          </a:p>
          <a:p>
            <a:pPr algn="r"/>
            <a:endParaRPr lang="en-US" b="1" i="1" dirty="0">
              <a:solidFill>
                <a:prstClr val="black"/>
              </a:solidFill>
            </a:endParaRPr>
          </a:p>
        </p:txBody>
      </p:sp>
    </p:spTree>
    <p:extLst>
      <p:ext uri="{BB962C8B-B14F-4D97-AF65-F5344CB8AC3E}">
        <p14:creationId xmlns:p14="http://schemas.microsoft.com/office/powerpoint/2010/main" val="364825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gular Pentagon 4"/>
          <p:cNvSpPr/>
          <p:nvPr/>
        </p:nvSpPr>
        <p:spPr>
          <a:xfrm>
            <a:off x="3131840" y="3140968"/>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846634284"/>
              </p:ext>
            </p:extLst>
          </p:nvPr>
        </p:nvGraphicFramePr>
        <p:xfrm>
          <a:off x="457200" y="1052513"/>
          <a:ext cx="8229600" cy="518477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p:cNvSpPr txBox="1"/>
          <p:nvPr/>
        </p:nvSpPr>
        <p:spPr>
          <a:xfrm>
            <a:off x="4067944" y="1042040"/>
            <a:ext cx="3960440" cy="646331"/>
          </a:xfrm>
          <a:prstGeom prst="rect">
            <a:avLst/>
          </a:prstGeom>
          <a:noFill/>
        </p:spPr>
        <p:txBody>
          <a:bodyPr wrap="square" rtlCol="0">
            <a:spAutoFit/>
          </a:bodyPr>
          <a:lstStyle/>
          <a:p>
            <a:pPr algn="r"/>
            <a:r>
              <a:rPr lang="en-US" b="1" i="1" dirty="0" err="1" smtClean="0">
                <a:solidFill>
                  <a:prstClr val="black"/>
                </a:solidFill>
              </a:rPr>
              <a:t>Stijging</a:t>
            </a:r>
            <a:r>
              <a:rPr lang="en-US" b="1" i="1" dirty="0" smtClean="0">
                <a:solidFill>
                  <a:prstClr val="black"/>
                </a:solidFill>
              </a:rPr>
              <a:t> in </a:t>
            </a:r>
            <a:r>
              <a:rPr lang="en-US" b="1" i="1" dirty="0" err="1" smtClean="0">
                <a:solidFill>
                  <a:prstClr val="black"/>
                </a:solidFill>
              </a:rPr>
              <a:t>alle</a:t>
            </a:r>
            <a:r>
              <a:rPr lang="en-US" b="1" i="1" dirty="0" smtClean="0">
                <a:solidFill>
                  <a:prstClr val="black"/>
                </a:solidFill>
              </a:rPr>
              <a:t> </a:t>
            </a:r>
            <a:r>
              <a:rPr lang="en-US" b="1" i="1" dirty="0" err="1" smtClean="0">
                <a:solidFill>
                  <a:prstClr val="black"/>
                </a:solidFill>
              </a:rPr>
              <a:t>leeftijdscategorieën</a:t>
            </a:r>
            <a:r>
              <a:rPr lang="en-US" b="1" i="1" dirty="0" smtClean="0">
                <a:solidFill>
                  <a:prstClr val="black"/>
                </a:solidFill>
              </a:rPr>
              <a:t>, maar </a:t>
            </a:r>
            <a:r>
              <a:rPr lang="en-US" b="1" i="1" dirty="0" err="1" smtClean="0">
                <a:solidFill>
                  <a:prstClr val="black"/>
                </a:solidFill>
              </a:rPr>
              <a:t>vooral</a:t>
            </a:r>
            <a:r>
              <a:rPr lang="en-US" b="1" i="1" dirty="0" smtClean="0">
                <a:solidFill>
                  <a:prstClr val="black"/>
                </a:solidFill>
              </a:rPr>
              <a:t> </a:t>
            </a:r>
            <a:r>
              <a:rPr lang="en-US" b="1" i="1" dirty="0">
                <a:solidFill>
                  <a:prstClr val="black"/>
                </a:solidFill>
              </a:rPr>
              <a:t>in </a:t>
            </a:r>
            <a:r>
              <a:rPr lang="en-US" b="1" i="1" dirty="0" smtClean="0">
                <a:solidFill>
                  <a:prstClr val="black"/>
                </a:solidFill>
              </a:rPr>
              <a:t>65-plussers</a:t>
            </a:r>
          </a:p>
        </p:txBody>
      </p:sp>
      <p:sp>
        <p:nvSpPr>
          <p:cNvPr id="15" name="Title 14"/>
          <p:cNvSpPr>
            <a:spLocks noGrp="1"/>
          </p:cNvSpPr>
          <p:nvPr>
            <p:ph type="title"/>
          </p:nvPr>
        </p:nvSpPr>
        <p:spPr/>
        <p:txBody>
          <a:bodyPr/>
          <a:lstStyle/>
          <a:p>
            <a:r>
              <a:rPr lang="nl-BE" dirty="0" smtClean="0"/>
              <a:t>Profielschets</a:t>
            </a:r>
            <a:endParaRPr lang="en-US" dirty="0"/>
          </a:p>
        </p:txBody>
      </p:sp>
    </p:spTree>
    <p:extLst>
      <p:ext uri="{BB962C8B-B14F-4D97-AF65-F5344CB8AC3E}">
        <p14:creationId xmlns:p14="http://schemas.microsoft.com/office/powerpoint/2010/main" val="3030707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gular Pentagon 5"/>
          <p:cNvSpPr/>
          <p:nvPr/>
        </p:nvSpPr>
        <p:spPr>
          <a:xfrm>
            <a:off x="3203848" y="3140968"/>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1879297"/>
              </p:ext>
            </p:extLst>
          </p:nvPr>
        </p:nvGraphicFramePr>
        <p:xfrm>
          <a:off x="323528" y="1052736"/>
          <a:ext cx="8229600" cy="518477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nl-BE" dirty="0"/>
              <a:t>Profielschets</a:t>
            </a:r>
            <a:endParaRPr lang="en-US" dirty="0"/>
          </a:p>
        </p:txBody>
      </p:sp>
      <p:sp>
        <p:nvSpPr>
          <p:cNvPr id="5" name="TextBox 4"/>
          <p:cNvSpPr txBox="1"/>
          <p:nvPr/>
        </p:nvSpPr>
        <p:spPr>
          <a:xfrm>
            <a:off x="4139952" y="1210943"/>
            <a:ext cx="4536504" cy="923330"/>
          </a:xfrm>
          <a:prstGeom prst="rect">
            <a:avLst/>
          </a:prstGeom>
          <a:noFill/>
        </p:spPr>
        <p:txBody>
          <a:bodyPr wrap="square" rtlCol="0">
            <a:spAutoFit/>
          </a:bodyPr>
          <a:lstStyle/>
          <a:p>
            <a:pPr algn="r"/>
            <a:r>
              <a:rPr lang="nl-BE" b="1" i="1" dirty="0" smtClean="0">
                <a:solidFill>
                  <a:prstClr val="black"/>
                </a:solidFill>
              </a:rPr>
              <a:t>Stijging </a:t>
            </a:r>
            <a:r>
              <a:rPr lang="nl-BE" b="1" i="1" dirty="0">
                <a:solidFill>
                  <a:prstClr val="black"/>
                </a:solidFill>
              </a:rPr>
              <a:t>van alle leeftijdscategorieën behalve de </a:t>
            </a:r>
            <a:r>
              <a:rPr lang="nl-BE" b="1" i="1" dirty="0" smtClean="0">
                <a:solidFill>
                  <a:prstClr val="black"/>
                </a:solidFill>
              </a:rPr>
              <a:t>80-plussers </a:t>
            </a:r>
            <a:endParaRPr lang="en-US" b="1" i="1" dirty="0">
              <a:solidFill>
                <a:prstClr val="black"/>
              </a:solidFill>
            </a:endParaRPr>
          </a:p>
          <a:p>
            <a:pPr algn="r"/>
            <a:endParaRPr lang="en-US" b="1" i="1" dirty="0">
              <a:solidFill>
                <a:prstClr val="black"/>
              </a:solidFill>
            </a:endParaRPr>
          </a:p>
        </p:txBody>
      </p:sp>
    </p:spTree>
    <p:extLst>
      <p:ext uri="{BB962C8B-B14F-4D97-AF65-F5344CB8AC3E}">
        <p14:creationId xmlns:p14="http://schemas.microsoft.com/office/powerpoint/2010/main" val="104449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gular Pentagon 5"/>
          <p:cNvSpPr/>
          <p:nvPr/>
        </p:nvSpPr>
        <p:spPr>
          <a:xfrm>
            <a:off x="3275856" y="3140968"/>
            <a:ext cx="1080120" cy="936104"/>
          </a:xfrm>
          <a:prstGeom prst="pent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 name="Title 1"/>
          <p:cNvSpPr>
            <a:spLocks noGrp="1"/>
          </p:cNvSpPr>
          <p:nvPr>
            <p:ph type="title"/>
          </p:nvPr>
        </p:nvSpPr>
        <p:spPr/>
        <p:txBody>
          <a:bodyPr/>
          <a:lstStyle/>
          <a:p>
            <a:r>
              <a:rPr lang="nl-BE" dirty="0" smtClean="0"/>
              <a:t>Profielschets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9355012"/>
              </p:ext>
            </p:extLst>
          </p:nvPr>
        </p:nvGraphicFramePr>
        <p:xfrm>
          <a:off x="457200" y="1052513"/>
          <a:ext cx="8229600" cy="51847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572000" y="1054011"/>
            <a:ext cx="3960440" cy="646331"/>
          </a:xfrm>
          <a:prstGeom prst="rect">
            <a:avLst/>
          </a:prstGeom>
          <a:noFill/>
        </p:spPr>
        <p:txBody>
          <a:bodyPr wrap="square" rtlCol="0">
            <a:spAutoFit/>
          </a:bodyPr>
          <a:lstStyle/>
          <a:p>
            <a:pPr algn="r"/>
            <a:r>
              <a:rPr lang="en-US" b="1" i="1" dirty="0">
                <a:solidFill>
                  <a:prstClr val="black"/>
                </a:solidFill>
              </a:rPr>
              <a:t>S</a:t>
            </a:r>
            <a:r>
              <a:rPr lang="en-US" b="1" i="1" dirty="0" smtClean="0">
                <a:solidFill>
                  <a:prstClr val="black"/>
                </a:solidFill>
              </a:rPr>
              <a:t>tatus quo of </a:t>
            </a:r>
            <a:r>
              <a:rPr lang="en-US" b="1" i="1" dirty="0" err="1" smtClean="0">
                <a:solidFill>
                  <a:prstClr val="black"/>
                </a:solidFill>
              </a:rPr>
              <a:t>lichte</a:t>
            </a:r>
            <a:r>
              <a:rPr lang="en-US" b="1" i="1" dirty="0" smtClean="0">
                <a:solidFill>
                  <a:prstClr val="black"/>
                </a:solidFill>
              </a:rPr>
              <a:t> </a:t>
            </a:r>
            <a:r>
              <a:rPr lang="en-US" b="1" i="1" dirty="0" err="1" smtClean="0">
                <a:solidFill>
                  <a:prstClr val="black"/>
                </a:solidFill>
              </a:rPr>
              <a:t>groei</a:t>
            </a:r>
            <a:r>
              <a:rPr lang="en-US" b="1" i="1" dirty="0" smtClean="0">
                <a:solidFill>
                  <a:prstClr val="black"/>
                </a:solidFill>
              </a:rPr>
              <a:t> op </a:t>
            </a:r>
            <a:r>
              <a:rPr lang="en-US" b="1" i="1" dirty="0" err="1" smtClean="0">
                <a:solidFill>
                  <a:prstClr val="black"/>
                </a:solidFill>
              </a:rPr>
              <a:t>alle</a:t>
            </a:r>
            <a:r>
              <a:rPr lang="en-US" b="1" i="1" dirty="0" smtClean="0">
                <a:solidFill>
                  <a:prstClr val="black"/>
                </a:solidFill>
              </a:rPr>
              <a:t> </a:t>
            </a:r>
            <a:r>
              <a:rPr lang="en-US" b="1" i="1" dirty="0" err="1" smtClean="0">
                <a:solidFill>
                  <a:prstClr val="black"/>
                </a:solidFill>
              </a:rPr>
              <a:t>leeftijden</a:t>
            </a:r>
            <a:endParaRPr lang="en-US" b="1" i="1" dirty="0" smtClean="0">
              <a:solidFill>
                <a:prstClr val="black"/>
              </a:solidFill>
            </a:endParaRPr>
          </a:p>
        </p:txBody>
      </p:sp>
    </p:spTree>
    <p:extLst>
      <p:ext uri="{BB962C8B-B14F-4D97-AF65-F5344CB8AC3E}">
        <p14:creationId xmlns:p14="http://schemas.microsoft.com/office/powerpoint/2010/main" val="405550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Inhoud van de presentatie</a:t>
            </a:r>
            <a:endParaRPr lang="en-US" dirty="0"/>
          </a:p>
        </p:txBody>
      </p:sp>
      <p:sp>
        <p:nvSpPr>
          <p:cNvPr id="3" name="Content Placeholder 2"/>
          <p:cNvSpPr>
            <a:spLocks noGrp="1"/>
          </p:cNvSpPr>
          <p:nvPr>
            <p:ph idx="1"/>
          </p:nvPr>
        </p:nvSpPr>
        <p:spPr/>
        <p:txBody>
          <a:bodyPr>
            <a:normAutofit lnSpcReduction="10000"/>
          </a:bodyPr>
          <a:lstStyle/>
          <a:p>
            <a:r>
              <a:rPr lang="nl-BE" dirty="0" smtClean="0"/>
              <a:t> </a:t>
            </a:r>
            <a:r>
              <a:rPr lang="nl-BE" dirty="0" smtClean="0">
                <a:solidFill>
                  <a:schemeClr val="bg1">
                    <a:lumMod val="75000"/>
                  </a:schemeClr>
                </a:solidFill>
              </a:rPr>
              <a:t>Methodologie</a:t>
            </a:r>
          </a:p>
          <a:p>
            <a:pPr marL="0" indent="0">
              <a:buNone/>
            </a:pPr>
            <a:endParaRPr lang="nl-BE" dirty="0" smtClean="0">
              <a:solidFill>
                <a:schemeClr val="bg1">
                  <a:lumMod val="75000"/>
                </a:schemeClr>
              </a:solidFill>
            </a:endParaRPr>
          </a:p>
          <a:p>
            <a:r>
              <a:rPr lang="nl-BE" dirty="0" smtClean="0">
                <a:solidFill>
                  <a:schemeClr val="bg1">
                    <a:lumMod val="75000"/>
                  </a:schemeClr>
                </a:solidFill>
              </a:rPr>
              <a:t> Groei van de bevolking</a:t>
            </a:r>
            <a:endParaRPr lang="nl-BE" dirty="0">
              <a:solidFill>
                <a:schemeClr val="bg1">
                  <a:lumMod val="75000"/>
                </a:schemeClr>
              </a:solidFill>
            </a:endParaRPr>
          </a:p>
          <a:p>
            <a:pPr lvl="1"/>
            <a:r>
              <a:rPr lang="nl-BE" dirty="0" smtClean="0">
                <a:solidFill>
                  <a:schemeClr val="bg1">
                    <a:lumMod val="75000"/>
                  </a:schemeClr>
                </a:solidFill>
              </a:rPr>
              <a:t> Totale bevolking</a:t>
            </a:r>
          </a:p>
          <a:p>
            <a:pPr lvl="1"/>
            <a:r>
              <a:rPr lang="nl-BE" dirty="0">
                <a:solidFill>
                  <a:schemeClr val="bg1">
                    <a:lumMod val="75000"/>
                  </a:schemeClr>
                </a:solidFill>
              </a:rPr>
              <a:t> </a:t>
            </a:r>
            <a:r>
              <a:rPr lang="nl-BE" dirty="0" smtClean="0">
                <a:solidFill>
                  <a:schemeClr val="bg1">
                    <a:lumMod val="75000"/>
                  </a:schemeClr>
                </a:solidFill>
              </a:rPr>
              <a:t>Bevolking naar leeftijdscategorie</a:t>
            </a:r>
          </a:p>
          <a:p>
            <a:pPr marL="457200" lvl="1" indent="0">
              <a:buNone/>
            </a:pPr>
            <a:endParaRPr lang="nl-BE" dirty="0" smtClean="0">
              <a:solidFill>
                <a:schemeClr val="bg1">
                  <a:lumMod val="65000"/>
                </a:schemeClr>
              </a:solidFill>
            </a:endParaRPr>
          </a:p>
          <a:p>
            <a:r>
              <a:rPr lang="nl-BE" dirty="0" smtClean="0">
                <a:solidFill>
                  <a:schemeClr val="bg1">
                    <a:lumMod val="65000"/>
                  </a:schemeClr>
                </a:solidFill>
              </a:rPr>
              <a:t> </a:t>
            </a:r>
            <a:r>
              <a:rPr lang="nl-BE" dirty="0" smtClean="0">
                <a:solidFill>
                  <a:schemeClr val="bg1">
                    <a:lumMod val="75000"/>
                  </a:schemeClr>
                </a:solidFill>
              </a:rPr>
              <a:t>Profielschetsen van de demografische verandering in Gent en buurgemeenten</a:t>
            </a:r>
          </a:p>
          <a:p>
            <a:endParaRPr lang="nl-BE" b="1" dirty="0"/>
          </a:p>
          <a:p>
            <a:r>
              <a:rPr lang="nl-BE" b="1" dirty="0" smtClean="0"/>
              <a:t>Besluit</a:t>
            </a:r>
          </a:p>
          <a:p>
            <a:pPr marL="0" indent="0">
              <a:buNone/>
            </a:pPr>
            <a:endParaRPr lang="en-US" dirty="0"/>
          </a:p>
        </p:txBody>
      </p:sp>
    </p:spTree>
    <p:extLst>
      <p:ext uri="{BB962C8B-B14F-4D97-AF65-F5344CB8AC3E}">
        <p14:creationId xmlns:p14="http://schemas.microsoft.com/office/powerpoint/2010/main" val="127271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007"/>
            <a:ext cx="8229600" cy="1143000"/>
          </a:xfrm>
        </p:spPr>
        <p:txBody>
          <a:bodyPr/>
          <a:lstStyle/>
          <a:p>
            <a:r>
              <a:rPr lang="nl-BE" dirty="0" smtClean="0">
                <a:latin typeface="+mn-lt"/>
              </a:rPr>
              <a:t>Besluiten</a:t>
            </a:r>
            <a:endParaRPr lang="nl-BE" dirty="0">
              <a:latin typeface="+mn-lt"/>
            </a:endParaRPr>
          </a:p>
        </p:txBody>
      </p:sp>
      <p:sp>
        <p:nvSpPr>
          <p:cNvPr id="3" name="Tijdelijke aanduiding voor inhoud 2"/>
          <p:cNvSpPr>
            <a:spLocks noGrp="1"/>
          </p:cNvSpPr>
          <p:nvPr>
            <p:ph idx="1"/>
          </p:nvPr>
        </p:nvSpPr>
        <p:spPr>
          <a:xfrm>
            <a:off x="395536" y="1340768"/>
            <a:ext cx="8229600" cy="5112568"/>
          </a:xfrm>
        </p:spPr>
        <p:txBody>
          <a:bodyPr tIns="72000" bIns="72000" anchor="ctr" anchorCtr="0">
            <a:noAutofit/>
          </a:bodyPr>
          <a:lstStyle/>
          <a:p>
            <a:pPr marL="0" indent="0" algn="just">
              <a:spcAft>
                <a:spcPts val="1200"/>
              </a:spcAft>
              <a:buNone/>
            </a:pPr>
            <a:r>
              <a:rPr lang="nl-BE" sz="2600" dirty="0" smtClean="0"/>
              <a:t>Tussen 2014 en 2024 </a:t>
            </a:r>
          </a:p>
          <a:p>
            <a:pPr algn="just">
              <a:spcAft>
                <a:spcPts val="1200"/>
              </a:spcAft>
            </a:pPr>
            <a:r>
              <a:rPr lang="nl-BE" sz="2600" dirty="0"/>
              <a:t>v</a:t>
            </a:r>
            <a:r>
              <a:rPr lang="nl-BE" sz="2600" dirty="0" smtClean="0"/>
              <a:t>erwachten we een </a:t>
            </a:r>
            <a:r>
              <a:rPr lang="nl-BE" sz="2600" dirty="0" smtClean="0">
                <a:solidFill>
                  <a:srgbClr val="FF0000"/>
                </a:solidFill>
              </a:rPr>
              <a:t>aangroei</a:t>
            </a:r>
            <a:r>
              <a:rPr lang="nl-BE" sz="2600" dirty="0" smtClean="0"/>
              <a:t> van het </a:t>
            </a:r>
            <a:r>
              <a:rPr lang="nl-BE" sz="2600" dirty="0" smtClean="0">
                <a:solidFill>
                  <a:srgbClr val="FF0000"/>
                </a:solidFill>
              </a:rPr>
              <a:t>aantal inwoners</a:t>
            </a:r>
            <a:r>
              <a:rPr lang="nl-BE" sz="2600" dirty="0" smtClean="0"/>
              <a:t> in 13/15 gemeenten</a:t>
            </a:r>
            <a:r>
              <a:rPr lang="nl-BE" sz="2600" dirty="0"/>
              <a:t> </a:t>
            </a:r>
            <a:r>
              <a:rPr lang="nl-BE" sz="2600" dirty="0" smtClean="0"/>
              <a:t>rond Gent.</a:t>
            </a:r>
          </a:p>
          <a:p>
            <a:pPr marL="400050" lvl="1" indent="0" algn="just">
              <a:spcAft>
                <a:spcPts val="1200"/>
              </a:spcAft>
              <a:buNone/>
            </a:pPr>
            <a:r>
              <a:rPr lang="nl-BE" sz="2600" dirty="0" smtClean="0"/>
              <a:t>	In </a:t>
            </a:r>
            <a:r>
              <a:rPr lang="nl-BE" sz="2600" dirty="0"/>
              <a:t>de meeste </a:t>
            </a:r>
            <a:r>
              <a:rPr lang="nl-BE" sz="2600" dirty="0" smtClean="0"/>
              <a:t>gemeenten </a:t>
            </a:r>
            <a:r>
              <a:rPr lang="nl-BE" sz="2600" dirty="0"/>
              <a:t>is deze aangroei </a:t>
            </a:r>
            <a:r>
              <a:rPr lang="nl-BE" sz="2600" dirty="0" smtClean="0"/>
              <a:t>om en bij 	de 5%.</a:t>
            </a:r>
            <a:endParaRPr lang="nl-BE" sz="2600" dirty="0"/>
          </a:p>
          <a:p>
            <a:pPr marL="400050" lvl="1" indent="0" algn="just">
              <a:spcAft>
                <a:spcPts val="1200"/>
              </a:spcAft>
              <a:buNone/>
            </a:pPr>
            <a:r>
              <a:rPr lang="nl-BE" sz="2600" dirty="0"/>
              <a:t>	</a:t>
            </a:r>
            <a:r>
              <a:rPr lang="nl-BE" sz="2600" dirty="0" smtClean="0"/>
              <a:t>De </a:t>
            </a:r>
            <a:r>
              <a:rPr lang="nl-BE" sz="2600" dirty="0" err="1" smtClean="0"/>
              <a:t>Pinte</a:t>
            </a:r>
            <a:r>
              <a:rPr lang="nl-BE" sz="2600" dirty="0" smtClean="0"/>
              <a:t> en St.-Martens-</a:t>
            </a:r>
            <a:r>
              <a:rPr lang="nl-BE" sz="2600" dirty="0" err="1" smtClean="0"/>
              <a:t>Latem</a:t>
            </a:r>
            <a:r>
              <a:rPr lang="nl-BE" sz="2600" dirty="0" smtClean="0"/>
              <a:t> kennen een lichte 	negatieve groei.</a:t>
            </a:r>
          </a:p>
          <a:p>
            <a:pPr marL="400050" lvl="1" indent="0" algn="just">
              <a:spcAft>
                <a:spcPts val="1200"/>
              </a:spcAft>
              <a:buNone/>
            </a:pPr>
            <a:r>
              <a:rPr lang="nl-BE" sz="2600" dirty="0"/>
              <a:t>	</a:t>
            </a:r>
            <a:r>
              <a:rPr lang="nl-BE" sz="2600" dirty="0" err="1" smtClean="0"/>
              <a:t>Lochristi</a:t>
            </a:r>
            <a:r>
              <a:rPr lang="nl-BE" sz="2600" dirty="0" smtClean="0"/>
              <a:t> groeit met iets meer dan 8%. </a:t>
            </a:r>
          </a:p>
        </p:txBody>
      </p:sp>
    </p:spTree>
    <p:extLst>
      <p:ext uri="{BB962C8B-B14F-4D97-AF65-F5344CB8AC3E}">
        <p14:creationId xmlns:p14="http://schemas.microsoft.com/office/powerpoint/2010/main" val="281735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229600" cy="4525963"/>
          </a:xfrm>
        </p:spPr>
        <p:txBody>
          <a:bodyPr>
            <a:noAutofit/>
          </a:bodyPr>
          <a:lstStyle/>
          <a:p>
            <a:pPr marL="0" indent="0" algn="just">
              <a:spcAft>
                <a:spcPts val="1200"/>
              </a:spcAft>
              <a:buNone/>
            </a:pPr>
            <a:r>
              <a:rPr lang="nl-BE" sz="2600" dirty="0"/>
              <a:t>Tussen 2014 en 2024 </a:t>
            </a:r>
            <a:endParaRPr lang="nl-BE" sz="2600" dirty="0" smtClean="0"/>
          </a:p>
          <a:p>
            <a:pPr algn="just">
              <a:spcAft>
                <a:spcPts val="1200"/>
              </a:spcAft>
            </a:pPr>
            <a:r>
              <a:rPr lang="nl-BE" sz="2600" dirty="0"/>
              <a:t>v</a:t>
            </a:r>
            <a:r>
              <a:rPr lang="nl-BE" sz="2600" dirty="0" smtClean="0"/>
              <a:t>erwachten we </a:t>
            </a:r>
            <a:r>
              <a:rPr lang="nl-BE" sz="2600" dirty="0"/>
              <a:t>een </a:t>
            </a:r>
            <a:r>
              <a:rPr lang="nl-BE" sz="2600" dirty="0">
                <a:solidFill>
                  <a:srgbClr val="FF0000"/>
                </a:solidFill>
              </a:rPr>
              <a:t>toename</a:t>
            </a:r>
            <a:r>
              <a:rPr lang="nl-BE" sz="2600" dirty="0"/>
              <a:t> van het </a:t>
            </a:r>
            <a:r>
              <a:rPr lang="nl-BE" sz="2600" dirty="0">
                <a:solidFill>
                  <a:srgbClr val="FF0000"/>
                </a:solidFill>
              </a:rPr>
              <a:t>aantal 65-plussers </a:t>
            </a:r>
            <a:r>
              <a:rPr lang="nl-BE" sz="2600" dirty="0"/>
              <a:t>in alle </a:t>
            </a:r>
            <a:r>
              <a:rPr lang="nl-BE" sz="2600" dirty="0" smtClean="0"/>
              <a:t>gemeenten rond Gent.</a:t>
            </a:r>
            <a:endParaRPr lang="nl-BE" sz="2600" dirty="0"/>
          </a:p>
          <a:p>
            <a:pPr marL="800100" lvl="2" indent="0" algn="just">
              <a:spcAft>
                <a:spcPts val="1200"/>
              </a:spcAft>
              <a:buNone/>
            </a:pPr>
            <a:r>
              <a:rPr lang="nl-BE" sz="2600" dirty="0" smtClean="0"/>
              <a:t>De aangroei van 65-plussers ligt tussen 10% en iets meer dan 30%.</a:t>
            </a:r>
          </a:p>
          <a:p>
            <a:pPr marL="800100" lvl="2" indent="0" algn="just">
              <a:spcAft>
                <a:spcPts val="1200"/>
              </a:spcAft>
              <a:buNone/>
            </a:pPr>
            <a:r>
              <a:rPr lang="nl-BE" sz="2600" dirty="0" smtClean="0"/>
              <a:t>Gemeenten met een sterke groei zijn Gavere en De </a:t>
            </a:r>
            <a:r>
              <a:rPr lang="nl-BE" sz="2600" dirty="0" err="1" smtClean="0"/>
              <a:t>Pinte</a:t>
            </a:r>
            <a:r>
              <a:rPr lang="nl-BE" sz="2600" dirty="0" smtClean="0"/>
              <a:t>.</a:t>
            </a:r>
          </a:p>
          <a:p>
            <a:pPr marL="800100" lvl="2" indent="0" algn="just">
              <a:spcAft>
                <a:spcPts val="1200"/>
              </a:spcAft>
              <a:buNone/>
            </a:pPr>
            <a:endParaRPr lang="nl-BE" sz="2600" dirty="0" smtClean="0"/>
          </a:p>
          <a:p>
            <a:pPr marL="800100" lvl="2" indent="0" algn="just">
              <a:spcAft>
                <a:spcPts val="1200"/>
              </a:spcAft>
              <a:buNone/>
            </a:pPr>
            <a:endParaRPr lang="nl-BE" sz="2600" dirty="0"/>
          </a:p>
          <a:p>
            <a:pPr algn="just"/>
            <a:endParaRPr lang="en-US" sz="2600" dirty="0"/>
          </a:p>
        </p:txBody>
      </p:sp>
      <p:sp>
        <p:nvSpPr>
          <p:cNvPr id="5" name="Titel 1"/>
          <p:cNvSpPr>
            <a:spLocks noGrp="1"/>
          </p:cNvSpPr>
          <p:nvPr>
            <p:ph type="title"/>
          </p:nvPr>
        </p:nvSpPr>
        <p:spPr>
          <a:xfrm>
            <a:off x="395536" y="6007"/>
            <a:ext cx="8229600" cy="1143000"/>
          </a:xfrm>
        </p:spPr>
        <p:txBody>
          <a:bodyPr/>
          <a:lstStyle/>
          <a:p>
            <a:r>
              <a:rPr lang="nl-BE" dirty="0" smtClean="0">
                <a:latin typeface="+mn-lt"/>
              </a:rPr>
              <a:t>Besluiten</a:t>
            </a:r>
            <a:endParaRPr lang="nl-BE" dirty="0">
              <a:latin typeface="+mn-lt"/>
            </a:endParaRPr>
          </a:p>
        </p:txBody>
      </p:sp>
    </p:spTree>
    <p:extLst>
      <p:ext uri="{BB962C8B-B14F-4D97-AF65-F5344CB8AC3E}">
        <p14:creationId xmlns:p14="http://schemas.microsoft.com/office/powerpoint/2010/main" val="247651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6" name="Tekstvak 5"/>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2" name="Titel 1"/>
          <p:cNvSpPr>
            <a:spLocks noGrp="1"/>
          </p:cNvSpPr>
          <p:nvPr>
            <p:ph type="title"/>
          </p:nvPr>
        </p:nvSpPr>
        <p:spPr/>
        <p:txBody>
          <a:bodyPr/>
          <a:lstStyle/>
          <a:p>
            <a:endParaRPr lang="nl-BE" dirty="0"/>
          </a:p>
        </p:txBody>
      </p:sp>
      <p:graphicFrame>
        <p:nvGraphicFramePr>
          <p:cNvPr id="5" name="Tijdelijke aanduiding voor inhoud 4"/>
          <p:cNvGraphicFramePr>
            <a:graphicFrameLocks noGrp="1"/>
          </p:cNvGraphicFramePr>
          <p:nvPr>
            <p:ph idx="1"/>
            <p:extLst>
              <p:ext uri="{D42A27DB-BD31-4B8C-83A1-F6EECF244321}">
                <p14:modId xmlns:p14="http://schemas.microsoft.com/office/powerpoint/2010/main" val="3166733780"/>
              </p:ext>
            </p:extLst>
          </p:nvPr>
        </p:nvGraphicFramePr>
        <p:xfrm>
          <a:off x="1187622" y="1340762"/>
          <a:ext cx="7488834" cy="4176469"/>
        </p:xfrm>
        <a:graphic>
          <a:graphicData uri="http://schemas.openxmlformats.org/drawingml/2006/table">
            <a:tbl>
              <a:tblPr>
                <a:tableStyleId>{5C22544A-7EE6-4342-B048-85BDC9FD1C3A}</a:tableStyleId>
              </a:tblPr>
              <a:tblGrid>
                <a:gridCol w="1406066"/>
                <a:gridCol w="1757584"/>
                <a:gridCol w="1574184"/>
                <a:gridCol w="1069834"/>
                <a:gridCol w="1681166"/>
              </a:tblGrid>
              <a:tr h="299174">
                <a:tc>
                  <a:txBody>
                    <a:bodyPr/>
                    <a:lstStyle/>
                    <a:p>
                      <a:pPr algn="l" rtl="0" fontAlgn="b"/>
                      <a:r>
                        <a:rPr lang="nl-BE" sz="1100" b="1" u="none" strike="noStrike" dirty="0">
                          <a:solidFill>
                            <a:schemeClr val="bg1"/>
                          </a:solidFill>
                          <a:effectLst/>
                        </a:rPr>
                        <a:t>gemeente</a:t>
                      </a:r>
                      <a:endParaRPr lang="nl-BE" sz="1100" b="1" i="0" u="none" strike="noStrike" dirty="0">
                        <a:solidFill>
                          <a:schemeClr val="bg1"/>
                        </a:solidFill>
                        <a:effectLst/>
                        <a:latin typeface="Calibri"/>
                      </a:endParaRPr>
                    </a:p>
                  </a:txBody>
                  <a:tcPr marL="7620" marR="7620" marT="7620" marB="0" anchor="b">
                    <a:solidFill>
                      <a:schemeClr val="accent5"/>
                    </a:solidFill>
                  </a:tcPr>
                </a:tc>
                <a:tc>
                  <a:txBody>
                    <a:bodyPr/>
                    <a:lstStyle/>
                    <a:p>
                      <a:pPr algn="l" rtl="0" fontAlgn="b"/>
                      <a:r>
                        <a:rPr lang="nl-BE" sz="1100" b="1" u="none" strike="noStrike">
                          <a:solidFill>
                            <a:schemeClr val="bg1"/>
                          </a:solidFill>
                          <a:effectLst/>
                        </a:rPr>
                        <a:t>bevolking 31/12/2014</a:t>
                      </a:r>
                      <a:endParaRPr lang="nl-BE" sz="1100" b="1" i="0" u="none" strike="noStrike">
                        <a:solidFill>
                          <a:schemeClr val="bg1"/>
                        </a:solidFill>
                        <a:effectLst/>
                        <a:latin typeface="Calibri"/>
                      </a:endParaRPr>
                    </a:p>
                  </a:txBody>
                  <a:tcPr marL="7620" marR="7620" marT="7620" marB="0" anchor="b">
                    <a:solidFill>
                      <a:schemeClr val="accent5"/>
                    </a:solidFill>
                  </a:tcPr>
                </a:tc>
                <a:tc>
                  <a:txBody>
                    <a:bodyPr/>
                    <a:lstStyle/>
                    <a:p>
                      <a:pPr algn="l" rtl="0" fontAlgn="b"/>
                      <a:r>
                        <a:rPr lang="nl-BE" sz="1100" b="1" u="none" strike="noStrike">
                          <a:solidFill>
                            <a:schemeClr val="bg1"/>
                          </a:solidFill>
                          <a:effectLst/>
                        </a:rPr>
                        <a:t>proc groei tov 2005</a:t>
                      </a:r>
                      <a:endParaRPr lang="nl-BE" sz="1100" b="1" i="0" u="none" strike="noStrike">
                        <a:solidFill>
                          <a:schemeClr val="bg1"/>
                        </a:solidFill>
                        <a:effectLst/>
                        <a:latin typeface="Calibri"/>
                      </a:endParaRPr>
                    </a:p>
                  </a:txBody>
                  <a:tcPr marL="7620" marR="7620" marT="7620" marB="0" anchor="b">
                    <a:solidFill>
                      <a:schemeClr val="accent5"/>
                    </a:solidFill>
                  </a:tcPr>
                </a:tc>
                <a:tc>
                  <a:txBody>
                    <a:bodyPr/>
                    <a:lstStyle/>
                    <a:p>
                      <a:pPr algn="l" rtl="0" fontAlgn="b"/>
                      <a:r>
                        <a:rPr lang="nl-BE" sz="1100" b="1" u="none" strike="noStrike">
                          <a:solidFill>
                            <a:schemeClr val="bg1"/>
                          </a:solidFill>
                          <a:effectLst/>
                        </a:rPr>
                        <a:t>oppervlakte</a:t>
                      </a:r>
                      <a:endParaRPr lang="nl-BE" sz="1100" b="1" i="0" u="none" strike="noStrike">
                        <a:solidFill>
                          <a:schemeClr val="bg1"/>
                        </a:solidFill>
                        <a:effectLst/>
                        <a:latin typeface="Calibri"/>
                      </a:endParaRPr>
                    </a:p>
                  </a:txBody>
                  <a:tcPr marL="7620" marR="7620" marT="7620" marB="0" anchor="b">
                    <a:solidFill>
                      <a:schemeClr val="accent5"/>
                    </a:solidFill>
                  </a:tcPr>
                </a:tc>
                <a:tc>
                  <a:txBody>
                    <a:bodyPr/>
                    <a:lstStyle/>
                    <a:p>
                      <a:pPr algn="l" rtl="0" fontAlgn="b"/>
                      <a:r>
                        <a:rPr lang="nl-BE" sz="1100" b="1" u="none" strike="noStrike" dirty="0" smtClean="0">
                          <a:solidFill>
                            <a:schemeClr val="bg1"/>
                          </a:solidFill>
                          <a:effectLst/>
                        </a:rPr>
                        <a:t>Bevolkingsdichtheid</a:t>
                      </a:r>
                      <a:endParaRPr lang="nl-BE" sz="1100" b="1" i="0" u="none" strike="noStrike" dirty="0">
                        <a:solidFill>
                          <a:schemeClr val="bg1"/>
                        </a:solidFill>
                        <a:effectLst/>
                        <a:latin typeface="Calibri"/>
                      </a:endParaRPr>
                    </a:p>
                  </a:txBody>
                  <a:tcPr marL="7620" marR="7620" marT="7620" marB="0" anchor="b">
                    <a:solidFill>
                      <a:schemeClr val="accent5"/>
                    </a:solidFill>
                  </a:tcPr>
                </a:tc>
              </a:tr>
              <a:tr h="299174">
                <a:tc>
                  <a:txBody>
                    <a:bodyPr/>
                    <a:lstStyle/>
                    <a:p>
                      <a:pPr algn="l" rtl="0" fontAlgn="b"/>
                      <a:r>
                        <a:rPr lang="nl-BE" sz="1100" u="none" strike="noStrike">
                          <a:effectLst/>
                        </a:rPr>
                        <a:t>De Pinte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10306</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1,6</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17,8</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dirty="0">
                          <a:effectLst/>
                        </a:rPr>
                        <a:t>578,7</a:t>
                      </a:r>
                      <a:endParaRPr lang="nl-BE" sz="1100" b="0" i="0" u="none" strike="noStrike" dirty="0">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Deinze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29957</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6,7</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76</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394</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dirty="0">
                          <a:effectLst/>
                        </a:rPr>
                        <a:t>Destelbergen</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17799</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4</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26,8</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664,4</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Evergem</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34170</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6,9</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75,1</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454,9</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Gent</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251133</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8,7</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157,8</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1591</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Lochristi</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21909</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10</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60,6</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361,4</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Lovendegem</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9632</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dirty="0">
                          <a:effectLst/>
                        </a:rPr>
                        <a:t>3,9</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19,5</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494,1</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Melle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11142</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5,6</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15,3</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729,3</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Merelbeke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23780</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7,2</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37,1</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641,6</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Nevele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11937</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8</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52,1</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229,3</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Sint-Martens-Latem</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8439</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dirty="0">
                          <a:effectLst/>
                        </a:rPr>
                        <a:t>2</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14,5</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581,7</a:t>
                      </a:r>
                      <a:endParaRPr lang="nl-BE" sz="1100" b="0" i="0" u="none" strike="noStrike">
                        <a:solidFill>
                          <a:srgbClr val="000000"/>
                        </a:solidFill>
                        <a:effectLst/>
                        <a:latin typeface="Calibri"/>
                      </a:endParaRPr>
                    </a:p>
                  </a:txBody>
                  <a:tcPr marL="7620" marR="7620" marT="7620" marB="0" anchor="b"/>
                </a:tc>
              </a:tr>
              <a:tr h="299174">
                <a:tc>
                  <a:txBody>
                    <a:bodyPr/>
                    <a:lstStyle/>
                    <a:p>
                      <a:pPr algn="l" rtl="0" fontAlgn="b"/>
                      <a:r>
                        <a:rPr lang="nl-BE" sz="1100" u="none" strike="noStrike">
                          <a:effectLst/>
                        </a:rPr>
                        <a:t>Wachtebeke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7340</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7,1</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34,7</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211,7</a:t>
                      </a:r>
                      <a:endParaRPr lang="nl-BE" sz="1100" b="0" i="0" u="none" strike="noStrike">
                        <a:solidFill>
                          <a:srgbClr val="000000"/>
                        </a:solidFill>
                        <a:effectLst/>
                        <a:latin typeface="Calibri"/>
                      </a:endParaRPr>
                    </a:p>
                  </a:txBody>
                  <a:tcPr marL="7620" marR="7620" marT="7620" marB="0" anchor="b"/>
                </a:tc>
              </a:tr>
              <a:tr h="287207">
                <a:tc>
                  <a:txBody>
                    <a:bodyPr/>
                    <a:lstStyle/>
                    <a:p>
                      <a:pPr algn="l" rtl="0" fontAlgn="b"/>
                      <a:r>
                        <a:rPr lang="nl-BE" sz="1100" u="none" strike="noStrike">
                          <a:effectLst/>
                        </a:rPr>
                        <a:t>Zelzate</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12499</a:t>
                      </a:r>
                      <a:endParaRPr lang="nl-BE" sz="1100" b="0" i="0" u="none" strike="noStrike" dirty="0">
                        <a:solidFill>
                          <a:srgbClr val="000000"/>
                        </a:solidFill>
                        <a:effectLst/>
                        <a:latin typeface="Calibri"/>
                      </a:endParaRPr>
                    </a:p>
                  </a:txBody>
                  <a:tcPr marL="7620" marR="7620" marT="7620" marB="0" anchor="b"/>
                </a:tc>
                <a:tc>
                  <a:txBody>
                    <a:bodyPr/>
                    <a:lstStyle/>
                    <a:p>
                      <a:pPr algn="r" rtl="0" fontAlgn="b"/>
                      <a:r>
                        <a:rPr lang="nl-BE" sz="1100" u="none" strike="noStrike">
                          <a:effectLst/>
                        </a:rPr>
                        <a:t>3,2</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a:effectLst/>
                        </a:rPr>
                        <a:t>13,9</a:t>
                      </a:r>
                      <a:endParaRPr lang="nl-BE" sz="1100" b="0" i="0" u="none" strike="noStrike">
                        <a:solidFill>
                          <a:srgbClr val="000000"/>
                        </a:solidFill>
                        <a:effectLst/>
                        <a:latin typeface="Calibri"/>
                      </a:endParaRPr>
                    </a:p>
                  </a:txBody>
                  <a:tcPr marL="7620" marR="7620" marT="7620" marB="0" anchor="b"/>
                </a:tc>
                <a:tc>
                  <a:txBody>
                    <a:bodyPr/>
                    <a:lstStyle/>
                    <a:p>
                      <a:pPr algn="r" rtl="0" fontAlgn="b"/>
                      <a:r>
                        <a:rPr lang="nl-BE" sz="1100" u="none" strike="noStrike" dirty="0">
                          <a:effectLst/>
                        </a:rPr>
                        <a:t>898</a:t>
                      </a:r>
                      <a:endParaRPr lang="nl-BE" sz="1100" b="0" i="0" u="none" strike="noStrike" dirty="0">
                        <a:solidFill>
                          <a:srgbClr val="000000"/>
                        </a:solidFill>
                        <a:effectLst/>
                        <a:latin typeface="Calibri"/>
                      </a:endParaRPr>
                    </a:p>
                  </a:txBody>
                  <a:tcPr marL="7620" marR="7620" marT="7620" marB="0" anchor="b"/>
                </a:tc>
              </a:tr>
            </a:tbl>
          </a:graphicData>
        </a:graphic>
      </p:graphicFrame>
      <p:grpSp>
        <p:nvGrpSpPr>
          <p:cNvPr id="3" name="Groep 2"/>
          <p:cNvGrpSpPr/>
          <p:nvPr/>
        </p:nvGrpSpPr>
        <p:grpSpPr>
          <a:xfrm>
            <a:off x="-36512" y="2833772"/>
            <a:ext cx="2304256" cy="1675348"/>
            <a:chOff x="-36512" y="2833772"/>
            <a:chExt cx="2304256" cy="1675348"/>
          </a:xfrm>
        </p:grpSpPr>
        <p:sp>
          <p:nvSpPr>
            <p:cNvPr id="7" name="Tekstvak 6"/>
            <p:cNvSpPr txBox="1"/>
            <p:nvPr/>
          </p:nvSpPr>
          <p:spPr>
            <a:xfrm>
              <a:off x="-36512" y="3409836"/>
              <a:ext cx="2304256"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evolutie</a:t>
              </a:r>
              <a:endParaRPr lang="nl-BE" sz="2800" b="1" dirty="0">
                <a:solidFill>
                  <a:schemeClr val="bg1"/>
                </a:solidFill>
              </a:endParaRPr>
            </a:p>
          </p:txBody>
        </p:sp>
        <p:sp>
          <p:nvSpPr>
            <p:cNvPr id="8" name="Tekstvak 7"/>
            <p:cNvSpPr txBox="1"/>
            <p:nvPr/>
          </p:nvSpPr>
          <p:spPr>
            <a:xfrm>
              <a:off x="-36512" y="3985900"/>
              <a:ext cx="2304256"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dichtheid</a:t>
              </a:r>
              <a:endParaRPr lang="nl-BE" sz="2800" b="1" dirty="0">
                <a:solidFill>
                  <a:schemeClr val="bg1"/>
                </a:solidFill>
              </a:endParaRPr>
            </a:p>
          </p:txBody>
        </p:sp>
        <p:sp>
          <p:nvSpPr>
            <p:cNvPr id="9" name="Tekstvak 8"/>
            <p:cNvSpPr txBox="1"/>
            <p:nvPr/>
          </p:nvSpPr>
          <p:spPr>
            <a:xfrm>
              <a:off x="-36512" y="2833772"/>
              <a:ext cx="2304256"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aantal 2014</a:t>
              </a:r>
              <a:endParaRPr lang="nl-BE" sz="2800" b="1" dirty="0">
                <a:solidFill>
                  <a:schemeClr val="bg1"/>
                </a:solidFill>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106" y="1322040"/>
            <a:ext cx="74993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kstvak 11"/>
          <p:cNvSpPr txBox="1"/>
          <p:nvPr/>
        </p:nvSpPr>
        <p:spPr>
          <a:xfrm>
            <a:off x="1115616" y="6021288"/>
            <a:ext cx="6552728" cy="307777"/>
          </a:xfrm>
          <a:prstGeom prst="rect">
            <a:avLst/>
          </a:prstGeom>
          <a:noFill/>
        </p:spPr>
        <p:txBody>
          <a:bodyPr wrap="square" rtlCol="0">
            <a:spAutoFit/>
          </a:bodyPr>
          <a:lstStyle/>
          <a:p>
            <a:r>
              <a:rPr lang="nl-BE" sz="1400" b="1" i="1" dirty="0" smtClean="0">
                <a:hlinkClick r:id="rId3"/>
              </a:rPr>
              <a:t>www.lokalestatistieken.be</a:t>
            </a:r>
            <a:r>
              <a:rPr lang="nl-BE" sz="1400" b="1" i="1" dirty="0" smtClean="0"/>
              <a:t> bewerking Stad Gent, Data &amp; Informatie</a:t>
            </a:r>
            <a:endParaRPr lang="nl-BE" sz="1400" b="1" i="1" dirty="0"/>
          </a:p>
        </p:txBody>
      </p:sp>
    </p:spTree>
    <p:extLst>
      <p:ext uri="{BB962C8B-B14F-4D97-AF65-F5344CB8AC3E}">
        <p14:creationId xmlns:p14="http://schemas.microsoft.com/office/powerpoint/2010/main" val="13011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229600" cy="4525963"/>
          </a:xfrm>
        </p:spPr>
        <p:txBody>
          <a:bodyPr>
            <a:noAutofit/>
          </a:bodyPr>
          <a:lstStyle/>
          <a:p>
            <a:pPr marL="0" indent="0" algn="just">
              <a:spcAft>
                <a:spcPts val="1200"/>
              </a:spcAft>
              <a:buNone/>
            </a:pPr>
            <a:r>
              <a:rPr lang="nl-BE" sz="2600" dirty="0"/>
              <a:t>Tussen 2014 en 2024 </a:t>
            </a:r>
            <a:endParaRPr lang="nl-BE" sz="2600" dirty="0" smtClean="0"/>
          </a:p>
          <a:p>
            <a:pPr algn="just">
              <a:spcAft>
                <a:spcPts val="1200"/>
              </a:spcAft>
            </a:pPr>
            <a:r>
              <a:rPr lang="nl-BE" sz="2600" dirty="0"/>
              <a:t>v</a:t>
            </a:r>
            <a:r>
              <a:rPr lang="nl-BE" sz="2600" dirty="0" smtClean="0"/>
              <a:t>erwachten we </a:t>
            </a:r>
            <a:r>
              <a:rPr lang="nl-BE" sz="2600" dirty="0">
                <a:solidFill>
                  <a:srgbClr val="FF0000"/>
                </a:solidFill>
              </a:rPr>
              <a:t>daling</a:t>
            </a:r>
            <a:r>
              <a:rPr lang="nl-BE" sz="2600" dirty="0"/>
              <a:t> van het aantal </a:t>
            </a:r>
            <a:r>
              <a:rPr lang="nl-BE" sz="2600" dirty="0">
                <a:solidFill>
                  <a:srgbClr val="FF0000"/>
                </a:solidFill>
              </a:rPr>
              <a:t>20-64-jarigen</a:t>
            </a:r>
            <a:r>
              <a:rPr lang="nl-BE" sz="2600" dirty="0"/>
              <a:t> in </a:t>
            </a:r>
            <a:r>
              <a:rPr lang="nl-BE" sz="2600" dirty="0" smtClean="0"/>
              <a:t>8/15 gemeenten rond Gent.</a:t>
            </a:r>
            <a:endParaRPr lang="nl-BE" sz="2600" dirty="0"/>
          </a:p>
          <a:p>
            <a:pPr marL="914400" lvl="2" indent="0" algn="just">
              <a:buNone/>
            </a:pPr>
            <a:endParaRPr lang="nl-BE" sz="2600" dirty="0" smtClean="0"/>
          </a:p>
          <a:p>
            <a:pPr marL="914400" lvl="2" indent="0" algn="just">
              <a:spcAft>
                <a:spcPts val="1200"/>
              </a:spcAft>
              <a:buNone/>
            </a:pPr>
            <a:r>
              <a:rPr lang="nl-BE" sz="2600" dirty="0" smtClean="0"/>
              <a:t>De daling kan oplopen tot meer dan 10% (in De </a:t>
            </a:r>
            <a:r>
              <a:rPr lang="nl-BE" sz="2600" dirty="0" err="1" smtClean="0"/>
              <a:t>Pinte</a:t>
            </a:r>
            <a:r>
              <a:rPr lang="nl-BE" sz="2600" dirty="0" smtClean="0"/>
              <a:t> en St.-Martens-</a:t>
            </a:r>
            <a:r>
              <a:rPr lang="nl-BE" sz="2600" dirty="0" err="1" smtClean="0"/>
              <a:t>Latem</a:t>
            </a:r>
            <a:r>
              <a:rPr lang="nl-BE" sz="2600" dirty="0" smtClean="0"/>
              <a:t>). </a:t>
            </a:r>
          </a:p>
        </p:txBody>
      </p:sp>
      <p:sp>
        <p:nvSpPr>
          <p:cNvPr id="5" name="Titel 1"/>
          <p:cNvSpPr>
            <a:spLocks noGrp="1"/>
          </p:cNvSpPr>
          <p:nvPr>
            <p:ph type="title"/>
          </p:nvPr>
        </p:nvSpPr>
        <p:spPr>
          <a:xfrm>
            <a:off x="395536" y="6007"/>
            <a:ext cx="8229600" cy="1143000"/>
          </a:xfrm>
        </p:spPr>
        <p:txBody>
          <a:bodyPr/>
          <a:lstStyle/>
          <a:p>
            <a:r>
              <a:rPr lang="nl-BE" dirty="0" smtClean="0">
                <a:latin typeface="+mn-lt"/>
              </a:rPr>
              <a:t>Besluiten</a:t>
            </a:r>
            <a:endParaRPr lang="nl-BE" dirty="0">
              <a:latin typeface="+mn-lt"/>
            </a:endParaRPr>
          </a:p>
        </p:txBody>
      </p:sp>
    </p:spTree>
    <p:extLst>
      <p:ext uri="{BB962C8B-B14F-4D97-AF65-F5344CB8AC3E}">
        <p14:creationId xmlns:p14="http://schemas.microsoft.com/office/powerpoint/2010/main" val="97848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844824"/>
            <a:ext cx="8229600" cy="4525963"/>
          </a:xfrm>
        </p:spPr>
        <p:txBody>
          <a:bodyPr>
            <a:noAutofit/>
          </a:bodyPr>
          <a:lstStyle/>
          <a:p>
            <a:pPr marL="0" indent="0" algn="just">
              <a:buNone/>
            </a:pPr>
            <a:r>
              <a:rPr lang="nl-BE" sz="2600" dirty="0"/>
              <a:t>Tussen 2014 en 2024 </a:t>
            </a:r>
            <a:endParaRPr lang="nl-BE" sz="2600" dirty="0" smtClean="0"/>
          </a:p>
          <a:p>
            <a:pPr algn="just">
              <a:spcAft>
                <a:spcPts val="1200"/>
              </a:spcAft>
            </a:pPr>
            <a:r>
              <a:rPr lang="nl-BE" sz="2600" dirty="0"/>
              <a:t>v</a:t>
            </a:r>
            <a:r>
              <a:rPr lang="nl-BE" sz="2600" dirty="0" smtClean="0"/>
              <a:t>erwachten we een </a:t>
            </a:r>
            <a:r>
              <a:rPr lang="nl-BE" sz="2600" dirty="0" smtClean="0">
                <a:solidFill>
                  <a:srgbClr val="FF0000"/>
                </a:solidFill>
              </a:rPr>
              <a:t>stijging</a:t>
            </a:r>
            <a:r>
              <a:rPr lang="nl-BE" sz="2600" dirty="0" smtClean="0"/>
              <a:t> van het </a:t>
            </a:r>
            <a:r>
              <a:rPr lang="nl-BE" sz="2600" dirty="0" smtClean="0">
                <a:solidFill>
                  <a:srgbClr val="FF0000"/>
                </a:solidFill>
              </a:rPr>
              <a:t>aantal 0-2-jarigen</a:t>
            </a:r>
            <a:r>
              <a:rPr lang="nl-BE" sz="2600" dirty="0" smtClean="0"/>
              <a:t> </a:t>
            </a:r>
            <a:r>
              <a:rPr lang="nl-BE" sz="2600" dirty="0"/>
              <a:t>in </a:t>
            </a:r>
            <a:r>
              <a:rPr lang="nl-BE" sz="2600" dirty="0" smtClean="0"/>
              <a:t>13/15 gemeenten rond Gent.</a:t>
            </a:r>
            <a:endParaRPr lang="nl-BE" sz="2200" dirty="0" smtClean="0"/>
          </a:p>
          <a:p>
            <a:pPr marL="914400" lvl="2" indent="0" algn="just">
              <a:buNone/>
            </a:pPr>
            <a:r>
              <a:rPr lang="nl-BE" sz="2600" dirty="0" smtClean="0"/>
              <a:t>In De </a:t>
            </a:r>
            <a:r>
              <a:rPr lang="nl-BE" sz="2600" dirty="0" err="1" smtClean="0"/>
              <a:t>Pinte</a:t>
            </a:r>
            <a:r>
              <a:rPr lang="nl-BE" sz="2600" dirty="0" smtClean="0"/>
              <a:t> verwachten we een lichte daling; in Destelbergen een status quo. </a:t>
            </a:r>
            <a:endParaRPr lang="en-US" sz="2600" dirty="0"/>
          </a:p>
        </p:txBody>
      </p:sp>
      <p:sp>
        <p:nvSpPr>
          <p:cNvPr id="4" name="Titel 1"/>
          <p:cNvSpPr>
            <a:spLocks noGrp="1"/>
          </p:cNvSpPr>
          <p:nvPr>
            <p:ph type="title"/>
          </p:nvPr>
        </p:nvSpPr>
        <p:spPr>
          <a:xfrm>
            <a:off x="395536" y="6007"/>
            <a:ext cx="8229600" cy="1143000"/>
          </a:xfrm>
        </p:spPr>
        <p:txBody>
          <a:bodyPr/>
          <a:lstStyle/>
          <a:p>
            <a:r>
              <a:rPr lang="nl-BE" dirty="0" smtClean="0">
                <a:latin typeface="+mn-lt"/>
              </a:rPr>
              <a:t>Besluiten</a:t>
            </a:r>
            <a:endParaRPr lang="nl-BE" dirty="0">
              <a:latin typeface="+mn-lt"/>
            </a:endParaRPr>
          </a:p>
        </p:txBody>
      </p:sp>
    </p:spTree>
    <p:extLst>
      <p:ext uri="{BB962C8B-B14F-4D97-AF65-F5344CB8AC3E}">
        <p14:creationId xmlns:p14="http://schemas.microsoft.com/office/powerpoint/2010/main" val="44520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628800"/>
            <a:ext cx="8229600" cy="4536504"/>
          </a:xfrm>
        </p:spPr>
        <p:txBody>
          <a:bodyPr>
            <a:noAutofit/>
          </a:bodyPr>
          <a:lstStyle/>
          <a:p>
            <a:pPr algn="just"/>
            <a:r>
              <a:rPr lang="nl-BE" sz="2400" dirty="0" smtClean="0"/>
              <a:t>De grote variatie in de demografische dynamiek die we vonden tussen alle Vlaamse steden en gemeenten, vinden we eveneens tussen Gent en zijn buurgemeenten.</a:t>
            </a:r>
          </a:p>
          <a:p>
            <a:pPr marL="0" indent="0" algn="just">
              <a:buNone/>
            </a:pPr>
            <a:endParaRPr lang="nl-BE" sz="2400" dirty="0" smtClean="0"/>
          </a:p>
          <a:p>
            <a:pPr marL="0" indent="0" algn="just">
              <a:buNone/>
            </a:pPr>
            <a:endParaRPr lang="nl-BE" sz="2400" dirty="0"/>
          </a:p>
          <a:p>
            <a:pPr algn="just"/>
            <a:r>
              <a:rPr lang="nl-BE" sz="2400" dirty="0" smtClean="0"/>
              <a:t>Niet alleen wat betreft de groei van het totaal aantal inwoners, maar ook in de veranderingen binnen specifieke leeftijdsgroepen. </a:t>
            </a:r>
          </a:p>
          <a:p>
            <a:pPr algn="just"/>
            <a:endParaRPr lang="nl-BE" sz="2400" dirty="0"/>
          </a:p>
          <a:p>
            <a:pPr algn="just"/>
            <a:r>
              <a:rPr lang="nl-BE" sz="2400" dirty="0" smtClean="0"/>
              <a:t>Gemeenten hebben eigen groeiprofielen met elk hun specifieke uitdagingen</a:t>
            </a:r>
          </a:p>
        </p:txBody>
      </p:sp>
      <p:sp>
        <p:nvSpPr>
          <p:cNvPr id="4" name="Titel 1"/>
          <p:cNvSpPr>
            <a:spLocks noGrp="1"/>
          </p:cNvSpPr>
          <p:nvPr>
            <p:ph type="title"/>
          </p:nvPr>
        </p:nvSpPr>
        <p:spPr>
          <a:xfrm>
            <a:off x="395536" y="6007"/>
            <a:ext cx="8229600" cy="1143000"/>
          </a:xfrm>
        </p:spPr>
        <p:txBody>
          <a:bodyPr/>
          <a:lstStyle/>
          <a:p>
            <a:r>
              <a:rPr lang="nl-BE" dirty="0" smtClean="0">
                <a:latin typeface="+mn-lt"/>
              </a:rPr>
              <a:t>Besluiten</a:t>
            </a:r>
            <a:endParaRPr lang="nl-BE" dirty="0">
              <a:latin typeface="+mn-lt"/>
            </a:endParaRPr>
          </a:p>
        </p:txBody>
      </p:sp>
    </p:spTree>
    <p:extLst>
      <p:ext uri="{BB962C8B-B14F-4D97-AF65-F5344CB8AC3E}">
        <p14:creationId xmlns:p14="http://schemas.microsoft.com/office/powerpoint/2010/main" val="2427814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836712"/>
          </a:xfrm>
        </p:spPr>
        <p:txBody>
          <a:bodyPr/>
          <a:lstStyle/>
          <a:p>
            <a:r>
              <a:rPr lang="nl-BE" dirty="0" smtClean="0"/>
              <a:t>Dank u voor uw aandacht !</a:t>
            </a:r>
            <a:endParaRPr lang="en-US" dirty="0"/>
          </a:p>
        </p:txBody>
      </p:sp>
    </p:spTree>
    <p:extLst>
      <p:ext uri="{BB962C8B-B14F-4D97-AF65-F5344CB8AC3E}">
        <p14:creationId xmlns:p14="http://schemas.microsoft.com/office/powerpoint/2010/main" val="2282067686"/>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721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51520" y="1546771"/>
            <a:ext cx="8640960" cy="2962349"/>
          </a:xfrm>
          <a:prstGeom prst="rect">
            <a:avLst/>
          </a:prstGeom>
          <a:noFill/>
        </p:spPr>
        <p:txBody>
          <a:bodyPr wrap="square" rtlCol="0">
            <a:spAutoFit/>
          </a:bodyPr>
          <a:lstStyle/>
          <a:p>
            <a:pPr algn="ctr"/>
            <a:r>
              <a:rPr lang="nl-BE" sz="4400" b="1" dirty="0" smtClean="0">
                <a:solidFill>
                  <a:prstClr val="black"/>
                </a:solidFill>
              </a:rPr>
              <a:t>SVR-Projecties van de huishoudens voor Vlaamse steden en gemeenten 2015 -2030</a:t>
            </a:r>
            <a:r>
              <a:rPr lang="nl-BE" sz="4400" b="1" dirty="0">
                <a:solidFill>
                  <a:prstClr val="black"/>
                </a:solidFill>
              </a:rPr>
              <a:t/>
            </a:r>
            <a:br>
              <a:rPr lang="nl-BE" sz="4400" b="1" dirty="0">
                <a:solidFill>
                  <a:prstClr val="black"/>
                </a:solidFill>
              </a:rPr>
            </a:br>
            <a:r>
              <a:rPr lang="nl-BE" sz="1050" b="1" dirty="0">
                <a:solidFill>
                  <a:prstClr val="black"/>
                </a:solidFill>
              </a:rPr>
              <a:t/>
            </a:r>
            <a:br>
              <a:rPr lang="nl-BE" sz="1050" b="1" dirty="0">
                <a:solidFill>
                  <a:prstClr val="black"/>
                </a:solidFill>
              </a:rPr>
            </a:br>
            <a:r>
              <a:rPr lang="nl-BE" sz="4400" b="1" dirty="0">
                <a:solidFill>
                  <a:prstClr val="black"/>
                </a:solidFill>
              </a:rPr>
              <a:t>Gent en buurgemeenten</a:t>
            </a:r>
            <a:endParaRPr lang="nl-BE" sz="4400" b="1" dirty="0">
              <a:solidFill>
                <a:prstClr val="black">
                  <a:lumMod val="85000"/>
                  <a:lumOff val="15000"/>
                </a:prstClr>
              </a:solidFill>
            </a:endParaRPr>
          </a:p>
        </p:txBody>
      </p:sp>
      <p:sp>
        <p:nvSpPr>
          <p:cNvPr id="8" name="Tekstvak 7"/>
          <p:cNvSpPr txBox="1"/>
          <p:nvPr/>
        </p:nvSpPr>
        <p:spPr>
          <a:xfrm>
            <a:off x="1331640" y="4725144"/>
            <a:ext cx="7560840" cy="707886"/>
          </a:xfrm>
          <a:prstGeom prst="rect">
            <a:avLst/>
          </a:prstGeom>
          <a:noFill/>
        </p:spPr>
        <p:txBody>
          <a:bodyPr wrap="square" rtlCol="0">
            <a:spAutoFit/>
          </a:bodyPr>
          <a:lstStyle/>
          <a:p>
            <a:pPr algn="r"/>
            <a:r>
              <a:rPr lang="nl-BE" sz="2000" dirty="0" smtClean="0">
                <a:solidFill>
                  <a:prstClr val="black">
                    <a:lumMod val="65000"/>
                    <a:lumOff val="35000"/>
                  </a:prstClr>
                </a:solidFill>
              </a:rPr>
              <a:t>Edith Lodewijckx, Ingrid </a:t>
            </a:r>
            <a:r>
              <a:rPr lang="nl-BE" sz="2000" dirty="0" err="1" smtClean="0">
                <a:solidFill>
                  <a:prstClr val="black">
                    <a:lumMod val="65000"/>
                    <a:lumOff val="35000"/>
                  </a:prstClr>
                </a:solidFill>
              </a:rPr>
              <a:t>Schockaert</a:t>
            </a:r>
            <a:r>
              <a:rPr lang="nl-BE" sz="2000" dirty="0" smtClean="0">
                <a:solidFill>
                  <a:prstClr val="black">
                    <a:lumMod val="65000"/>
                    <a:lumOff val="35000"/>
                  </a:prstClr>
                </a:solidFill>
              </a:rPr>
              <a:t> en Edwin </a:t>
            </a:r>
            <a:r>
              <a:rPr lang="nl-BE" sz="2000" dirty="0" err="1" smtClean="0">
                <a:solidFill>
                  <a:prstClr val="black">
                    <a:lumMod val="65000"/>
                    <a:lumOff val="35000"/>
                  </a:prstClr>
                </a:solidFill>
              </a:rPr>
              <a:t>Pelfrene</a:t>
            </a:r>
            <a:r>
              <a:rPr lang="nl-BE" sz="2000" dirty="0" smtClean="0">
                <a:solidFill>
                  <a:prstClr val="black">
                    <a:lumMod val="65000"/>
                    <a:lumOff val="35000"/>
                  </a:prstClr>
                </a:solidFill>
              </a:rPr>
              <a:t> </a:t>
            </a:r>
          </a:p>
          <a:p>
            <a:pPr algn="r"/>
            <a:r>
              <a:rPr lang="nl-BE" sz="2000" dirty="0" smtClean="0">
                <a:solidFill>
                  <a:prstClr val="black">
                    <a:lumMod val="65000"/>
                    <a:lumOff val="35000"/>
                  </a:prstClr>
                </a:solidFill>
              </a:rPr>
              <a:t>Gent | 7</a:t>
            </a:r>
            <a:r>
              <a:rPr lang="nl-BE" dirty="0" smtClean="0">
                <a:solidFill>
                  <a:prstClr val="black">
                    <a:lumMod val="65000"/>
                    <a:lumOff val="35000"/>
                  </a:prstClr>
                </a:solidFill>
              </a:rPr>
              <a:t>.5.2015</a:t>
            </a:r>
            <a:endParaRPr lang="nl-BE" dirty="0">
              <a:solidFill>
                <a:prstClr val="black">
                  <a:lumMod val="65000"/>
                  <a:lumOff val="35000"/>
                </a:prstClr>
              </a:solidFill>
            </a:endParaRPr>
          </a:p>
        </p:txBody>
      </p:sp>
    </p:spTree>
    <p:extLst>
      <p:ext uri="{BB962C8B-B14F-4D97-AF65-F5344CB8AC3E}">
        <p14:creationId xmlns:p14="http://schemas.microsoft.com/office/powerpoint/2010/main" val="130394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67544" y="0"/>
            <a:ext cx="8229600" cy="692696"/>
          </a:xfrm>
        </p:spPr>
        <p:txBody>
          <a:bodyPr>
            <a:noAutofit/>
          </a:bodyPr>
          <a:lstStyle/>
          <a:p>
            <a:r>
              <a:rPr lang="nl-BE" sz="4000" dirty="0" smtClean="0">
                <a:solidFill>
                  <a:schemeClr val="bg1">
                    <a:lumMod val="50000"/>
                  </a:schemeClr>
                </a:solidFill>
              </a:rPr>
              <a:t>Inhoud presentatie</a:t>
            </a:r>
            <a:endParaRPr lang="nl-BE" sz="4000" dirty="0">
              <a:solidFill>
                <a:schemeClr val="bg1">
                  <a:lumMod val="50000"/>
                </a:schemeClr>
              </a:solidFill>
            </a:endParaRPr>
          </a:p>
        </p:txBody>
      </p:sp>
      <p:sp>
        <p:nvSpPr>
          <p:cNvPr id="7" name="Tijdelijke aanduiding voor inhoud 2"/>
          <p:cNvSpPr>
            <a:spLocks noGrp="1"/>
          </p:cNvSpPr>
          <p:nvPr>
            <p:ph idx="1"/>
          </p:nvPr>
        </p:nvSpPr>
        <p:spPr>
          <a:xfrm>
            <a:off x="500034" y="836712"/>
            <a:ext cx="8229600" cy="5616624"/>
          </a:xfrm>
        </p:spPr>
        <p:txBody>
          <a:bodyPr>
            <a:noAutofit/>
          </a:bodyPr>
          <a:lstStyle/>
          <a:p>
            <a:r>
              <a:rPr lang="nl-BE" sz="3600" dirty="0" smtClean="0"/>
              <a:t>Toelichting projectiemechanisme</a:t>
            </a:r>
          </a:p>
          <a:p>
            <a:r>
              <a:rPr lang="nl-BE" sz="3600" dirty="0" smtClean="0"/>
              <a:t>Enkele </a:t>
            </a:r>
            <a:r>
              <a:rPr lang="nl-BE" sz="3600" dirty="0"/>
              <a:t>resultaten</a:t>
            </a:r>
          </a:p>
          <a:p>
            <a:pPr lvl="1"/>
            <a:r>
              <a:rPr lang="nl-BE" sz="3200" dirty="0" smtClean="0"/>
              <a:t>Totaal aantal huishoudens </a:t>
            </a:r>
          </a:p>
          <a:p>
            <a:pPr lvl="1"/>
            <a:r>
              <a:rPr lang="nl-BE" sz="3200" dirty="0" smtClean="0"/>
              <a:t>Aantal huishoudens naar grootte</a:t>
            </a:r>
          </a:p>
          <a:p>
            <a:pPr lvl="1"/>
            <a:r>
              <a:rPr lang="nl-BE" sz="3200" dirty="0" smtClean="0"/>
              <a:t>Gezinsverdunning</a:t>
            </a:r>
          </a:p>
          <a:p>
            <a:pPr lvl="1"/>
            <a:r>
              <a:rPr lang="nl-BE" sz="3200" dirty="0" smtClean="0"/>
              <a:t>Alleenwonenden, naar leeftijd en geslacht </a:t>
            </a:r>
          </a:p>
          <a:p>
            <a:pPr lvl="1"/>
            <a:r>
              <a:rPr lang="nl-BE" sz="3200" dirty="0" smtClean="0"/>
              <a:t>2-persoonshuishoudens, huishoudensleden naar leeftijd</a:t>
            </a:r>
          </a:p>
          <a:p>
            <a:r>
              <a:rPr lang="nl-BE" sz="3600" dirty="0" smtClean="0"/>
              <a:t>Besluiten en aandachtspunten</a:t>
            </a:r>
          </a:p>
          <a:p>
            <a:pPr marL="0" indent="0">
              <a:buNone/>
            </a:pPr>
            <a:endParaRPr lang="nl-BE" sz="3600" dirty="0" smtClean="0"/>
          </a:p>
          <a:p>
            <a:pPr>
              <a:buNone/>
            </a:pPr>
            <a:endParaRPr lang="nl-BE" sz="3600" dirty="0" smtClean="0"/>
          </a:p>
          <a:p>
            <a:endParaRPr lang="nl-BE" sz="3600" dirty="0"/>
          </a:p>
          <a:p>
            <a:endParaRPr lang="nl-BE" sz="3600" dirty="0"/>
          </a:p>
        </p:txBody>
      </p:sp>
    </p:spTree>
    <p:extLst>
      <p:ext uri="{BB962C8B-B14F-4D97-AF65-F5344CB8AC3E}">
        <p14:creationId xmlns:p14="http://schemas.microsoft.com/office/powerpoint/2010/main" val="371678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92" y="404664"/>
            <a:ext cx="8229600" cy="535287"/>
          </a:xfrm>
        </p:spPr>
        <p:txBody>
          <a:bodyPr>
            <a:normAutofit fontScale="90000"/>
          </a:bodyPr>
          <a:lstStyle/>
          <a:p>
            <a:r>
              <a:rPr lang="nl-BE" dirty="0" smtClean="0">
                <a:solidFill>
                  <a:schemeClr val="bg1">
                    <a:lumMod val="50000"/>
                  </a:schemeClr>
                </a:solidFill>
              </a:rPr>
              <a:t>Vereenvoudigd projectiemodel </a:t>
            </a:r>
            <a:br>
              <a:rPr lang="nl-BE" dirty="0" smtClean="0">
                <a:solidFill>
                  <a:schemeClr val="bg1">
                    <a:lumMod val="50000"/>
                  </a:schemeClr>
                </a:solidFill>
              </a:rPr>
            </a:br>
            <a:r>
              <a:rPr lang="nl-BE" dirty="0" smtClean="0">
                <a:solidFill>
                  <a:schemeClr val="bg1">
                    <a:lumMod val="50000"/>
                  </a:schemeClr>
                </a:solidFill>
              </a:rPr>
              <a:t>private huishoudens</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3724263854"/>
              </p:ext>
            </p:extLst>
          </p:nvPr>
        </p:nvGraphicFramePr>
        <p:xfrm>
          <a:off x="73683" y="1447651"/>
          <a:ext cx="8964487" cy="4879372"/>
        </p:xfrm>
        <a:graphic>
          <a:graphicData uri="http://schemas.openxmlformats.org/drawingml/2006/table">
            <a:tbl>
              <a:tblPr firstRow="1" bandRow="1">
                <a:tableStyleId>{5C22544A-7EE6-4342-B048-85BDC9FD1C3A}</a:tableStyleId>
              </a:tblPr>
              <a:tblGrid>
                <a:gridCol w="432048"/>
                <a:gridCol w="1185949"/>
                <a:gridCol w="576064"/>
                <a:gridCol w="1008112"/>
                <a:gridCol w="1080120"/>
                <a:gridCol w="1080120"/>
                <a:gridCol w="1584176"/>
                <a:gridCol w="2017898"/>
              </a:tblGrid>
              <a:tr h="1054472">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r>
                        <a:rPr lang="nl-BE" sz="2400" dirty="0" smtClean="0">
                          <a:solidFill>
                            <a:srgbClr val="FF0000"/>
                          </a:solidFill>
                        </a:rPr>
                        <a:t>huishoudparticipatiegraden</a:t>
                      </a:r>
                      <a:endParaRPr lang="nl-BE" sz="2400" dirty="0">
                        <a:solidFill>
                          <a:srgbClr val="FF0000"/>
                        </a:solidFill>
                      </a:endParaRPr>
                    </a:p>
                    <a:p>
                      <a:r>
                        <a:rPr lang="nl-BE" sz="2400" dirty="0" smtClean="0"/>
                        <a:t>( % bevolking naar huishoudensgrootte)</a:t>
                      </a:r>
                      <a:endParaRPr lang="nl-BE" sz="2400" dirty="0"/>
                    </a:p>
                  </a:txBody>
                  <a:tcP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hMerge="1">
                  <a:txBody>
                    <a:bodyPr/>
                    <a:lstStyle/>
                    <a:p>
                      <a:endParaRPr lang="nl-BE" sz="2400" dirty="0"/>
                    </a:p>
                  </a:txBody>
                  <a:tcPr/>
                </a:tc>
                <a:tc hMerge="1">
                  <a:txBody>
                    <a:bodyPr/>
                    <a:lstStyle/>
                    <a:p>
                      <a:endParaRPr lang="nl-BE" sz="2400" dirty="0"/>
                    </a:p>
                  </a:txBody>
                  <a:tcPr/>
                </a:tc>
                <a:tc hMerge="1">
                  <a:txBody>
                    <a:bodyPr/>
                    <a:lstStyle/>
                    <a:p>
                      <a:endParaRPr lang="nl-BE" sz="2400" dirty="0"/>
                    </a:p>
                  </a:txBody>
                  <a:tcPr/>
                </a:tc>
                <a:tc rowSpan="2">
                  <a:txBody>
                    <a:bodyPr/>
                    <a:lstStyle/>
                    <a:p>
                      <a:r>
                        <a:rPr lang="nl-BE" sz="2400" dirty="0" err="1" smtClean="0"/>
                        <a:t>Geproj</a:t>
                      </a:r>
                      <a:r>
                        <a:rPr lang="nl-BE" sz="2400" dirty="0" smtClean="0"/>
                        <a:t>. bevolking </a:t>
                      </a:r>
                    </a:p>
                    <a:p>
                      <a:r>
                        <a:rPr lang="nl-BE" sz="2400" dirty="0" smtClean="0"/>
                        <a:t>in 2030 </a:t>
                      </a:r>
                    </a:p>
                    <a:p>
                      <a:r>
                        <a:rPr lang="nl-BE" sz="2400" dirty="0" smtClean="0"/>
                        <a:t>(= 10.000)</a:t>
                      </a:r>
                      <a:endParaRPr lang="nl-BE" sz="2400" dirty="0"/>
                    </a:p>
                  </a:txBody>
                  <a:tcPr/>
                </a:tc>
                <a:tc rowSpan="2">
                  <a:txBody>
                    <a:bodyPr/>
                    <a:lstStyle/>
                    <a:p>
                      <a:r>
                        <a:rPr lang="nl-BE" sz="2400" dirty="0" smtClean="0"/>
                        <a:t>Geprojecteerd aantal huishoudens in 2030</a:t>
                      </a:r>
                      <a:endParaRPr lang="nl-BE" sz="2400" dirty="0"/>
                    </a:p>
                  </a:txBody>
                  <a:tcPr/>
                </a:tc>
              </a:tr>
              <a:tr h="527236">
                <a:tc vMerge="1">
                  <a:txBody>
                    <a:bodyPr/>
                    <a:lstStyle/>
                    <a:p>
                      <a:endParaRPr lang="nl-BE"/>
                    </a:p>
                  </a:txBody>
                  <a:tcPr/>
                </a:tc>
                <a:tc vMerge="1">
                  <a:txBody>
                    <a:bodyPr/>
                    <a:lstStyle/>
                    <a:p>
                      <a:pPr marL="0" algn="l" defTabSz="914400" rtl="0" eaLnBrk="1" latinLnBrk="0" hangingPunct="1"/>
                      <a:endParaRPr lang="nl-BE" sz="2400" b="1" kern="1200" dirty="0">
                        <a:solidFill>
                          <a:schemeClr val="lt1"/>
                        </a:solidFill>
                        <a:latin typeface="+mn-lt"/>
                        <a:ea typeface="+mn-ea"/>
                        <a:cs typeface="+mn-cs"/>
                      </a:endParaRPr>
                    </a:p>
                  </a:txBody>
                  <a:tcPr>
                    <a:lnT w="12700" cmpd="sng">
                      <a:noFill/>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2014</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2030</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nl-BE" sz="2400" dirty="0"/>
                    </a:p>
                  </a:txBody>
                  <a:tcPr/>
                </a:tc>
                <a:tc vMerge="1">
                  <a:txBody>
                    <a:bodyPr/>
                    <a:lstStyle/>
                    <a:p>
                      <a:endParaRPr lang="nl-BE" sz="2400" dirty="0"/>
                    </a:p>
                  </a:txBody>
                  <a:tcPr/>
                </a:tc>
              </a:tr>
              <a:tr h="527236">
                <a:tc rowSpan="6">
                  <a:txBody>
                    <a:bodyPr/>
                    <a:lstStyle/>
                    <a:p>
                      <a:pPr algn="ctr"/>
                      <a:r>
                        <a:rPr lang="nl-BE" sz="2400" u="sng" dirty="0" smtClean="0"/>
                        <a:t>Bevolking in private HH</a:t>
                      </a:r>
                      <a:endParaRPr lang="nl-BE" sz="2400" u="sng" dirty="0"/>
                    </a:p>
                  </a:txBody>
                  <a:tcPr vert="vert270" anchor="b">
                    <a:lnT w="6350" cap="flat" cmpd="sng" algn="ctr">
                      <a:solidFill>
                        <a:schemeClr val="bg1"/>
                      </a:solidFill>
                      <a:prstDash val="solid"/>
                      <a:round/>
                      <a:headEnd type="none" w="med" len="med"/>
                      <a:tailEnd type="none" w="med" len="med"/>
                    </a:lnT>
                  </a:tcPr>
                </a:tc>
                <a:tc>
                  <a:txBody>
                    <a:bodyPr/>
                    <a:lstStyle/>
                    <a:p>
                      <a:r>
                        <a:rPr lang="nl-BE" sz="2400" dirty="0" smtClean="0"/>
                        <a:t>1-p HH</a:t>
                      </a:r>
                      <a:endParaRPr lang="nl-BE" sz="2400" dirty="0"/>
                    </a:p>
                  </a:txBody>
                  <a:tcPr anchor="ctr">
                    <a:lnT w="6350" cap="flat" cmpd="sng" algn="ctr">
                      <a:solidFill>
                        <a:schemeClr val="bg1"/>
                      </a:solidFill>
                      <a:prstDash val="solid"/>
                      <a:round/>
                      <a:headEnd type="none" w="med" len="med"/>
                      <a:tailEnd type="none" w="med" len="med"/>
                    </a:lnT>
                  </a:tcPr>
                </a:tc>
                <a:tc>
                  <a:txBody>
                    <a:bodyPr/>
                    <a:lstStyle/>
                    <a:p>
                      <a:r>
                        <a:rPr lang="nl-BE" sz="2400" dirty="0" smtClean="0"/>
                        <a:t>…</a:t>
                      </a:r>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smtClean="0">
                          <a:solidFill>
                            <a:srgbClr val="000000"/>
                          </a:solidFill>
                          <a:effectLst/>
                          <a:latin typeface="Calibri"/>
                        </a:rPr>
                        <a:t>13%</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18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2-p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3-p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4-p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23%</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5+p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totaal</a:t>
                      </a:r>
                      <a:endParaRPr lang="nl-BE" sz="2400" dirty="0"/>
                    </a:p>
                  </a:txBody>
                  <a:tcPr anchor="ctr"/>
                </a:tc>
                <a:tc>
                  <a:txBody>
                    <a:bodyPr/>
                    <a:lstStyle/>
                    <a:p>
                      <a:r>
                        <a:rPr lang="nl-BE" sz="2400" dirty="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2400" b="1" i="0" u="none" strike="noStrike" dirty="0">
                        <a:solidFill>
                          <a:srgbClr val="FF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303370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92" y="404664"/>
            <a:ext cx="8229600" cy="535287"/>
          </a:xfrm>
        </p:spPr>
        <p:txBody>
          <a:bodyPr>
            <a:normAutofit fontScale="90000"/>
          </a:bodyPr>
          <a:lstStyle/>
          <a:p>
            <a:r>
              <a:rPr lang="nl-BE" dirty="0" smtClean="0">
                <a:solidFill>
                  <a:schemeClr val="bg1">
                    <a:lumMod val="50000"/>
                  </a:schemeClr>
                </a:solidFill>
              </a:rPr>
              <a:t>Vereenvoudigd projectiemodel </a:t>
            </a:r>
            <a:br>
              <a:rPr lang="nl-BE" dirty="0" smtClean="0">
                <a:solidFill>
                  <a:schemeClr val="bg1">
                    <a:lumMod val="50000"/>
                  </a:schemeClr>
                </a:solidFill>
              </a:rPr>
            </a:br>
            <a:r>
              <a:rPr lang="nl-BE" dirty="0" smtClean="0">
                <a:solidFill>
                  <a:schemeClr val="bg1">
                    <a:lumMod val="50000"/>
                  </a:schemeClr>
                </a:solidFill>
              </a:rPr>
              <a:t>private huishoudens</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964652720"/>
              </p:ext>
            </p:extLst>
          </p:nvPr>
        </p:nvGraphicFramePr>
        <p:xfrm>
          <a:off x="73683" y="1447651"/>
          <a:ext cx="8964487" cy="4879372"/>
        </p:xfrm>
        <a:graphic>
          <a:graphicData uri="http://schemas.openxmlformats.org/drawingml/2006/table">
            <a:tbl>
              <a:tblPr firstRow="1" bandRow="1">
                <a:tableStyleId>{5C22544A-7EE6-4342-B048-85BDC9FD1C3A}</a:tableStyleId>
              </a:tblPr>
              <a:tblGrid>
                <a:gridCol w="432048"/>
                <a:gridCol w="1185949"/>
                <a:gridCol w="576064"/>
                <a:gridCol w="1008112"/>
                <a:gridCol w="1080120"/>
                <a:gridCol w="1080120"/>
                <a:gridCol w="1584176"/>
                <a:gridCol w="2017898"/>
              </a:tblGrid>
              <a:tr h="1054472">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r>
                        <a:rPr lang="nl-BE" sz="2400" dirty="0" smtClean="0">
                          <a:solidFill>
                            <a:srgbClr val="FF0000"/>
                          </a:solidFill>
                        </a:rPr>
                        <a:t>huishoudparticipatiegraden</a:t>
                      </a:r>
                      <a:endParaRPr lang="nl-BE" sz="2400" dirty="0">
                        <a:solidFill>
                          <a:srgbClr val="FF0000"/>
                        </a:solidFill>
                      </a:endParaRPr>
                    </a:p>
                    <a:p>
                      <a:r>
                        <a:rPr lang="nl-BE" sz="2400" dirty="0" smtClean="0"/>
                        <a:t>( % bevolking naar huishoudensgrootte)</a:t>
                      </a:r>
                      <a:endParaRPr lang="nl-BE" sz="2400" dirty="0"/>
                    </a:p>
                  </a:txBody>
                  <a:tcP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hMerge="1">
                  <a:txBody>
                    <a:bodyPr/>
                    <a:lstStyle/>
                    <a:p>
                      <a:endParaRPr lang="nl-BE" sz="2400" dirty="0"/>
                    </a:p>
                  </a:txBody>
                  <a:tcPr/>
                </a:tc>
                <a:tc hMerge="1">
                  <a:txBody>
                    <a:bodyPr/>
                    <a:lstStyle/>
                    <a:p>
                      <a:endParaRPr lang="nl-BE" sz="2400" dirty="0"/>
                    </a:p>
                  </a:txBody>
                  <a:tcPr/>
                </a:tc>
                <a:tc hMerge="1">
                  <a:txBody>
                    <a:bodyPr/>
                    <a:lstStyle/>
                    <a:p>
                      <a:endParaRPr lang="nl-BE" sz="2400" dirty="0"/>
                    </a:p>
                  </a:txBody>
                  <a:tcPr/>
                </a:tc>
                <a:tc rowSpan="2">
                  <a:txBody>
                    <a:bodyPr/>
                    <a:lstStyle/>
                    <a:p>
                      <a:r>
                        <a:rPr lang="nl-BE" sz="2400" dirty="0" err="1" smtClean="0"/>
                        <a:t>Geproj</a:t>
                      </a:r>
                      <a:r>
                        <a:rPr lang="nl-BE" sz="2400" dirty="0" smtClean="0"/>
                        <a:t>. bevolking </a:t>
                      </a:r>
                    </a:p>
                    <a:p>
                      <a:r>
                        <a:rPr lang="nl-BE" sz="2400" dirty="0" smtClean="0"/>
                        <a:t>in 2030 </a:t>
                      </a:r>
                    </a:p>
                    <a:p>
                      <a:r>
                        <a:rPr lang="nl-BE" sz="2400" dirty="0" smtClean="0"/>
                        <a:t>(= 10.000)</a:t>
                      </a:r>
                      <a:endParaRPr lang="nl-BE" sz="2400" dirty="0"/>
                    </a:p>
                  </a:txBody>
                  <a:tcPr/>
                </a:tc>
                <a:tc rowSpan="2">
                  <a:txBody>
                    <a:bodyPr/>
                    <a:lstStyle/>
                    <a:p>
                      <a:r>
                        <a:rPr lang="nl-BE" sz="2400" dirty="0" smtClean="0"/>
                        <a:t>Geprojecteerd aantal huishoudens in 2030</a:t>
                      </a:r>
                      <a:endParaRPr lang="nl-BE" sz="2400" dirty="0"/>
                    </a:p>
                  </a:txBody>
                  <a:tcPr/>
                </a:tc>
              </a:tr>
              <a:tr h="527236">
                <a:tc vMerge="1">
                  <a:txBody>
                    <a:bodyPr/>
                    <a:lstStyle/>
                    <a:p>
                      <a:endParaRPr lang="nl-BE"/>
                    </a:p>
                  </a:txBody>
                  <a:tcPr/>
                </a:tc>
                <a:tc vMerge="1">
                  <a:txBody>
                    <a:bodyPr/>
                    <a:lstStyle/>
                    <a:p>
                      <a:pPr marL="0" algn="l" defTabSz="914400" rtl="0" eaLnBrk="1" latinLnBrk="0" hangingPunct="1"/>
                      <a:endParaRPr lang="nl-BE" sz="2400" b="1" kern="1200" dirty="0">
                        <a:solidFill>
                          <a:schemeClr val="lt1"/>
                        </a:solidFill>
                        <a:latin typeface="+mn-lt"/>
                        <a:ea typeface="+mn-ea"/>
                        <a:cs typeface="+mn-cs"/>
                      </a:endParaRPr>
                    </a:p>
                  </a:txBody>
                  <a:tcPr>
                    <a:lnT w="12700" cmpd="sng">
                      <a:noFill/>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2014</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2030</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nl-BE" sz="2400" dirty="0"/>
                    </a:p>
                  </a:txBody>
                  <a:tcPr/>
                </a:tc>
                <a:tc vMerge="1">
                  <a:txBody>
                    <a:bodyPr/>
                    <a:lstStyle/>
                    <a:p>
                      <a:endParaRPr lang="nl-BE" sz="2400" dirty="0"/>
                    </a:p>
                  </a:txBody>
                  <a:tcPr/>
                </a:tc>
              </a:tr>
              <a:tr h="527236">
                <a:tc rowSpan="6">
                  <a:txBody>
                    <a:bodyPr/>
                    <a:lstStyle/>
                    <a:p>
                      <a:pPr algn="ctr"/>
                      <a:r>
                        <a:rPr lang="nl-BE" sz="2400" u="sng" dirty="0" smtClean="0"/>
                        <a:t>Bevolking in private HH</a:t>
                      </a:r>
                      <a:endParaRPr lang="nl-BE" sz="2400" u="sng" dirty="0"/>
                    </a:p>
                  </a:txBody>
                  <a:tcPr vert="vert270" anchor="b">
                    <a:lnT w="6350" cap="flat" cmpd="sng" algn="ctr">
                      <a:solidFill>
                        <a:schemeClr val="bg1"/>
                      </a:solidFill>
                      <a:prstDash val="solid"/>
                      <a:round/>
                      <a:headEnd type="none" w="med" len="med"/>
                      <a:tailEnd type="none" w="med" len="med"/>
                    </a:lnT>
                  </a:tcPr>
                </a:tc>
                <a:tc>
                  <a:txBody>
                    <a:bodyPr/>
                    <a:lstStyle/>
                    <a:p>
                      <a:r>
                        <a:rPr lang="nl-BE" sz="2400" dirty="0" smtClean="0"/>
                        <a:t>1-p HH</a:t>
                      </a:r>
                      <a:endParaRPr lang="nl-BE" sz="2400" dirty="0"/>
                    </a:p>
                  </a:txBody>
                  <a:tcPr anchor="ctr">
                    <a:lnT w="6350" cap="flat" cmpd="sng" algn="ctr">
                      <a:solidFill>
                        <a:schemeClr val="bg1"/>
                      </a:solidFill>
                      <a:prstDash val="solid"/>
                      <a:round/>
                      <a:headEnd type="none" w="med" len="med"/>
                      <a:tailEnd type="none" w="med" len="med"/>
                    </a:lnT>
                  </a:tcPr>
                </a:tc>
                <a:tc>
                  <a:txBody>
                    <a:bodyPr/>
                    <a:lstStyle/>
                    <a:p>
                      <a:r>
                        <a:rPr lang="nl-BE" sz="2400" dirty="0" smtClean="0"/>
                        <a:t>…</a:t>
                      </a:r>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13%</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18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2-p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34%</a:t>
                      </a:r>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3-p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18%</a:t>
                      </a:r>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4-p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23%</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20%</a:t>
                      </a:r>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5+p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12%</a:t>
                      </a:r>
                      <a:endParaRPr lang="nl-BE" sz="2400" b="0" i="0" u="none" strike="noStrike" dirty="0">
                        <a:solidFill>
                          <a:srgbClr val="000000"/>
                        </a:solidFill>
                        <a:effectLst/>
                        <a:latin typeface="Calibri"/>
                      </a:endParaRPr>
                    </a:p>
                  </a:txBody>
                  <a:tcPr marL="9525" marR="9525" marT="9525" marB="0" anchor="ctr"/>
                </a:tc>
                <a:tc>
                  <a:txBody>
                    <a:bodyPr/>
                    <a:lstStyle/>
                    <a:p>
                      <a:pPr algn="ctr" fontAlgn="b"/>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totaal</a:t>
                      </a:r>
                      <a:endParaRPr lang="nl-BE" sz="2400" dirty="0"/>
                    </a:p>
                  </a:txBody>
                  <a:tcPr anchor="ctr"/>
                </a:tc>
                <a:tc>
                  <a:txBody>
                    <a:bodyPr/>
                    <a:lstStyle/>
                    <a:p>
                      <a:r>
                        <a:rPr lang="nl-BE" sz="2400" dirty="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2400" b="1" i="0" u="none" strike="noStrike" dirty="0">
                        <a:solidFill>
                          <a:srgbClr val="FF0000"/>
                        </a:solidFill>
                        <a:effectLst/>
                        <a:latin typeface="Calibri"/>
                      </a:endParaRPr>
                    </a:p>
                  </a:txBody>
                  <a:tcPr marL="9525" marR="9525" marT="9525" marB="0" anchor="ctr"/>
                </a:tc>
              </a:tr>
            </a:tbl>
          </a:graphicData>
        </a:graphic>
      </p:graphicFrame>
      <p:sp>
        <p:nvSpPr>
          <p:cNvPr id="4" name="PIJL-RECHTS 3"/>
          <p:cNvSpPr/>
          <p:nvPr/>
        </p:nvSpPr>
        <p:spPr>
          <a:xfrm flipV="1">
            <a:off x="3331275" y="3911173"/>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5" name="PIJL-RECHTS 4"/>
          <p:cNvSpPr/>
          <p:nvPr/>
        </p:nvSpPr>
        <p:spPr>
          <a:xfrm flipV="1">
            <a:off x="3331275" y="443711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PIJL-RECHTS 5"/>
          <p:cNvSpPr/>
          <p:nvPr/>
        </p:nvSpPr>
        <p:spPr>
          <a:xfrm flipV="1">
            <a:off x="3331275" y="4967457"/>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7" name="PIJL-RECHTS 6"/>
          <p:cNvSpPr/>
          <p:nvPr/>
        </p:nvSpPr>
        <p:spPr>
          <a:xfrm flipV="1">
            <a:off x="3347864" y="551723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PIJL-RECHTS 7"/>
          <p:cNvSpPr/>
          <p:nvPr/>
        </p:nvSpPr>
        <p:spPr>
          <a:xfrm flipV="1">
            <a:off x="3347864" y="3383281"/>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3259806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92" y="404664"/>
            <a:ext cx="8229600" cy="535287"/>
          </a:xfrm>
        </p:spPr>
        <p:txBody>
          <a:bodyPr>
            <a:normAutofit fontScale="90000"/>
          </a:bodyPr>
          <a:lstStyle/>
          <a:p>
            <a:r>
              <a:rPr lang="nl-BE" dirty="0" smtClean="0">
                <a:solidFill>
                  <a:schemeClr val="bg1">
                    <a:lumMod val="50000"/>
                  </a:schemeClr>
                </a:solidFill>
              </a:rPr>
              <a:t>Vereenvoudigd projectiemodel </a:t>
            </a:r>
            <a:br>
              <a:rPr lang="nl-BE" dirty="0" smtClean="0">
                <a:solidFill>
                  <a:schemeClr val="bg1">
                    <a:lumMod val="50000"/>
                  </a:schemeClr>
                </a:solidFill>
              </a:rPr>
            </a:br>
            <a:r>
              <a:rPr lang="nl-BE" dirty="0" smtClean="0">
                <a:solidFill>
                  <a:schemeClr val="bg1">
                    <a:lumMod val="50000"/>
                  </a:schemeClr>
                </a:solidFill>
              </a:rPr>
              <a:t>private huishoudens</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3868476189"/>
              </p:ext>
            </p:extLst>
          </p:nvPr>
        </p:nvGraphicFramePr>
        <p:xfrm>
          <a:off x="73683" y="1447651"/>
          <a:ext cx="8964487" cy="4879372"/>
        </p:xfrm>
        <a:graphic>
          <a:graphicData uri="http://schemas.openxmlformats.org/drawingml/2006/table">
            <a:tbl>
              <a:tblPr firstRow="1" bandRow="1">
                <a:tableStyleId>{5C22544A-7EE6-4342-B048-85BDC9FD1C3A}</a:tableStyleId>
              </a:tblPr>
              <a:tblGrid>
                <a:gridCol w="432048"/>
                <a:gridCol w="1185949"/>
                <a:gridCol w="576064"/>
                <a:gridCol w="1008112"/>
                <a:gridCol w="1080120"/>
                <a:gridCol w="1080120"/>
                <a:gridCol w="1584176"/>
                <a:gridCol w="2017898"/>
              </a:tblGrid>
              <a:tr h="1054472">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r>
                        <a:rPr lang="nl-BE" sz="2400" dirty="0" smtClean="0">
                          <a:solidFill>
                            <a:srgbClr val="FF0000"/>
                          </a:solidFill>
                        </a:rPr>
                        <a:t>huishoudparticipatiegraden</a:t>
                      </a:r>
                      <a:endParaRPr lang="nl-BE" sz="2400" dirty="0">
                        <a:solidFill>
                          <a:srgbClr val="FF0000"/>
                        </a:solidFill>
                      </a:endParaRPr>
                    </a:p>
                    <a:p>
                      <a:r>
                        <a:rPr lang="nl-BE" sz="2400" dirty="0" smtClean="0"/>
                        <a:t>( % bevolking naar huishoudensgrootte)</a:t>
                      </a:r>
                      <a:endParaRPr lang="nl-BE" sz="2400" dirty="0"/>
                    </a:p>
                  </a:txBody>
                  <a:tcP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hMerge="1">
                  <a:txBody>
                    <a:bodyPr/>
                    <a:lstStyle/>
                    <a:p>
                      <a:endParaRPr lang="nl-BE" sz="2400" dirty="0"/>
                    </a:p>
                  </a:txBody>
                  <a:tcPr/>
                </a:tc>
                <a:tc hMerge="1">
                  <a:txBody>
                    <a:bodyPr/>
                    <a:lstStyle/>
                    <a:p>
                      <a:endParaRPr lang="nl-BE" sz="2400" dirty="0"/>
                    </a:p>
                  </a:txBody>
                  <a:tcPr/>
                </a:tc>
                <a:tc hMerge="1">
                  <a:txBody>
                    <a:bodyPr/>
                    <a:lstStyle/>
                    <a:p>
                      <a:endParaRPr lang="nl-BE" sz="2400" dirty="0"/>
                    </a:p>
                  </a:txBody>
                  <a:tcPr/>
                </a:tc>
                <a:tc rowSpan="2">
                  <a:txBody>
                    <a:bodyPr/>
                    <a:lstStyle/>
                    <a:p>
                      <a:r>
                        <a:rPr lang="nl-BE" sz="2400" dirty="0" err="1" smtClean="0"/>
                        <a:t>Geproj</a:t>
                      </a:r>
                      <a:r>
                        <a:rPr lang="nl-BE" sz="2400" dirty="0" smtClean="0"/>
                        <a:t>. bevolking </a:t>
                      </a:r>
                    </a:p>
                    <a:p>
                      <a:r>
                        <a:rPr lang="nl-BE" sz="2400" dirty="0" smtClean="0"/>
                        <a:t>in 2030 </a:t>
                      </a:r>
                    </a:p>
                    <a:p>
                      <a:r>
                        <a:rPr lang="nl-BE" sz="2400" dirty="0" smtClean="0"/>
                        <a:t>(= 10.000)</a:t>
                      </a:r>
                      <a:endParaRPr lang="nl-BE" sz="2400" dirty="0"/>
                    </a:p>
                  </a:txBody>
                  <a:tcPr/>
                </a:tc>
                <a:tc rowSpan="2">
                  <a:txBody>
                    <a:bodyPr/>
                    <a:lstStyle/>
                    <a:p>
                      <a:r>
                        <a:rPr lang="nl-BE" sz="2400" dirty="0" smtClean="0"/>
                        <a:t>Geprojecteerd aantal huishoudens in 2030</a:t>
                      </a:r>
                      <a:endParaRPr lang="nl-BE" sz="2400" dirty="0"/>
                    </a:p>
                  </a:txBody>
                  <a:tcPr/>
                </a:tc>
              </a:tr>
              <a:tr h="527236">
                <a:tc vMerge="1">
                  <a:txBody>
                    <a:bodyPr/>
                    <a:lstStyle/>
                    <a:p>
                      <a:endParaRPr lang="nl-BE"/>
                    </a:p>
                  </a:txBody>
                  <a:tcPr/>
                </a:tc>
                <a:tc vMerge="1">
                  <a:txBody>
                    <a:bodyPr/>
                    <a:lstStyle/>
                    <a:p>
                      <a:pPr marL="0" algn="l" defTabSz="914400" rtl="0" eaLnBrk="1" latinLnBrk="0" hangingPunct="1"/>
                      <a:endParaRPr lang="nl-BE" sz="2400" b="1" kern="1200" dirty="0">
                        <a:solidFill>
                          <a:schemeClr val="lt1"/>
                        </a:solidFill>
                        <a:latin typeface="+mn-lt"/>
                        <a:ea typeface="+mn-ea"/>
                        <a:cs typeface="+mn-cs"/>
                      </a:endParaRPr>
                    </a:p>
                  </a:txBody>
                  <a:tcPr>
                    <a:lnT w="12700" cmpd="sng">
                      <a:noFill/>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2014</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2030</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nl-BE" sz="2400" dirty="0"/>
                    </a:p>
                  </a:txBody>
                  <a:tcPr/>
                </a:tc>
                <a:tc vMerge="1">
                  <a:txBody>
                    <a:bodyPr/>
                    <a:lstStyle/>
                    <a:p>
                      <a:endParaRPr lang="nl-BE" sz="2400" dirty="0"/>
                    </a:p>
                  </a:txBody>
                  <a:tcPr/>
                </a:tc>
              </a:tr>
              <a:tr h="527236">
                <a:tc rowSpan="6">
                  <a:txBody>
                    <a:bodyPr/>
                    <a:lstStyle/>
                    <a:p>
                      <a:pPr algn="ctr"/>
                      <a:r>
                        <a:rPr lang="nl-BE" sz="2400" u="sng" dirty="0" smtClean="0"/>
                        <a:t>Bevolking in private HH</a:t>
                      </a:r>
                      <a:endParaRPr lang="nl-BE" sz="2400" u="sng" dirty="0"/>
                    </a:p>
                  </a:txBody>
                  <a:tcPr vert="vert270" anchor="b">
                    <a:lnT w="6350" cap="flat" cmpd="sng" algn="ctr">
                      <a:solidFill>
                        <a:schemeClr val="bg1"/>
                      </a:solidFill>
                      <a:prstDash val="solid"/>
                      <a:round/>
                      <a:headEnd type="none" w="med" len="med"/>
                      <a:tailEnd type="none" w="med" len="med"/>
                    </a:lnT>
                  </a:tcPr>
                </a:tc>
                <a:tc>
                  <a:txBody>
                    <a:bodyPr/>
                    <a:lstStyle/>
                    <a:p>
                      <a:r>
                        <a:rPr lang="nl-BE" sz="2400" dirty="0" smtClean="0"/>
                        <a:t>1-p HH</a:t>
                      </a:r>
                      <a:endParaRPr lang="nl-BE" sz="2400" dirty="0"/>
                    </a:p>
                  </a:txBody>
                  <a:tcPr anchor="ctr">
                    <a:lnT w="6350" cap="flat" cmpd="sng" algn="ctr">
                      <a:solidFill>
                        <a:schemeClr val="bg1"/>
                      </a:solidFill>
                      <a:prstDash val="solid"/>
                      <a:round/>
                      <a:headEnd type="none" w="med" len="med"/>
                      <a:tailEnd type="none" w="med" len="med"/>
                    </a:lnT>
                  </a:tcPr>
                </a:tc>
                <a:tc>
                  <a:txBody>
                    <a:bodyPr/>
                    <a:lstStyle/>
                    <a:p>
                      <a:r>
                        <a:rPr lang="nl-BE" sz="2400" dirty="0" smtClean="0"/>
                        <a:t>…</a:t>
                      </a:r>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13%</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1.600</a:t>
                      </a:r>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18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2-p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34%</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3.400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3-p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18%</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1.800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4-p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23%</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20%</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2.000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5+p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12%</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1.200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totaal</a:t>
                      </a:r>
                      <a:endParaRPr lang="nl-BE" sz="2400" dirty="0"/>
                    </a:p>
                  </a:txBody>
                  <a:tcPr anchor="ctr"/>
                </a:tc>
                <a:tc>
                  <a:txBody>
                    <a:bodyPr/>
                    <a:lstStyle/>
                    <a:p>
                      <a:r>
                        <a:rPr lang="nl-BE" sz="2400" dirty="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pPr algn="l" fontAlgn="b"/>
                      <a:r>
                        <a:rPr lang="nl-BE" sz="2400" b="0" i="0" u="none" strike="noStrike" dirty="0" smtClean="0">
                          <a:solidFill>
                            <a:srgbClr val="000000"/>
                          </a:solidFill>
                          <a:effectLst/>
                          <a:latin typeface="Calibri"/>
                        </a:rPr>
                        <a:t>    10.000</a:t>
                      </a:r>
                      <a:endParaRPr lang="nl-BE" sz="2400" b="0" i="0" u="none" strike="noStrike" dirty="0">
                        <a:solidFill>
                          <a:srgbClr val="000000"/>
                        </a:solidFill>
                        <a:effectLst/>
                        <a:latin typeface="Calibri"/>
                      </a:endParaRPr>
                    </a:p>
                  </a:txBody>
                  <a:tcPr marL="9525" marR="9525" marT="9525" marB="0" anchor="ctr"/>
                </a:tc>
                <a:tc>
                  <a:txBody>
                    <a:bodyPr/>
                    <a:lstStyle/>
                    <a:p>
                      <a:pPr algn="l" fontAlgn="b"/>
                      <a:endParaRPr lang="nl-BE" sz="2400" b="1" i="0" u="none" strike="noStrike" dirty="0">
                        <a:solidFill>
                          <a:srgbClr val="FF0000"/>
                        </a:solidFill>
                        <a:effectLst/>
                        <a:latin typeface="Calibri"/>
                      </a:endParaRPr>
                    </a:p>
                  </a:txBody>
                  <a:tcPr marL="9525" marR="9525" marT="9525" marB="0" anchor="ctr"/>
                </a:tc>
              </a:tr>
            </a:tbl>
          </a:graphicData>
        </a:graphic>
      </p:graphicFrame>
      <p:sp>
        <p:nvSpPr>
          <p:cNvPr id="4" name="PIJL-RECHTS 3"/>
          <p:cNvSpPr/>
          <p:nvPr/>
        </p:nvSpPr>
        <p:spPr>
          <a:xfrm flipV="1">
            <a:off x="3331275" y="3911173"/>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5" name="PIJL-RECHTS 4"/>
          <p:cNvSpPr/>
          <p:nvPr/>
        </p:nvSpPr>
        <p:spPr>
          <a:xfrm flipV="1">
            <a:off x="3331275" y="443711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PIJL-RECHTS 5"/>
          <p:cNvSpPr/>
          <p:nvPr/>
        </p:nvSpPr>
        <p:spPr>
          <a:xfrm flipV="1">
            <a:off x="3331275" y="4967457"/>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7" name="PIJL-RECHTS 6"/>
          <p:cNvSpPr/>
          <p:nvPr/>
        </p:nvSpPr>
        <p:spPr>
          <a:xfrm flipV="1">
            <a:off x="3347864" y="551723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PIJL-RECHTS 7"/>
          <p:cNvSpPr/>
          <p:nvPr/>
        </p:nvSpPr>
        <p:spPr>
          <a:xfrm flipV="1">
            <a:off x="3347864" y="3383281"/>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1558233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5" name="Tekstvak 4"/>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6" name="Tekstvak 5"/>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8" name="Tekstvak 7"/>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9" name="Tekstvak 8"/>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0" name="Tekstvak 9"/>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644227506"/>
              </p:ext>
            </p:extLst>
          </p:nvPr>
        </p:nvGraphicFramePr>
        <p:xfrm>
          <a:off x="611560" y="332656"/>
          <a:ext cx="8363272" cy="5721499"/>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vak 6"/>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evolutie</a:t>
            </a:r>
            <a:endParaRPr lang="nl-BE" sz="2800" b="1" dirty="0">
              <a:solidFill>
                <a:schemeClr val="bg1"/>
              </a:solidFill>
            </a:endParaRPr>
          </a:p>
        </p:txBody>
      </p:sp>
      <p:sp>
        <p:nvSpPr>
          <p:cNvPr id="11" name="Tekstvak 10"/>
          <p:cNvSpPr txBox="1"/>
          <p:nvPr/>
        </p:nvSpPr>
        <p:spPr>
          <a:xfrm>
            <a:off x="1115616" y="6021288"/>
            <a:ext cx="6552728" cy="307777"/>
          </a:xfrm>
          <a:prstGeom prst="rect">
            <a:avLst/>
          </a:prstGeom>
          <a:noFill/>
        </p:spPr>
        <p:txBody>
          <a:bodyPr wrap="square" rtlCol="0">
            <a:spAutoFit/>
          </a:bodyPr>
          <a:lstStyle/>
          <a:p>
            <a:r>
              <a:rPr lang="nl-BE" sz="1400" b="1" i="1" dirty="0" smtClean="0">
                <a:hlinkClick r:id="rId3"/>
              </a:rPr>
              <a:t>www.lokalestatistieken.be</a:t>
            </a:r>
            <a:r>
              <a:rPr lang="nl-BE" sz="1400" b="1" i="1" dirty="0" smtClean="0"/>
              <a:t> bewerking Stad Gent, Data &amp; Informatie</a:t>
            </a:r>
            <a:endParaRPr lang="nl-BE" sz="1400" b="1" i="1" dirty="0"/>
          </a:p>
        </p:txBody>
      </p:sp>
    </p:spTree>
    <p:extLst>
      <p:ext uri="{BB962C8B-B14F-4D97-AF65-F5344CB8AC3E}">
        <p14:creationId xmlns:p14="http://schemas.microsoft.com/office/powerpoint/2010/main" val="26756822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192" y="404664"/>
            <a:ext cx="8229600" cy="535287"/>
          </a:xfrm>
        </p:spPr>
        <p:txBody>
          <a:bodyPr>
            <a:normAutofit fontScale="90000"/>
          </a:bodyPr>
          <a:lstStyle/>
          <a:p>
            <a:r>
              <a:rPr lang="nl-BE" dirty="0" smtClean="0">
                <a:solidFill>
                  <a:schemeClr val="bg1">
                    <a:lumMod val="50000"/>
                  </a:schemeClr>
                </a:solidFill>
              </a:rPr>
              <a:t>Vereenvoudigd projectiemodel </a:t>
            </a:r>
            <a:br>
              <a:rPr lang="nl-BE" dirty="0" smtClean="0">
                <a:solidFill>
                  <a:schemeClr val="bg1">
                    <a:lumMod val="50000"/>
                  </a:schemeClr>
                </a:solidFill>
              </a:rPr>
            </a:br>
            <a:r>
              <a:rPr lang="nl-BE" dirty="0" smtClean="0">
                <a:solidFill>
                  <a:schemeClr val="bg1">
                    <a:lumMod val="50000"/>
                  </a:schemeClr>
                </a:solidFill>
              </a:rPr>
              <a:t>private huishoudens</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2450580275"/>
              </p:ext>
            </p:extLst>
          </p:nvPr>
        </p:nvGraphicFramePr>
        <p:xfrm>
          <a:off x="73683" y="1447651"/>
          <a:ext cx="8964487" cy="4879372"/>
        </p:xfrm>
        <a:graphic>
          <a:graphicData uri="http://schemas.openxmlformats.org/drawingml/2006/table">
            <a:tbl>
              <a:tblPr firstRow="1" bandRow="1">
                <a:tableStyleId>{5C22544A-7EE6-4342-B048-85BDC9FD1C3A}</a:tableStyleId>
              </a:tblPr>
              <a:tblGrid>
                <a:gridCol w="432048"/>
                <a:gridCol w="1185949"/>
                <a:gridCol w="576064"/>
                <a:gridCol w="1008112"/>
                <a:gridCol w="1080120"/>
                <a:gridCol w="1080120"/>
                <a:gridCol w="1584176"/>
                <a:gridCol w="2017898"/>
              </a:tblGrid>
              <a:tr h="1054472">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algn="l" defTabSz="914400" rtl="0" eaLnBrk="1" latinLnBrk="0" hangingPunct="1"/>
                      <a:endParaRPr lang="nl-BE" sz="2400" b="1" kern="1200" dirty="0">
                        <a:solidFill>
                          <a:schemeClr val="lt1"/>
                        </a:solidFill>
                        <a:latin typeface="+mn-lt"/>
                        <a:ea typeface="+mn-ea"/>
                        <a:cs typeface="+mn-cs"/>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r>
                        <a:rPr lang="nl-BE" sz="2400" dirty="0" smtClean="0">
                          <a:solidFill>
                            <a:srgbClr val="FF0000"/>
                          </a:solidFill>
                        </a:rPr>
                        <a:t>huishoudparticipatiegraden</a:t>
                      </a:r>
                      <a:endParaRPr lang="nl-BE" sz="2400" dirty="0">
                        <a:solidFill>
                          <a:srgbClr val="FF0000"/>
                        </a:solidFill>
                      </a:endParaRPr>
                    </a:p>
                    <a:p>
                      <a:r>
                        <a:rPr lang="nl-BE" sz="2400" dirty="0" smtClean="0"/>
                        <a:t>( % bevolking naar huishoudensgrootte)</a:t>
                      </a:r>
                      <a:endParaRPr lang="nl-BE" sz="2400" dirty="0"/>
                    </a:p>
                  </a:txBody>
                  <a:tcP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hMerge="1">
                  <a:txBody>
                    <a:bodyPr/>
                    <a:lstStyle/>
                    <a:p>
                      <a:endParaRPr lang="nl-BE" sz="2400" dirty="0"/>
                    </a:p>
                  </a:txBody>
                  <a:tcPr/>
                </a:tc>
                <a:tc hMerge="1">
                  <a:txBody>
                    <a:bodyPr/>
                    <a:lstStyle/>
                    <a:p>
                      <a:endParaRPr lang="nl-BE" sz="2400" dirty="0"/>
                    </a:p>
                  </a:txBody>
                  <a:tcPr/>
                </a:tc>
                <a:tc hMerge="1">
                  <a:txBody>
                    <a:bodyPr/>
                    <a:lstStyle/>
                    <a:p>
                      <a:endParaRPr lang="nl-BE" sz="2400" dirty="0"/>
                    </a:p>
                  </a:txBody>
                  <a:tcPr/>
                </a:tc>
                <a:tc rowSpan="2">
                  <a:txBody>
                    <a:bodyPr/>
                    <a:lstStyle/>
                    <a:p>
                      <a:r>
                        <a:rPr lang="nl-BE" sz="2400" dirty="0" err="1" smtClean="0"/>
                        <a:t>Geproj</a:t>
                      </a:r>
                      <a:r>
                        <a:rPr lang="nl-BE" sz="2400" dirty="0" smtClean="0"/>
                        <a:t>. bevolking </a:t>
                      </a:r>
                    </a:p>
                    <a:p>
                      <a:r>
                        <a:rPr lang="nl-BE" sz="2400" dirty="0" smtClean="0"/>
                        <a:t>in 2030 </a:t>
                      </a:r>
                    </a:p>
                    <a:p>
                      <a:r>
                        <a:rPr lang="nl-BE" sz="2400" dirty="0" smtClean="0"/>
                        <a:t>(= 10.000)</a:t>
                      </a:r>
                      <a:endParaRPr lang="nl-BE" sz="2400" dirty="0"/>
                    </a:p>
                  </a:txBody>
                  <a:tcPr/>
                </a:tc>
                <a:tc rowSpan="2">
                  <a:txBody>
                    <a:bodyPr/>
                    <a:lstStyle/>
                    <a:p>
                      <a:r>
                        <a:rPr lang="nl-BE" sz="2400" dirty="0" smtClean="0"/>
                        <a:t>Geprojecteerd aantal huishoudens in 2030</a:t>
                      </a:r>
                      <a:endParaRPr lang="nl-BE" sz="2400" dirty="0"/>
                    </a:p>
                  </a:txBody>
                  <a:tcPr/>
                </a:tc>
              </a:tr>
              <a:tr h="527236">
                <a:tc vMerge="1">
                  <a:txBody>
                    <a:bodyPr/>
                    <a:lstStyle/>
                    <a:p>
                      <a:endParaRPr lang="nl-BE"/>
                    </a:p>
                  </a:txBody>
                  <a:tcPr/>
                </a:tc>
                <a:tc vMerge="1">
                  <a:txBody>
                    <a:bodyPr/>
                    <a:lstStyle/>
                    <a:p>
                      <a:pPr marL="0" algn="l" defTabSz="914400" rtl="0" eaLnBrk="1" latinLnBrk="0" hangingPunct="1"/>
                      <a:endParaRPr lang="nl-BE" sz="2400" b="1" kern="1200" dirty="0">
                        <a:solidFill>
                          <a:schemeClr val="lt1"/>
                        </a:solidFill>
                        <a:latin typeface="+mn-lt"/>
                        <a:ea typeface="+mn-ea"/>
                        <a:cs typeface="+mn-cs"/>
                      </a:endParaRPr>
                    </a:p>
                  </a:txBody>
                  <a:tcPr>
                    <a:lnT w="12700" cmpd="sng">
                      <a:noFill/>
                    </a:lnT>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2014</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BE" sz="2400" b="1" dirty="0" smtClean="0">
                          <a:solidFill>
                            <a:schemeClr val="bg1"/>
                          </a:solidFill>
                        </a:rPr>
                        <a:t>2030</a:t>
                      </a:r>
                      <a:endParaRPr lang="nl-BE" sz="2400" b="1" dirty="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nl-BE" sz="2400" dirty="0"/>
                    </a:p>
                  </a:txBody>
                  <a:tcPr/>
                </a:tc>
                <a:tc vMerge="1">
                  <a:txBody>
                    <a:bodyPr/>
                    <a:lstStyle/>
                    <a:p>
                      <a:endParaRPr lang="nl-BE" sz="2400" dirty="0"/>
                    </a:p>
                  </a:txBody>
                  <a:tcPr/>
                </a:tc>
              </a:tr>
              <a:tr h="527236">
                <a:tc rowSpan="6">
                  <a:txBody>
                    <a:bodyPr/>
                    <a:lstStyle/>
                    <a:p>
                      <a:pPr algn="ctr"/>
                      <a:r>
                        <a:rPr lang="nl-BE" sz="2400" u="sng" dirty="0" smtClean="0"/>
                        <a:t>Bevolking in private HH</a:t>
                      </a:r>
                      <a:endParaRPr lang="nl-BE" sz="2400" u="sng" dirty="0"/>
                    </a:p>
                  </a:txBody>
                  <a:tcPr vert="vert270" anchor="b">
                    <a:lnT w="6350" cap="flat" cmpd="sng" algn="ctr">
                      <a:solidFill>
                        <a:schemeClr val="bg1"/>
                      </a:solidFill>
                      <a:prstDash val="solid"/>
                      <a:round/>
                      <a:headEnd type="none" w="med" len="med"/>
                      <a:tailEnd type="none" w="med" len="med"/>
                    </a:lnT>
                  </a:tcPr>
                </a:tc>
                <a:tc>
                  <a:txBody>
                    <a:bodyPr/>
                    <a:lstStyle/>
                    <a:p>
                      <a:r>
                        <a:rPr lang="nl-BE" sz="2400" dirty="0" smtClean="0"/>
                        <a:t>1-p HH</a:t>
                      </a:r>
                      <a:endParaRPr lang="nl-BE" sz="2400" dirty="0"/>
                    </a:p>
                  </a:txBody>
                  <a:tcPr anchor="ctr">
                    <a:lnT w="6350" cap="flat" cmpd="sng" algn="ctr">
                      <a:solidFill>
                        <a:schemeClr val="bg1"/>
                      </a:solidFill>
                      <a:prstDash val="solid"/>
                      <a:round/>
                      <a:headEnd type="none" w="med" len="med"/>
                      <a:tailEnd type="none" w="med" len="med"/>
                    </a:lnT>
                  </a:tcPr>
                </a:tc>
                <a:tc>
                  <a:txBody>
                    <a:bodyPr/>
                    <a:lstStyle/>
                    <a:p>
                      <a:r>
                        <a:rPr lang="nl-BE" sz="2400" dirty="0" smtClean="0"/>
                        <a:t>…</a:t>
                      </a:r>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13%</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endParaRPr lang="nl-BE" sz="2400" dirty="0"/>
                    </a:p>
                  </a:txBody>
                  <a:tcPr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lnT w="6350" cap="flat" cmpd="sng" algn="ctr">
                      <a:solidFill>
                        <a:schemeClr val="bg1"/>
                      </a:solidFill>
                      <a:prstDash val="solid"/>
                      <a:round/>
                      <a:headEnd type="none" w="med" len="med"/>
                      <a:tailEnd type="none" w="med" len="med"/>
                    </a:lnT>
                  </a:tcPr>
                </a:tc>
                <a:tc>
                  <a:txBody>
                    <a:bodyPr/>
                    <a:lstStyle/>
                    <a:p>
                      <a:pPr algn="ctr" fontAlgn="b"/>
                      <a:r>
                        <a:rPr lang="nl-BE" sz="2400" b="0" i="0" u="none" strike="noStrike" dirty="0" smtClean="0">
                          <a:solidFill>
                            <a:srgbClr val="000000"/>
                          </a:solidFill>
                          <a:effectLst/>
                          <a:latin typeface="Calibri"/>
                        </a:rPr>
                        <a:t>1.600</a:t>
                      </a:r>
                      <a:endParaRPr lang="nl-BE" sz="2400" b="0" i="0" u="none" strike="noStrike" dirty="0">
                        <a:solidFill>
                          <a:srgbClr val="000000"/>
                        </a:solidFill>
                        <a:effectLst/>
                        <a:latin typeface="Calibri"/>
                      </a:endParaRPr>
                    </a:p>
                  </a:txBody>
                  <a:tcPr marL="9525" marR="9525" marT="9525" marB="0" anchor="ctr"/>
                </a:tc>
                <a:tc>
                  <a:txBody>
                    <a:bodyPr/>
                    <a:lstStyle/>
                    <a:p>
                      <a:pPr algn="l" fontAlgn="b"/>
                      <a:r>
                        <a:rPr lang="nl-BE" sz="2400" b="0" i="0" u="none" strike="noStrike" dirty="0" smtClean="0">
                          <a:solidFill>
                            <a:srgbClr val="000000"/>
                          </a:solidFill>
                          <a:effectLst/>
                          <a:latin typeface="Calibri"/>
                        </a:rPr>
                        <a:t>  1.600 </a:t>
                      </a:r>
                      <a:r>
                        <a:rPr lang="nl-BE" sz="1800" b="0" i="0" u="none" strike="noStrike" dirty="0" smtClean="0">
                          <a:solidFill>
                            <a:srgbClr val="000000"/>
                          </a:solidFill>
                          <a:effectLst/>
                          <a:latin typeface="Calibri"/>
                        </a:rPr>
                        <a:t>(1600/1)</a:t>
                      </a:r>
                      <a:endParaRPr lang="nl-BE" sz="18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2-p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34%</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3.400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BE" sz="2400" b="0" i="0" u="none" strike="noStrike" dirty="0" smtClean="0">
                          <a:solidFill>
                            <a:srgbClr val="000000"/>
                          </a:solidFill>
                          <a:effectLst/>
                          <a:latin typeface="Calibri"/>
                        </a:rPr>
                        <a:t>  1.700 </a:t>
                      </a:r>
                      <a:r>
                        <a:rPr lang="nl-BE" sz="1800" b="0" i="0" u="none" strike="noStrike" kern="1200" dirty="0" smtClean="0">
                          <a:solidFill>
                            <a:srgbClr val="000000"/>
                          </a:solidFill>
                          <a:effectLst/>
                          <a:latin typeface="Calibri"/>
                          <a:ea typeface="+mn-ea"/>
                          <a:cs typeface="+mn-cs"/>
                        </a:rPr>
                        <a:t>(3400/2)</a:t>
                      </a: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3-p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19%</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18%</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1.800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l-BE" sz="2400" b="0" i="0" u="none" strike="noStrike" dirty="0" smtClean="0">
                          <a:solidFill>
                            <a:srgbClr val="000000"/>
                          </a:solidFill>
                          <a:effectLst/>
                          <a:latin typeface="Calibri"/>
                        </a:rPr>
                        <a:t> 600 </a:t>
                      </a:r>
                      <a:r>
                        <a:rPr lang="nl-BE" sz="1800" b="0" i="0" u="none" strike="noStrike" kern="1200" dirty="0" smtClean="0">
                          <a:solidFill>
                            <a:srgbClr val="000000"/>
                          </a:solidFill>
                          <a:effectLst/>
                          <a:latin typeface="Calibri"/>
                          <a:ea typeface="+mn-ea"/>
                          <a:cs typeface="+mn-cs"/>
                        </a:rPr>
                        <a:t>(1800/3)</a:t>
                      </a: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4-p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23%</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20%</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2.000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nl-BE" sz="2400" b="0" i="0" u="none" strike="noStrike" dirty="0" smtClean="0">
                          <a:solidFill>
                            <a:srgbClr val="000000"/>
                          </a:solidFill>
                          <a:effectLst/>
                          <a:latin typeface="Calibri"/>
                        </a:rPr>
                        <a:t>  500 </a:t>
                      </a:r>
                      <a:r>
                        <a:rPr lang="nl-BE" sz="2400" b="0" i="0" u="none" strike="noStrike" dirty="0" smtClean="0">
                          <a:solidFill>
                            <a:srgbClr val="000000"/>
                          </a:solidFill>
                          <a:effectLst/>
                          <a:latin typeface="+mn-lt"/>
                        </a:rPr>
                        <a:t>(</a:t>
                      </a:r>
                      <a:r>
                        <a:rPr lang="nl-BE" sz="1800" b="0" i="0" u="none" strike="noStrike" kern="1200" dirty="0" smtClean="0">
                          <a:solidFill>
                            <a:srgbClr val="000000"/>
                          </a:solidFill>
                          <a:effectLst/>
                          <a:latin typeface="Calibri"/>
                          <a:ea typeface="+mn-ea"/>
                          <a:cs typeface="+mn-cs"/>
                        </a:rPr>
                        <a:t>2000/4)</a:t>
                      </a: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5+p HH</a:t>
                      </a:r>
                      <a:endParaRPr lang="nl-BE" sz="2400" dirty="0"/>
                    </a:p>
                  </a:txBody>
                  <a:tcPr anchor="ctr"/>
                </a:tc>
                <a:tc>
                  <a:txBody>
                    <a:bodyPr/>
                    <a:lstStyle/>
                    <a:p>
                      <a:r>
                        <a:rPr lang="nl-BE" sz="240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16%</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dirty="0"/>
                    </a:p>
                  </a:txBody>
                  <a:tcPr anchor="ctr"/>
                </a:tc>
                <a:tc>
                  <a:txBody>
                    <a:bodyPr/>
                    <a:lstStyle/>
                    <a:p>
                      <a:pPr algn="ctr" fontAlgn="b"/>
                      <a:r>
                        <a:rPr lang="nl-BE" sz="2400" b="0" i="0" u="none" strike="noStrike" dirty="0" smtClean="0">
                          <a:solidFill>
                            <a:srgbClr val="000000"/>
                          </a:solidFill>
                          <a:effectLst/>
                          <a:latin typeface="Calibri"/>
                        </a:rPr>
                        <a:t>12%</a:t>
                      </a:r>
                      <a:endParaRPr lang="nl-BE" sz="2400" b="0" i="0" u="none" strike="noStrike" dirty="0">
                        <a:solidFill>
                          <a:srgbClr val="000000"/>
                        </a:solidFill>
                        <a:effectLst/>
                        <a:latin typeface="Calibri"/>
                      </a:endParaRPr>
                    </a:p>
                  </a:txBody>
                  <a:tcPr marL="9525" marR="9525" marT="9525" marB="0" anchor="ctr"/>
                </a:tc>
                <a:tc>
                  <a:txBody>
                    <a:bodyPr/>
                    <a:lstStyle/>
                    <a:p>
                      <a:pPr algn="ctr" fontAlgn="b"/>
                      <a:r>
                        <a:rPr lang="nl-BE" sz="2400" b="0" i="0" u="none" strike="noStrike" dirty="0" smtClean="0">
                          <a:solidFill>
                            <a:srgbClr val="000000"/>
                          </a:solidFill>
                          <a:effectLst/>
                          <a:latin typeface="Calibri"/>
                        </a:rPr>
                        <a:t>1.200</a:t>
                      </a:r>
                      <a:endParaRPr lang="nl-BE" sz="2400" b="0" i="0" u="none" strike="noStrike" dirty="0">
                        <a:solidFill>
                          <a:srgbClr val="000000"/>
                        </a:solidFill>
                        <a:effectLst/>
                        <a:latin typeface="Calibri"/>
                      </a:endParaRPr>
                    </a:p>
                  </a:txBody>
                  <a:tcPr marL="9525" marR="9525" marT="9525"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nl-BE" sz="2400" b="0" i="0" u="none" strike="noStrike" dirty="0" smtClean="0">
                          <a:solidFill>
                            <a:srgbClr val="000000"/>
                          </a:solidFill>
                          <a:effectLst/>
                          <a:latin typeface="Calibri"/>
                        </a:rPr>
                        <a:t>    220  </a:t>
                      </a:r>
                      <a:r>
                        <a:rPr lang="nl-BE" sz="1800" b="0" i="0" u="none" strike="noStrike" kern="1200" dirty="0" smtClean="0">
                          <a:solidFill>
                            <a:srgbClr val="000000"/>
                          </a:solidFill>
                          <a:effectLst/>
                          <a:latin typeface="Calibri"/>
                          <a:ea typeface="+mn-ea"/>
                          <a:cs typeface="+mn-cs"/>
                        </a:rPr>
                        <a:t>(1200/5,4)</a:t>
                      </a:r>
                      <a:endParaRPr lang="nl-BE" sz="2400" b="0" i="0" u="none" strike="noStrike" dirty="0">
                        <a:solidFill>
                          <a:srgbClr val="000000"/>
                        </a:solidFill>
                        <a:effectLst/>
                        <a:latin typeface="Calibri"/>
                      </a:endParaRPr>
                    </a:p>
                  </a:txBody>
                  <a:tcPr marL="9525" marR="9525" marT="9525" marB="0" anchor="ctr"/>
                </a:tc>
              </a:tr>
              <a:tr h="527236">
                <a:tc vMerge="1">
                  <a:txBody>
                    <a:bodyPr/>
                    <a:lstStyle/>
                    <a:p>
                      <a:endParaRPr lang="nl-BE" sz="2400" dirty="0"/>
                    </a:p>
                  </a:txBody>
                  <a:tcPr anchor="ctr"/>
                </a:tc>
                <a:tc>
                  <a:txBody>
                    <a:bodyPr/>
                    <a:lstStyle/>
                    <a:p>
                      <a:r>
                        <a:rPr lang="nl-BE" sz="2400" dirty="0" smtClean="0"/>
                        <a:t>totaal</a:t>
                      </a:r>
                      <a:endParaRPr lang="nl-BE" sz="2400" dirty="0"/>
                    </a:p>
                  </a:txBody>
                  <a:tcPr anchor="ctr"/>
                </a:tc>
                <a:tc>
                  <a:txBody>
                    <a:bodyPr/>
                    <a:lstStyle/>
                    <a:p>
                      <a:r>
                        <a:rPr lang="nl-BE" sz="2400" dirty="0" smtClean="0"/>
                        <a:t>…</a:t>
                      </a:r>
                      <a:endParaRPr lang="nl-BE" sz="2400" dirty="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endParaRPr lang="nl-BE" sz="2400"/>
                    </a:p>
                  </a:txBody>
                  <a:tcPr anchor="ctr"/>
                </a:tc>
                <a:tc>
                  <a:txBody>
                    <a:bodyPr/>
                    <a:lstStyle/>
                    <a:p>
                      <a:pPr algn="ctr" fontAlgn="b"/>
                      <a:r>
                        <a:rPr lang="nl-BE" sz="2400" b="0" i="0" u="none" strike="noStrike" dirty="0" smtClean="0">
                          <a:solidFill>
                            <a:srgbClr val="000000"/>
                          </a:solidFill>
                          <a:effectLst/>
                          <a:latin typeface="Calibri"/>
                        </a:rPr>
                        <a:t>100%</a:t>
                      </a:r>
                      <a:endParaRPr lang="nl-BE" sz="2400" b="0" i="0" u="none" strike="noStrike" dirty="0">
                        <a:solidFill>
                          <a:srgbClr val="000000"/>
                        </a:solidFill>
                        <a:effectLst/>
                        <a:latin typeface="Calibri"/>
                      </a:endParaRPr>
                    </a:p>
                  </a:txBody>
                  <a:tcPr marL="9525" marR="9525" marT="9525" marB="0" anchor="ctr"/>
                </a:tc>
                <a:tc>
                  <a:txBody>
                    <a:bodyPr/>
                    <a:lstStyle/>
                    <a:p>
                      <a:pPr algn="l" fontAlgn="b"/>
                      <a:r>
                        <a:rPr lang="nl-BE" sz="2400" b="0" i="0" u="none" strike="noStrike" dirty="0" smtClean="0">
                          <a:solidFill>
                            <a:srgbClr val="000000"/>
                          </a:solidFill>
                          <a:effectLst/>
                          <a:latin typeface="Calibri"/>
                        </a:rPr>
                        <a:t>    10.000</a:t>
                      </a:r>
                      <a:endParaRPr lang="nl-BE" sz="2400" b="0" i="0" u="none" strike="noStrike" dirty="0">
                        <a:solidFill>
                          <a:srgbClr val="000000"/>
                        </a:solidFill>
                        <a:effectLst/>
                        <a:latin typeface="Calibri"/>
                      </a:endParaRPr>
                    </a:p>
                  </a:txBody>
                  <a:tcPr marL="9525" marR="9525" marT="9525" marB="0" anchor="ctr"/>
                </a:tc>
                <a:tc>
                  <a:txBody>
                    <a:bodyPr/>
                    <a:lstStyle/>
                    <a:p>
                      <a:pPr algn="l" fontAlgn="b"/>
                      <a:r>
                        <a:rPr lang="nl-BE" sz="2400" b="1" i="0" u="none" strike="noStrike" dirty="0" smtClean="0">
                          <a:solidFill>
                            <a:srgbClr val="FF0000"/>
                          </a:solidFill>
                          <a:effectLst/>
                          <a:latin typeface="Calibri"/>
                        </a:rPr>
                        <a:t>  4.620</a:t>
                      </a:r>
                      <a:endParaRPr lang="nl-BE" sz="2400" b="1" i="0" u="none" strike="noStrike" dirty="0">
                        <a:solidFill>
                          <a:srgbClr val="FF0000"/>
                        </a:solidFill>
                        <a:effectLst/>
                        <a:latin typeface="Calibri"/>
                      </a:endParaRPr>
                    </a:p>
                  </a:txBody>
                  <a:tcPr marL="9525" marR="9525" marT="9525" marB="0" anchor="ctr"/>
                </a:tc>
              </a:tr>
            </a:tbl>
          </a:graphicData>
        </a:graphic>
      </p:graphicFrame>
      <p:sp>
        <p:nvSpPr>
          <p:cNvPr id="4" name="PIJL-RECHTS 3"/>
          <p:cNvSpPr/>
          <p:nvPr/>
        </p:nvSpPr>
        <p:spPr>
          <a:xfrm flipV="1">
            <a:off x="3331275" y="3911173"/>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5" name="PIJL-RECHTS 4"/>
          <p:cNvSpPr/>
          <p:nvPr/>
        </p:nvSpPr>
        <p:spPr>
          <a:xfrm flipV="1">
            <a:off x="3331275" y="443711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6" name="PIJL-RECHTS 5"/>
          <p:cNvSpPr/>
          <p:nvPr/>
        </p:nvSpPr>
        <p:spPr>
          <a:xfrm flipV="1">
            <a:off x="3331275" y="4967457"/>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7" name="PIJL-RECHTS 6"/>
          <p:cNvSpPr/>
          <p:nvPr/>
        </p:nvSpPr>
        <p:spPr>
          <a:xfrm flipV="1">
            <a:off x="3347864" y="5517232"/>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8" name="PIJL-RECHTS 7"/>
          <p:cNvSpPr/>
          <p:nvPr/>
        </p:nvSpPr>
        <p:spPr>
          <a:xfrm flipV="1">
            <a:off x="3347864" y="3383281"/>
            <a:ext cx="100811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9" name="Tekstvak 8"/>
          <p:cNvSpPr txBox="1"/>
          <p:nvPr/>
        </p:nvSpPr>
        <p:spPr>
          <a:xfrm>
            <a:off x="2555776" y="6309320"/>
            <a:ext cx="3528392" cy="584775"/>
          </a:xfrm>
          <a:prstGeom prst="rect">
            <a:avLst/>
          </a:prstGeom>
          <a:noFill/>
        </p:spPr>
        <p:txBody>
          <a:bodyPr wrap="square" rtlCol="0">
            <a:spAutoFit/>
          </a:bodyPr>
          <a:lstStyle/>
          <a:p>
            <a:r>
              <a:rPr lang="nl-BE" sz="3200" dirty="0">
                <a:solidFill>
                  <a:prstClr val="black"/>
                </a:solidFill>
              </a:rPr>
              <a:t>l</a:t>
            </a:r>
            <a:r>
              <a:rPr lang="nl-BE" sz="3200" dirty="0" smtClean="0">
                <a:solidFill>
                  <a:prstClr val="black"/>
                </a:solidFill>
              </a:rPr>
              <a:t>eeftijd &amp; geslacht</a:t>
            </a:r>
            <a:endParaRPr lang="nl-BE" sz="3200" dirty="0">
              <a:solidFill>
                <a:prstClr val="black"/>
              </a:solidFill>
            </a:endParaRPr>
          </a:p>
        </p:txBody>
      </p:sp>
    </p:spTree>
    <p:extLst>
      <p:ext uri="{BB962C8B-B14F-4D97-AF65-F5344CB8AC3E}">
        <p14:creationId xmlns:p14="http://schemas.microsoft.com/office/powerpoint/2010/main" val="227281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2249264"/>
            <a:ext cx="8640960" cy="1446550"/>
          </a:xfrm>
          <a:prstGeom prst="rect">
            <a:avLst/>
          </a:prstGeom>
          <a:noFill/>
        </p:spPr>
        <p:txBody>
          <a:bodyPr wrap="square" rtlCol="0">
            <a:spAutoFit/>
          </a:bodyPr>
          <a:lstStyle/>
          <a:p>
            <a:pPr algn="ctr"/>
            <a:r>
              <a:rPr lang="nl-BE" sz="4400" b="1" dirty="0">
                <a:solidFill>
                  <a:prstClr val="black"/>
                </a:solidFill>
              </a:rPr>
              <a:t>Aantal huishoudens stijgt. </a:t>
            </a:r>
            <a:br>
              <a:rPr lang="nl-BE" sz="4400" b="1" dirty="0">
                <a:solidFill>
                  <a:prstClr val="black"/>
                </a:solidFill>
              </a:rPr>
            </a:br>
            <a:r>
              <a:rPr lang="nl-BE" sz="4400" b="1" dirty="0">
                <a:solidFill>
                  <a:prstClr val="black"/>
                </a:solidFill>
              </a:rPr>
              <a:t>Grote lokale variatie! </a:t>
            </a:r>
          </a:p>
        </p:txBody>
      </p:sp>
    </p:spTree>
    <p:extLst>
      <p:ext uri="{BB962C8B-B14F-4D97-AF65-F5344CB8AC3E}">
        <p14:creationId xmlns:p14="http://schemas.microsoft.com/office/powerpoint/2010/main" val="3957148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628800"/>
            <a:ext cx="8974213" cy="4896196"/>
          </a:xfrm>
          <a:prstGeom prst="rect">
            <a:avLst/>
          </a:prstGeom>
        </p:spPr>
      </p:pic>
      <p:sp>
        <p:nvSpPr>
          <p:cNvPr id="3" name="Tekstvak 2"/>
          <p:cNvSpPr txBox="1"/>
          <p:nvPr/>
        </p:nvSpPr>
        <p:spPr>
          <a:xfrm>
            <a:off x="1" y="88232"/>
            <a:ext cx="9108866" cy="1323439"/>
          </a:xfrm>
          <a:prstGeom prst="rect">
            <a:avLst/>
          </a:prstGeom>
          <a:noFill/>
        </p:spPr>
        <p:txBody>
          <a:bodyPr wrap="square" rtlCol="0">
            <a:spAutoFit/>
          </a:bodyPr>
          <a:lstStyle/>
          <a:p>
            <a:pPr algn="ctr"/>
            <a:r>
              <a:rPr lang="nl-BE" sz="4000" dirty="0">
                <a:solidFill>
                  <a:prstClr val="white">
                    <a:lumMod val="50000"/>
                  </a:prstClr>
                </a:solidFill>
                <a:cs typeface="Lucida Sans" pitchFamily="34" charset="0"/>
              </a:rPr>
              <a:t>Totaal aantal huishoudens, </a:t>
            </a:r>
            <a:r>
              <a:rPr lang="nl-BE" sz="4000" dirty="0" smtClean="0">
                <a:solidFill>
                  <a:prstClr val="white">
                    <a:lumMod val="50000"/>
                  </a:prstClr>
                </a:solidFill>
              </a:rPr>
              <a:t>2014 - </a:t>
            </a:r>
            <a:r>
              <a:rPr lang="nl-BE" sz="4000" dirty="0">
                <a:solidFill>
                  <a:prstClr val="white">
                    <a:lumMod val="50000"/>
                  </a:prstClr>
                </a:solidFill>
              </a:rPr>
              <a:t>2024</a:t>
            </a:r>
            <a:r>
              <a:rPr lang="nl-BE" sz="4000" dirty="0" smtClean="0">
                <a:solidFill>
                  <a:prstClr val="white">
                    <a:lumMod val="50000"/>
                  </a:prstClr>
                </a:solidFill>
              </a:rPr>
              <a:t>,</a:t>
            </a:r>
            <a:r>
              <a:rPr lang="nl-BE" sz="4000" dirty="0" smtClean="0">
                <a:solidFill>
                  <a:prstClr val="white">
                    <a:lumMod val="50000"/>
                  </a:prstClr>
                </a:solidFill>
                <a:cs typeface="Lucida Sans" pitchFamily="34" charset="0"/>
              </a:rPr>
              <a:t> procentuele verandering t.o.v. </a:t>
            </a:r>
            <a:r>
              <a:rPr lang="nl-BE" sz="4000" dirty="0">
                <a:solidFill>
                  <a:prstClr val="white">
                    <a:lumMod val="50000"/>
                  </a:prstClr>
                </a:solidFill>
                <a:cs typeface="Lucida Sans" pitchFamily="34" charset="0"/>
              </a:rPr>
              <a:t>2014</a:t>
            </a:r>
          </a:p>
        </p:txBody>
      </p:sp>
      <p:sp>
        <p:nvSpPr>
          <p:cNvPr id="4" name="Ovaal 3"/>
          <p:cNvSpPr/>
          <p:nvPr/>
        </p:nvSpPr>
        <p:spPr>
          <a:xfrm>
            <a:off x="35496" y="2348880"/>
            <a:ext cx="2374843" cy="540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5" name="Ovaal 4"/>
          <p:cNvSpPr/>
          <p:nvPr/>
        </p:nvSpPr>
        <p:spPr>
          <a:xfrm>
            <a:off x="2219767" y="1556792"/>
            <a:ext cx="2374843" cy="5400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6" name="Ovaal 5"/>
          <p:cNvSpPr/>
          <p:nvPr/>
        </p:nvSpPr>
        <p:spPr>
          <a:xfrm>
            <a:off x="2410339" y="1988840"/>
            <a:ext cx="1873629"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7" name="Tekstvak 6"/>
          <p:cNvSpPr txBox="1"/>
          <p:nvPr/>
        </p:nvSpPr>
        <p:spPr>
          <a:xfrm>
            <a:off x="2567563" y="3300657"/>
            <a:ext cx="1679249" cy="461665"/>
          </a:xfrm>
          <a:prstGeom prst="rect">
            <a:avLst/>
          </a:prstGeom>
          <a:noFill/>
        </p:spPr>
        <p:txBody>
          <a:bodyPr wrap="square" rtlCol="0">
            <a:spAutoFit/>
          </a:bodyPr>
          <a:lstStyle/>
          <a:p>
            <a:r>
              <a:rPr lang="nl-BE" sz="2400" b="1" dirty="0" smtClean="0">
                <a:solidFill>
                  <a:srgbClr val="FF0000"/>
                </a:solidFill>
              </a:rPr>
              <a:t>Gent: + 6%</a:t>
            </a:r>
            <a:endParaRPr lang="nl-BE" sz="2400" b="1" dirty="0">
              <a:solidFill>
                <a:srgbClr val="FF0000"/>
              </a:solidFill>
            </a:endParaRPr>
          </a:p>
        </p:txBody>
      </p:sp>
      <p:cxnSp>
        <p:nvCxnSpPr>
          <p:cNvPr id="8" name="Rechte verbindingslijn met pijl 7"/>
          <p:cNvCxnSpPr/>
          <p:nvPr/>
        </p:nvCxnSpPr>
        <p:spPr>
          <a:xfrm>
            <a:off x="3328040" y="3743894"/>
            <a:ext cx="19113" cy="981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al 8"/>
          <p:cNvSpPr/>
          <p:nvPr/>
        </p:nvSpPr>
        <p:spPr>
          <a:xfrm rot="810632">
            <a:off x="208213" y="3463628"/>
            <a:ext cx="2159320" cy="29755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257972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p:bldP spid="7" grpId="1"/>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29824"/>
          <a:stretch/>
        </p:blipFill>
        <p:spPr>
          <a:xfrm>
            <a:off x="32375" y="2348880"/>
            <a:ext cx="4169523" cy="4114800"/>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656799"/>
            <a:ext cx="5109287" cy="5012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1" y="88232"/>
            <a:ext cx="9108866" cy="1323439"/>
          </a:xfrm>
          <a:prstGeom prst="rect">
            <a:avLst/>
          </a:prstGeom>
          <a:noFill/>
        </p:spPr>
        <p:txBody>
          <a:bodyPr wrap="square" rtlCol="0">
            <a:spAutoFit/>
          </a:bodyPr>
          <a:lstStyle/>
          <a:p>
            <a:pPr algn="ctr"/>
            <a:r>
              <a:rPr lang="nl-BE" sz="4000" dirty="0">
                <a:solidFill>
                  <a:prstClr val="white">
                    <a:lumMod val="50000"/>
                  </a:prstClr>
                </a:solidFill>
                <a:cs typeface="Lucida Sans" pitchFamily="34" charset="0"/>
              </a:rPr>
              <a:t>Totaal aantal huishoudens, </a:t>
            </a:r>
            <a:r>
              <a:rPr lang="nl-BE" sz="4000" dirty="0" smtClean="0">
                <a:solidFill>
                  <a:prstClr val="white">
                    <a:lumMod val="50000"/>
                  </a:prstClr>
                </a:solidFill>
              </a:rPr>
              <a:t>2014 - </a:t>
            </a:r>
            <a:r>
              <a:rPr lang="nl-BE" sz="4000" dirty="0">
                <a:solidFill>
                  <a:prstClr val="white">
                    <a:lumMod val="50000"/>
                  </a:prstClr>
                </a:solidFill>
              </a:rPr>
              <a:t>2024</a:t>
            </a:r>
            <a:r>
              <a:rPr lang="nl-BE" sz="4000" dirty="0" smtClean="0">
                <a:solidFill>
                  <a:prstClr val="white">
                    <a:lumMod val="50000"/>
                  </a:prstClr>
                </a:solidFill>
              </a:rPr>
              <a:t>,</a:t>
            </a:r>
            <a:r>
              <a:rPr lang="nl-BE" sz="4000" dirty="0" smtClean="0">
                <a:solidFill>
                  <a:prstClr val="white">
                    <a:lumMod val="50000"/>
                  </a:prstClr>
                </a:solidFill>
                <a:cs typeface="Lucida Sans" pitchFamily="34" charset="0"/>
              </a:rPr>
              <a:t> verandering t.o.v. </a:t>
            </a:r>
            <a:r>
              <a:rPr lang="nl-BE" sz="4000" dirty="0">
                <a:solidFill>
                  <a:prstClr val="white">
                    <a:lumMod val="50000"/>
                  </a:prstClr>
                </a:solidFill>
                <a:cs typeface="Lucida Sans" pitchFamily="34" charset="0"/>
              </a:rPr>
              <a:t>2014</a:t>
            </a:r>
          </a:p>
        </p:txBody>
      </p:sp>
      <p:cxnSp>
        <p:nvCxnSpPr>
          <p:cNvPr id="6" name="Rechte verbindingslijn met pijl 5"/>
          <p:cNvCxnSpPr/>
          <p:nvPr/>
        </p:nvCxnSpPr>
        <p:spPr>
          <a:xfrm flipH="1">
            <a:off x="3347864" y="1916832"/>
            <a:ext cx="1512168" cy="21602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Rechte verbindingslijn met pijl 4"/>
          <p:cNvCxnSpPr/>
          <p:nvPr/>
        </p:nvCxnSpPr>
        <p:spPr>
          <a:xfrm flipH="1" flipV="1">
            <a:off x="1763688" y="4993431"/>
            <a:ext cx="2160768" cy="9558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8532441" y="1753071"/>
            <a:ext cx="648072" cy="307777"/>
          </a:xfrm>
          <a:prstGeom prst="rect">
            <a:avLst/>
          </a:prstGeom>
          <a:solidFill>
            <a:schemeClr val="bg1"/>
          </a:solidFill>
        </p:spPr>
        <p:txBody>
          <a:bodyPr wrap="square" rtlCol="0">
            <a:spAutoFit/>
          </a:bodyPr>
          <a:lstStyle/>
          <a:p>
            <a:r>
              <a:rPr lang="nl-BE" sz="1400" dirty="0" smtClean="0">
                <a:solidFill>
                  <a:prstClr val="black"/>
                </a:solidFill>
              </a:rPr>
              <a:t>1.060</a:t>
            </a:r>
            <a:endParaRPr lang="nl-BE" sz="1400" dirty="0">
              <a:solidFill>
                <a:prstClr val="black"/>
              </a:solidFill>
            </a:endParaRPr>
          </a:p>
        </p:txBody>
      </p:sp>
      <p:sp>
        <p:nvSpPr>
          <p:cNvPr id="11" name="Tekstvak 10"/>
          <p:cNvSpPr txBox="1"/>
          <p:nvPr/>
        </p:nvSpPr>
        <p:spPr>
          <a:xfrm>
            <a:off x="6516216" y="5569495"/>
            <a:ext cx="648072" cy="307777"/>
          </a:xfrm>
          <a:prstGeom prst="rect">
            <a:avLst/>
          </a:prstGeom>
          <a:solidFill>
            <a:schemeClr val="bg1"/>
          </a:solidFill>
        </p:spPr>
        <p:txBody>
          <a:bodyPr wrap="square" rtlCol="0">
            <a:spAutoFit/>
          </a:bodyPr>
          <a:lstStyle/>
          <a:p>
            <a:r>
              <a:rPr lang="nl-BE" sz="1400" dirty="0" smtClean="0">
                <a:solidFill>
                  <a:prstClr val="black"/>
                </a:solidFill>
              </a:rPr>
              <a:t>110</a:t>
            </a:r>
            <a:endParaRPr lang="nl-BE" sz="1400" dirty="0">
              <a:solidFill>
                <a:prstClr val="black"/>
              </a:solidFill>
            </a:endParaRPr>
          </a:p>
        </p:txBody>
      </p:sp>
      <p:sp>
        <p:nvSpPr>
          <p:cNvPr id="12" name="Tekstvak 11"/>
          <p:cNvSpPr txBox="1"/>
          <p:nvPr/>
        </p:nvSpPr>
        <p:spPr>
          <a:xfrm>
            <a:off x="6156176" y="5857527"/>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3" name="Tekstvak 12"/>
          <p:cNvSpPr txBox="1"/>
          <p:nvPr/>
        </p:nvSpPr>
        <p:spPr>
          <a:xfrm>
            <a:off x="6660232" y="5281463"/>
            <a:ext cx="648072" cy="307777"/>
          </a:xfrm>
          <a:prstGeom prst="rect">
            <a:avLst/>
          </a:prstGeom>
          <a:solidFill>
            <a:schemeClr val="bg1"/>
          </a:solidFill>
        </p:spPr>
        <p:txBody>
          <a:bodyPr wrap="square" rtlCol="0">
            <a:spAutoFit/>
          </a:bodyPr>
          <a:lstStyle/>
          <a:p>
            <a:r>
              <a:rPr lang="nl-BE" sz="1400" dirty="0" smtClean="0">
                <a:solidFill>
                  <a:prstClr val="black"/>
                </a:solidFill>
              </a:rPr>
              <a:t>190</a:t>
            </a:r>
            <a:endParaRPr lang="nl-BE" sz="1400" dirty="0">
              <a:solidFill>
                <a:prstClr val="black"/>
              </a:solidFill>
            </a:endParaRPr>
          </a:p>
        </p:txBody>
      </p:sp>
      <p:sp>
        <p:nvSpPr>
          <p:cNvPr id="14" name="Tekstvak 13"/>
          <p:cNvSpPr txBox="1"/>
          <p:nvPr/>
        </p:nvSpPr>
        <p:spPr>
          <a:xfrm>
            <a:off x="6660232" y="4993431"/>
            <a:ext cx="648072" cy="307777"/>
          </a:xfrm>
          <a:prstGeom prst="rect">
            <a:avLst/>
          </a:prstGeom>
          <a:solidFill>
            <a:schemeClr val="bg1"/>
          </a:solidFill>
        </p:spPr>
        <p:txBody>
          <a:bodyPr wrap="square" rtlCol="0">
            <a:spAutoFit/>
          </a:bodyPr>
          <a:lstStyle/>
          <a:p>
            <a:r>
              <a:rPr lang="nl-BE" sz="1400" dirty="0" smtClean="0">
                <a:solidFill>
                  <a:prstClr val="black"/>
                </a:solidFill>
              </a:rPr>
              <a:t>110</a:t>
            </a:r>
            <a:endParaRPr lang="nl-BE" sz="1400" dirty="0">
              <a:solidFill>
                <a:prstClr val="black"/>
              </a:solidFill>
            </a:endParaRPr>
          </a:p>
        </p:txBody>
      </p:sp>
      <p:sp>
        <p:nvSpPr>
          <p:cNvPr id="15" name="Tekstvak 14"/>
          <p:cNvSpPr txBox="1"/>
          <p:nvPr/>
        </p:nvSpPr>
        <p:spPr>
          <a:xfrm>
            <a:off x="6948264" y="4653136"/>
            <a:ext cx="648072" cy="307777"/>
          </a:xfrm>
          <a:prstGeom prst="rect">
            <a:avLst/>
          </a:prstGeom>
          <a:solidFill>
            <a:schemeClr val="bg1"/>
          </a:solidFill>
        </p:spPr>
        <p:txBody>
          <a:bodyPr wrap="square" rtlCol="0">
            <a:spAutoFit/>
          </a:bodyPr>
          <a:lstStyle/>
          <a:p>
            <a:r>
              <a:rPr lang="nl-BE" sz="1400" dirty="0" smtClean="0">
                <a:solidFill>
                  <a:prstClr val="black"/>
                </a:solidFill>
              </a:rPr>
              <a:t>160</a:t>
            </a:r>
            <a:endParaRPr lang="nl-BE" sz="1400" dirty="0">
              <a:solidFill>
                <a:prstClr val="black"/>
              </a:solidFill>
            </a:endParaRPr>
          </a:p>
        </p:txBody>
      </p:sp>
      <p:sp>
        <p:nvSpPr>
          <p:cNvPr id="16" name="Tekstvak 15"/>
          <p:cNvSpPr txBox="1"/>
          <p:nvPr/>
        </p:nvSpPr>
        <p:spPr>
          <a:xfrm>
            <a:off x="7164288" y="4365104"/>
            <a:ext cx="648072" cy="307777"/>
          </a:xfrm>
          <a:prstGeom prst="rect">
            <a:avLst/>
          </a:prstGeom>
          <a:solidFill>
            <a:schemeClr val="bg1"/>
          </a:solidFill>
        </p:spPr>
        <p:txBody>
          <a:bodyPr wrap="square" rtlCol="0">
            <a:spAutoFit/>
          </a:bodyPr>
          <a:lstStyle/>
          <a:p>
            <a:r>
              <a:rPr lang="nl-BE" sz="1400" dirty="0" smtClean="0">
                <a:solidFill>
                  <a:prstClr val="black"/>
                </a:solidFill>
              </a:rPr>
              <a:t>150</a:t>
            </a:r>
            <a:endParaRPr lang="nl-BE" sz="1400" dirty="0">
              <a:solidFill>
                <a:prstClr val="black"/>
              </a:solidFill>
            </a:endParaRPr>
          </a:p>
        </p:txBody>
      </p:sp>
      <p:sp>
        <p:nvSpPr>
          <p:cNvPr id="17" name="Tekstvak 16"/>
          <p:cNvSpPr txBox="1"/>
          <p:nvPr/>
        </p:nvSpPr>
        <p:spPr>
          <a:xfrm>
            <a:off x="7380312" y="4077072"/>
            <a:ext cx="648072" cy="307777"/>
          </a:xfrm>
          <a:prstGeom prst="rect">
            <a:avLst/>
          </a:prstGeom>
          <a:solidFill>
            <a:schemeClr val="bg1"/>
          </a:solidFill>
        </p:spPr>
        <p:txBody>
          <a:bodyPr wrap="square" rtlCol="0">
            <a:spAutoFit/>
          </a:bodyPr>
          <a:lstStyle/>
          <a:p>
            <a:r>
              <a:rPr lang="nl-BE" sz="1400" dirty="0" smtClean="0">
                <a:solidFill>
                  <a:prstClr val="black"/>
                </a:solidFill>
              </a:rPr>
              <a:t>7.100</a:t>
            </a:r>
            <a:endParaRPr lang="nl-BE" sz="1400" dirty="0">
              <a:solidFill>
                <a:prstClr val="black"/>
              </a:solidFill>
            </a:endParaRPr>
          </a:p>
        </p:txBody>
      </p:sp>
      <p:sp>
        <p:nvSpPr>
          <p:cNvPr id="18" name="Tekstvak 17"/>
          <p:cNvSpPr txBox="1"/>
          <p:nvPr/>
        </p:nvSpPr>
        <p:spPr>
          <a:xfrm>
            <a:off x="7452320" y="3789040"/>
            <a:ext cx="648072" cy="307777"/>
          </a:xfrm>
          <a:prstGeom prst="rect">
            <a:avLst/>
          </a:prstGeom>
          <a:solidFill>
            <a:schemeClr val="bg1"/>
          </a:solidFill>
        </p:spPr>
        <p:txBody>
          <a:bodyPr wrap="square" rtlCol="0">
            <a:spAutoFit/>
          </a:bodyPr>
          <a:lstStyle/>
          <a:p>
            <a:r>
              <a:rPr lang="nl-BE" sz="1400" dirty="0" smtClean="0">
                <a:solidFill>
                  <a:prstClr val="black"/>
                </a:solidFill>
              </a:rPr>
              <a:t>320</a:t>
            </a:r>
            <a:endParaRPr lang="nl-BE" sz="1400" dirty="0">
              <a:solidFill>
                <a:prstClr val="black"/>
              </a:solidFill>
            </a:endParaRPr>
          </a:p>
        </p:txBody>
      </p:sp>
      <p:sp>
        <p:nvSpPr>
          <p:cNvPr id="19" name="Tekstvak 18"/>
          <p:cNvSpPr txBox="1"/>
          <p:nvPr/>
        </p:nvSpPr>
        <p:spPr>
          <a:xfrm>
            <a:off x="7452320" y="3501008"/>
            <a:ext cx="648072" cy="307777"/>
          </a:xfrm>
          <a:prstGeom prst="rect">
            <a:avLst/>
          </a:prstGeom>
          <a:solidFill>
            <a:schemeClr val="bg1"/>
          </a:solidFill>
        </p:spPr>
        <p:txBody>
          <a:bodyPr wrap="square" rtlCol="0">
            <a:spAutoFit/>
          </a:bodyPr>
          <a:lstStyle/>
          <a:p>
            <a:r>
              <a:rPr lang="nl-BE" sz="1400" dirty="0" smtClean="0">
                <a:solidFill>
                  <a:prstClr val="black"/>
                </a:solidFill>
              </a:rPr>
              <a:t>300</a:t>
            </a:r>
            <a:endParaRPr lang="nl-BE" sz="1400" dirty="0">
              <a:solidFill>
                <a:prstClr val="black"/>
              </a:solidFill>
            </a:endParaRPr>
          </a:p>
        </p:txBody>
      </p:sp>
      <p:sp>
        <p:nvSpPr>
          <p:cNvPr id="20" name="Tekstvak 19"/>
          <p:cNvSpPr txBox="1"/>
          <p:nvPr/>
        </p:nvSpPr>
        <p:spPr>
          <a:xfrm>
            <a:off x="7668344" y="3212976"/>
            <a:ext cx="648072" cy="307777"/>
          </a:xfrm>
          <a:prstGeom prst="rect">
            <a:avLst/>
          </a:prstGeom>
          <a:solidFill>
            <a:schemeClr val="bg1"/>
          </a:solidFill>
        </p:spPr>
        <p:txBody>
          <a:bodyPr wrap="square" rtlCol="0">
            <a:spAutoFit/>
          </a:bodyPr>
          <a:lstStyle/>
          <a:p>
            <a:r>
              <a:rPr lang="nl-BE" sz="1400" dirty="0" smtClean="0">
                <a:solidFill>
                  <a:prstClr val="black"/>
                </a:solidFill>
              </a:rPr>
              <a:t>350</a:t>
            </a:r>
            <a:endParaRPr lang="nl-BE" sz="1400" dirty="0">
              <a:solidFill>
                <a:prstClr val="black"/>
              </a:solidFill>
            </a:endParaRPr>
          </a:p>
        </p:txBody>
      </p:sp>
      <p:sp>
        <p:nvSpPr>
          <p:cNvPr id="21" name="Tekstvak 20"/>
          <p:cNvSpPr txBox="1"/>
          <p:nvPr/>
        </p:nvSpPr>
        <p:spPr>
          <a:xfrm>
            <a:off x="7668344" y="2905199"/>
            <a:ext cx="648072" cy="307777"/>
          </a:xfrm>
          <a:prstGeom prst="rect">
            <a:avLst/>
          </a:prstGeom>
          <a:solidFill>
            <a:schemeClr val="bg1"/>
          </a:solidFill>
        </p:spPr>
        <p:txBody>
          <a:bodyPr wrap="square" rtlCol="0">
            <a:spAutoFit/>
          </a:bodyPr>
          <a:lstStyle/>
          <a:p>
            <a:r>
              <a:rPr lang="nl-BE" sz="1400" dirty="0" smtClean="0">
                <a:solidFill>
                  <a:prstClr val="black"/>
                </a:solidFill>
              </a:rPr>
              <a:t>740</a:t>
            </a:r>
            <a:endParaRPr lang="nl-BE" sz="1400" dirty="0">
              <a:solidFill>
                <a:prstClr val="black"/>
              </a:solidFill>
            </a:endParaRPr>
          </a:p>
        </p:txBody>
      </p:sp>
      <p:sp>
        <p:nvSpPr>
          <p:cNvPr id="22" name="Tekstvak 21"/>
          <p:cNvSpPr txBox="1"/>
          <p:nvPr/>
        </p:nvSpPr>
        <p:spPr>
          <a:xfrm>
            <a:off x="7668344" y="2617167"/>
            <a:ext cx="648072" cy="307777"/>
          </a:xfrm>
          <a:prstGeom prst="rect">
            <a:avLst/>
          </a:prstGeom>
          <a:solidFill>
            <a:schemeClr val="bg1"/>
          </a:solidFill>
        </p:spPr>
        <p:txBody>
          <a:bodyPr wrap="square" rtlCol="0">
            <a:spAutoFit/>
          </a:bodyPr>
          <a:lstStyle/>
          <a:p>
            <a:r>
              <a:rPr lang="nl-BE" sz="1400" dirty="0" smtClean="0">
                <a:solidFill>
                  <a:prstClr val="black"/>
                </a:solidFill>
              </a:rPr>
              <a:t>390</a:t>
            </a:r>
            <a:endParaRPr lang="nl-BE" sz="1400" dirty="0">
              <a:solidFill>
                <a:prstClr val="black"/>
              </a:solidFill>
            </a:endParaRPr>
          </a:p>
        </p:txBody>
      </p:sp>
      <p:sp>
        <p:nvSpPr>
          <p:cNvPr id="23" name="Tekstvak 22"/>
          <p:cNvSpPr txBox="1"/>
          <p:nvPr/>
        </p:nvSpPr>
        <p:spPr>
          <a:xfrm>
            <a:off x="7812360" y="2276872"/>
            <a:ext cx="648072" cy="307777"/>
          </a:xfrm>
          <a:prstGeom prst="rect">
            <a:avLst/>
          </a:prstGeom>
          <a:solidFill>
            <a:schemeClr val="bg1"/>
          </a:solidFill>
        </p:spPr>
        <p:txBody>
          <a:bodyPr wrap="square" rtlCol="0">
            <a:spAutoFit/>
          </a:bodyPr>
          <a:lstStyle/>
          <a:p>
            <a:r>
              <a:rPr lang="nl-BE" sz="1400" dirty="0" smtClean="0">
                <a:solidFill>
                  <a:prstClr val="black"/>
                </a:solidFill>
              </a:rPr>
              <a:t>1.020</a:t>
            </a:r>
            <a:endParaRPr lang="nl-BE" sz="1400" dirty="0">
              <a:solidFill>
                <a:prstClr val="black"/>
              </a:solidFill>
            </a:endParaRPr>
          </a:p>
        </p:txBody>
      </p:sp>
      <p:sp>
        <p:nvSpPr>
          <p:cNvPr id="24" name="Tekstvak 23"/>
          <p:cNvSpPr txBox="1"/>
          <p:nvPr/>
        </p:nvSpPr>
        <p:spPr>
          <a:xfrm>
            <a:off x="7812360" y="1988840"/>
            <a:ext cx="648072" cy="307777"/>
          </a:xfrm>
          <a:prstGeom prst="rect">
            <a:avLst/>
          </a:prstGeom>
          <a:solidFill>
            <a:schemeClr val="bg1"/>
          </a:solidFill>
        </p:spPr>
        <p:txBody>
          <a:bodyPr wrap="square" rtlCol="0">
            <a:spAutoFit/>
          </a:bodyPr>
          <a:lstStyle/>
          <a:p>
            <a:r>
              <a:rPr lang="nl-BE" sz="1400" dirty="0" smtClean="0">
                <a:solidFill>
                  <a:prstClr val="black"/>
                </a:solidFill>
              </a:rPr>
              <a:t>1.150</a:t>
            </a:r>
            <a:endParaRPr lang="nl-BE" sz="1400" dirty="0">
              <a:solidFill>
                <a:prstClr val="black"/>
              </a:solidFill>
            </a:endParaRPr>
          </a:p>
        </p:txBody>
      </p:sp>
      <p:sp>
        <p:nvSpPr>
          <p:cNvPr id="10" name="Tekstvak 9"/>
          <p:cNvSpPr txBox="1"/>
          <p:nvPr/>
        </p:nvSpPr>
        <p:spPr>
          <a:xfrm>
            <a:off x="2718075" y="6012645"/>
            <a:ext cx="4014165" cy="830997"/>
          </a:xfrm>
          <a:prstGeom prst="rect">
            <a:avLst/>
          </a:prstGeom>
          <a:noFill/>
        </p:spPr>
        <p:txBody>
          <a:bodyPr wrap="square" rtlCol="0">
            <a:spAutoFit/>
          </a:bodyPr>
          <a:lstStyle/>
          <a:p>
            <a:r>
              <a:rPr lang="nl-BE" sz="2400" dirty="0" smtClean="0">
                <a:solidFill>
                  <a:prstClr val="black"/>
                </a:solidFill>
              </a:rPr>
              <a:t>Verandering 2014-2024 kleiner dan in 2004-2014</a:t>
            </a:r>
            <a:endParaRPr lang="nl-BE" sz="2400" dirty="0">
              <a:solidFill>
                <a:prstClr val="black"/>
              </a:solidFill>
            </a:endParaRPr>
          </a:p>
        </p:txBody>
      </p:sp>
      <p:pic>
        <p:nvPicPr>
          <p:cNvPr id="25" name="Afbeelding 24"/>
          <p:cNvPicPr>
            <a:picLocks noChangeAspect="1"/>
          </p:cNvPicPr>
          <p:nvPr/>
        </p:nvPicPr>
        <p:blipFill rotWithShape="1">
          <a:blip r:embed="rId2" cstate="print">
            <a:extLst>
              <a:ext uri="{28A0092B-C50C-407E-A947-70E740481C1C}">
                <a14:useLocalDpi xmlns:a14="http://schemas.microsoft.com/office/drawing/2010/main" val="0"/>
              </a:ext>
            </a:extLst>
          </a:blip>
          <a:srcRect t="23887" r="70815" b="36990"/>
          <a:stretch/>
        </p:blipFill>
        <p:spPr>
          <a:xfrm>
            <a:off x="375793" y="1624363"/>
            <a:ext cx="1618413" cy="1502505"/>
          </a:xfrm>
          <a:prstGeom prst="rect">
            <a:avLst/>
          </a:prstGeom>
        </p:spPr>
      </p:pic>
      <p:cxnSp>
        <p:nvCxnSpPr>
          <p:cNvPr id="26" name="Rechte verbindingslijn met pijl 25"/>
          <p:cNvCxnSpPr/>
          <p:nvPr/>
        </p:nvCxnSpPr>
        <p:spPr>
          <a:xfrm flipH="1">
            <a:off x="7992381" y="4234261"/>
            <a:ext cx="108012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51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232373" y="1916832"/>
            <a:ext cx="8640960" cy="2800767"/>
          </a:xfrm>
          <a:prstGeom prst="rect">
            <a:avLst/>
          </a:prstGeom>
          <a:noFill/>
        </p:spPr>
        <p:txBody>
          <a:bodyPr wrap="square" rtlCol="0">
            <a:spAutoFit/>
          </a:bodyPr>
          <a:lstStyle/>
          <a:p>
            <a:pPr algn="ctr"/>
            <a:r>
              <a:rPr lang="nl-BE" sz="4400" b="1" dirty="0">
                <a:solidFill>
                  <a:prstClr val="black"/>
                </a:solidFill>
              </a:rPr>
              <a:t>Aantal 1-persoons- en 2-persoonshuishoudens stijgt. </a:t>
            </a:r>
            <a:br>
              <a:rPr lang="nl-BE" sz="4400" b="1" dirty="0">
                <a:solidFill>
                  <a:prstClr val="black"/>
                </a:solidFill>
              </a:rPr>
            </a:br>
            <a:r>
              <a:rPr lang="nl-BE" sz="4400" b="1" dirty="0">
                <a:solidFill>
                  <a:prstClr val="black"/>
                </a:solidFill>
              </a:rPr>
              <a:t>Aantal omvangrijkere huishoudens stijgt, verandert nauwelijks of daalt. </a:t>
            </a:r>
          </a:p>
        </p:txBody>
      </p:sp>
    </p:spTree>
    <p:extLst>
      <p:ext uri="{BB962C8B-B14F-4D97-AF65-F5344CB8AC3E}">
        <p14:creationId xmlns:p14="http://schemas.microsoft.com/office/powerpoint/2010/main" val="2711359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 y="10418"/>
            <a:ext cx="9108866" cy="1323439"/>
          </a:xfrm>
          <a:prstGeom prst="rect">
            <a:avLst/>
          </a:prstGeom>
          <a:noFill/>
        </p:spPr>
        <p:txBody>
          <a:bodyPr wrap="square" rtlCol="0">
            <a:spAutoFit/>
          </a:bodyPr>
          <a:lstStyle/>
          <a:p>
            <a:pPr algn="ctr"/>
            <a:r>
              <a:rPr lang="nl-BE" sz="4000" dirty="0" smtClean="0">
                <a:solidFill>
                  <a:prstClr val="white">
                    <a:lumMod val="50000"/>
                  </a:prstClr>
                </a:solidFill>
                <a:cs typeface="Lucida Sans" pitchFamily="34" charset="0"/>
              </a:rPr>
              <a:t>1-persoonshuishoudens</a:t>
            </a:r>
            <a:r>
              <a:rPr lang="nl-BE" sz="4000" dirty="0">
                <a:solidFill>
                  <a:prstClr val="white">
                    <a:lumMod val="50000"/>
                  </a:prstClr>
                </a:solidFill>
                <a:cs typeface="Lucida Sans" pitchFamily="34" charset="0"/>
              </a:rPr>
              <a:t>, </a:t>
            </a:r>
            <a:r>
              <a:rPr lang="nl-BE" sz="4000" dirty="0" smtClean="0">
                <a:solidFill>
                  <a:prstClr val="white">
                    <a:lumMod val="50000"/>
                  </a:prstClr>
                </a:solidFill>
              </a:rPr>
              <a:t>2014 </a:t>
            </a:r>
            <a:r>
              <a:rPr lang="nl-BE" sz="4000" dirty="0">
                <a:solidFill>
                  <a:prstClr val="white">
                    <a:lumMod val="50000"/>
                  </a:prstClr>
                </a:solidFill>
              </a:rPr>
              <a:t>- 2024, </a:t>
            </a:r>
            <a:r>
              <a:rPr lang="nl-BE" sz="4000" dirty="0" smtClean="0">
                <a:solidFill>
                  <a:prstClr val="white">
                    <a:lumMod val="50000"/>
                  </a:prstClr>
                </a:solidFill>
              </a:rPr>
              <a:t>procentuele </a:t>
            </a:r>
            <a:r>
              <a:rPr lang="nl-BE" sz="4000" dirty="0" smtClean="0">
                <a:solidFill>
                  <a:prstClr val="white">
                    <a:lumMod val="50000"/>
                  </a:prstClr>
                </a:solidFill>
                <a:cs typeface="Lucida Sans" pitchFamily="34" charset="0"/>
              </a:rPr>
              <a:t>verandering </a:t>
            </a:r>
            <a:r>
              <a:rPr lang="nl-BE" sz="4000" dirty="0">
                <a:solidFill>
                  <a:prstClr val="white">
                    <a:lumMod val="50000"/>
                  </a:prstClr>
                </a:solidFill>
                <a:cs typeface="Lucida Sans" pitchFamily="34" charset="0"/>
              </a:rPr>
              <a:t>t.o.v. 2014</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692851"/>
            <a:ext cx="9108866" cy="4832493"/>
          </a:xfrm>
          <a:prstGeom prst="rect">
            <a:avLst/>
          </a:prstGeom>
        </p:spPr>
      </p:pic>
      <p:sp>
        <p:nvSpPr>
          <p:cNvPr id="4" name="Ovaal 3"/>
          <p:cNvSpPr/>
          <p:nvPr/>
        </p:nvSpPr>
        <p:spPr>
          <a:xfrm>
            <a:off x="107504" y="1333858"/>
            <a:ext cx="2448272" cy="1807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5" name="Ovaal 4"/>
          <p:cNvSpPr/>
          <p:nvPr/>
        </p:nvSpPr>
        <p:spPr>
          <a:xfrm>
            <a:off x="5146643" y="2852936"/>
            <a:ext cx="1873629"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6" name="Ovaal 5"/>
          <p:cNvSpPr/>
          <p:nvPr/>
        </p:nvSpPr>
        <p:spPr>
          <a:xfrm>
            <a:off x="6660232" y="3717032"/>
            <a:ext cx="2386069" cy="2808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7" name="Tekstvak 6"/>
          <p:cNvSpPr txBox="1"/>
          <p:nvPr/>
        </p:nvSpPr>
        <p:spPr>
          <a:xfrm>
            <a:off x="2627784" y="3264839"/>
            <a:ext cx="1656184" cy="461665"/>
          </a:xfrm>
          <a:prstGeom prst="rect">
            <a:avLst/>
          </a:prstGeom>
          <a:noFill/>
        </p:spPr>
        <p:txBody>
          <a:bodyPr wrap="square" rtlCol="0">
            <a:spAutoFit/>
          </a:bodyPr>
          <a:lstStyle/>
          <a:p>
            <a:r>
              <a:rPr lang="nl-BE" sz="2400" b="1" dirty="0" smtClean="0">
                <a:solidFill>
                  <a:prstClr val="black"/>
                </a:solidFill>
              </a:rPr>
              <a:t>Gent: + 7%</a:t>
            </a:r>
            <a:endParaRPr lang="nl-BE" sz="2400" b="1" dirty="0">
              <a:solidFill>
                <a:prstClr val="black"/>
              </a:solidFill>
            </a:endParaRPr>
          </a:p>
        </p:txBody>
      </p:sp>
      <p:cxnSp>
        <p:nvCxnSpPr>
          <p:cNvPr id="8" name="Rechte verbindingslijn met pijl 7"/>
          <p:cNvCxnSpPr/>
          <p:nvPr/>
        </p:nvCxnSpPr>
        <p:spPr>
          <a:xfrm flipH="1">
            <a:off x="3275856" y="3735549"/>
            <a:ext cx="42552" cy="9895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79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33282"/>
          <a:stretch/>
        </p:blipFill>
        <p:spPr>
          <a:xfrm>
            <a:off x="-36512" y="2410544"/>
            <a:ext cx="4117968" cy="4114800"/>
          </a:xfrm>
          <a:prstGeom prst="rect">
            <a:avLst/>
          </a:prstGeom>
        </p:spPr>
      </p:pic>
      <p:sp>
        <p:nvSpPr>
          <p:cNvPr id="2" name="Tekstvak 1"/>
          <p:cNvSpPr txBox="1"/>
          <p:nvPr/>
        </p:nvSpPr>
        <p:spPr>
          <a:xfrm>
            <a:off x="1" y="10418"/>
            <a:ext cx="9108866" cy="1323439"/>
          </a:xfrm>
          <a:prstGeom prst="rect">
            <a:avLst/>
          </a:prstGeom>
          <a:noFill/>
        </p:spPr>
        <p:txBody>
          <a:bodyPr wrap="square" rtlCol="0">
            <a:spAutoFit/>
          </a:bodyPr>
          <a:lstStyle/>
          <a:p>
            <a:pPr algn="ctr"/>
            <a:r>
              <a:rPr lang="nl-BE" sz="4000" dirty="0" smtClean="0">
                <a:solidFill>
                  <a:prstClr val="white">
                    <a:lumMod val="50000"/>
                  </a:prstClr>
                </a:solidFill>
                <a:cs typeface="Lucida Sans" pitchFamily="34" charset="0"/>
              </a:rPr>
              <a:t>1-persoonshuishoudens</a:t>
            </a:r>
            <a:r>
              <a:rPr lang="nl-BE" sz="4000" dirty="0">
                <a:solidFill>
                  <a:prstClr val="white">
                    <a:lumMod val="50000"/>
                  </a:prstClr>
                </a:solidFill>
                <a:cs typeface="Lucida Sans" pitchFamily="34" charset="0"/>
              </a:rPr>
              <a:t>, </a:t>
            </a:r>
            <a:r>
              <a:rPr lang="nl-BE" sz="4000" dirty="0" smtClean="0">
                <a:solidFill>
                  <a:prstClr val="white">
                    <a:lumMod val="50000"/>
                  </a:prstClr>
                </a:solidFill>
              </a:rPr>
              <a:t>2014 </a:t>
            </a:r>
            <a:r>
              <a:rPr lang="nl-BE" sz="4000" dirty="0">
                <a:solidFill>
                  <a:prstClr val="white">
                    <a:lumMod val="50000"/>
                  </a:prstClr>
                </a:solidFill>
              </a:rPr>
              <a:t>- 2024, </a:t>
            </a:r>
            <a:r>
              <a:rPr lang="nl-BE" sz="4000" dirty="0" smtClean="0">
                <a:solidFill>
                  <a:prstClr val="white">
                    <a:lumMod val="50000"/>
                  </a:prstClr>
                </a:solidFill>
                <a:cs typeface="Lucida Sans" pitchFamily="34" charset="0"/>
              </a:rPr>
              <a:t>verandering </a:t>
            </a:r>
            <a:r>
              <a:rPr lang="nl-BE" sz="4000" dirty="0">
                <a:solidFill>
                  <a:prstClr val="white">
                    <a:lumMod val="50000"/>
                  </a:prstClr>
                </a:solidFill>
                <a:cs typeface="Lucida Sans" pitchFamily="34" charset="0"/>
              </a:rPr>
              <a:t>t.o.v. 2014</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246" y="1709832"/>
            <a:ext cx="5120258" cy="495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vak 5"/>
          <p:cNvSpPr txBox="1"/>
          <p:nvPr/>
        </p:nvSpPr>
        <p:spPr>
          <a:xfrm>
            <a:off x="7812360" y="3212976"/>
            <a:ext cx="648072" cy="307777"/>
          </a:xfrm>
          <a:prstGeom prst="rect">
            <a:avLst/>
          </a:prstGeom>
          <a:solidFill>
            <a:schemeClr val="bg1"/>
          </a:solidFill>
        </p:spPr>
        <p:txBody>
          <a:bodyPr wrap="square" rtlCol="0">
            <a:spAutoFit/>
          </a:bodyPr>
          <a:lstStyle/>
          <a:p>
            <a:r>
              <a:rPr lang="nl-BE" sz="1400" dirty="0" smtClean="0">
                <a:solidFill>
                  <a:prstClr val="black"/>
                </a:solidFill>
              </a:rPr>
              <a:t>430</a:t>
            </a:r>
            <a:endParaRPr lang="nl-BE" sz="1400" dirty="0">
              <a:solidFill>
                <a:prstClr val="black"/>
              </a:solidFill>
            </a:endParaRPr>
          </a:p>
        </p:txBody>
      </p:sp>
      <p:sp>
        <p:nvSpPr>
          <p:cNvPr id="7" name="Tekstvak 6"/>
          <p:cNvSpPr txBox="1"/>
          <p:nvPr/>
        </p:nvSpPr>
        <p:spPr>
          <a:xfrm>
            <a:off x="7524328" y="4365104"/>
            <a:ext cx="648072" cy="307777"/>
          </a:xfrm>
          <a:prstGeom prst="rect">
            <a:avLst/>
          </a:prstGeom>
          <a:solidFill>
            <a:schemeClr val="bg1"/>
          </a:solidFill>
        </p:spPr>
        <p:txBody>
          <a:bodyPr wrap="square" rtlCol="0">
            <a:spAutoFit/>
          </a:bodyPr>
          <a:lstStyle/>
          <a:p>
            <a:r>
              <a:rPr lang="nl-BE" sz="1400" dirty="0" smtClean="0">
                <a:solidFill>
                  <a:prstClr val="black"/>
                </a:solidFill>
              </a:rPr>
              <a:t>100</a:t>
            </a:r>
            <a:endParaRPr lang="nl-BE" sz="1400" dirty="0">
              <a:solidFill>
                <a:prstClr val="black"/>
              </a:solidFill>
            </a:endParaRPr>
          </a:p>
        </p:txBody>
      </p:sp>
      <p:sp>
        <p:nvSpPr>
          <p:cNvPr id="8" name="Tekstvak 7"/>
          <p:cNvSpPr txBox="1"/>
          <p:nvPr/>
        </p:nvSpPr>
        <p:spPr>
          <a:xfrm>
            <a:off x="7020272" y="5569495"/>
            <a:ext cx="648072" cy="307777"/>
          </a:xfrm>
          <a:prstGeom prst="rect">
            <a:avLst/>
          </a:prstGeom>
          <a:solidFill>
            <a:schemeClr val="bg1"/>
          </a:solidFill>
        </p:spPr>
        <p:txBody>
          <a:bodyPr wrap="square" rtlCol="0">
            <a:spAutoFit/>
          </a:bodyPr>
          <a:lstStyle/>
          <a:p>
            <a:r>
              <a:rPr lang="nl-BE" sz="1400" dirty="0" smtClean="0">
                <a:solidFill>
                  <a:prstClr val="black"/>
                </a:solidFill>
              </a:rPr>
              <a:t>130</a:t>
            </a:r>
            <a:endParaRPr lang="nl-BE" sz="1400" dirty="0">
              <a:solidFill>
                <a:prstClr val="black"/>
              </a:solidFill>
            </a:endParaRPr>
          </a:p>
        </p:txBody>
      </p:sp>
      <p:sp>
        <p:nvSpPr>
          <p:cNvPr id="9" name="Tekstvak 8"/>
          <p:cNvSpPr txBox="1"/>
          <p:nvPr/>
        </p:nvSpPr>
        <p:spPr>
          <a:xfrm>
            <a:off x="7956376" y="2636912"/>
            <a:ext cx="648072" cy="307777"/>
          </a:xfrm>
          <a:prstGeom prst="rect">
            <a:avLst/>
          </a:prstGeom>
          <a:solidFill>
            <a:schemeClr val="bg1"/>
          </a:solidFill>
        </p:spPr>
        <p:txBody>
          <a:bodyPr wrap="square" rtlCol="0">
            <a:spAutoFit/>
          </a:bodyPr>
          <a:lstStyle/>
          <a:p>
            <a:r>
              <a:rPr lang="nl-BE" sz="1400" dirty="0">
                <a:solidFill>
                  <a:prstClr val="black"/>
                </a:solidFill>
              </a:rPr>
              <a:t>4</a:t>
            </a:r>
            <a:r>
              <a:rPr lang="nl-BE" sz="1400" dirty="0" smtClean="0">
                <a:solidFill>
                  <a:prstClr val="black"/>
                </a:solidFill>
              </a:rPr>
              <a:t>50</a:t>
            </a:r>
            <a:endParaRPr lang="nl-BE" sz="1400" dirty="0">
              <a:solidFill>
                <a:prstClr val="black"/>
              </a:solidFill>
            </a:endParaRPr>
          </a:p>
        </p:txBody>
      </p:sp>
      <p:sp>
        <p:nvSpPr>
          <p:cNvPr id="10" name="Tekstvak 9"/>
          <p:cNvSpPr txBox="1"/>
          <p:nvPr/>
        </p:nvSpPr>
        <p:spPr>
          <a:xfrm>
            <a:off x="8028384" y="2348880"/>
            <a:ext cx="648072" cy="307777"/>
          </a:xfrm>
          <a:prstGeom prst="rect">
            <a:avLst/>
          </a:prstGeom>
          <a:solidFill>
            <a:schemeClr val="bg1"/>
          </a:solidFill>
        </p:spPr>
        <p:txBody>
          <a:bodyPr wrap="square" rtlCol="0">
            <a:spAutoFit/>
          </a:bodyPr>
          <a:lstStyle/>
          <a:p>
            <a:r>
              <a:rPr lang="nl-BE" sz="1400" dirty="0" smtClean="0">
                <a:solidFill>
                  <a:prstClr val="black"/>
                </a:solidFill>
              </a:rPr>
              <a:t>180</a:t>
            </a:r>
            <a:endParaRPr lang="nl-BE" sz="1400" dirty="0">
              <a:solidFill>
                <a:prstClr val="black"/>
              </a:solidFill>
            </a:endParaRPr>
          </a:p>
        </p:txBody>
      </p:sp>
      <p:sp>
        <p:nvSpPr>
          <p:cNvPr id="11" name="Tekstvak 10"/>
          <p:cNvSpPr txBox="1"/>
          <p:nvPr/>
        </p:nvSpPr>
        <p:spPr>
          <a:xfrm>
            <a:off x="7092280" y="4993431"/>
            <a:ext cx="648072" cy="307777"/>
          </a:xfrm>
          <a:prstGeom prst="rect">
            <a:avLst/>
          </a:prstGeom>
          <a:solidFill>
            <a:schemeClr val="bg1"/>
          </a:solidFill>
        </p:spPr>
        <p:txBody>
          <a:bodyPr wrap="square" rtlCol="0">
            <a:spAutoFit/>
          </a:bodyPr>
          <a:lstStyle/>
          <a:p>
            <a:r>
              <a:rPr lang="nl-BE" sz="1400" dirty="0" smtClean="0">
                <a:solidFill>
                  <a:prstClr val="black"/>
                </a:solidFill>
              </a:rPr>
              <a:t>3.600</a:t>
            </a:r>
            <a:endParaRPr lang="nl-BE" sz="1400" dirty="0">
              <a:solidFill>
                <a:prstClr val="black"/>
              </a:solidFill>
            </a:endParaRPr>
          </a:p>
        </p:txBody>
      </p:sp>
      <p:sp>
        <p:nvSpPr>
          <p:cNvPr id="12" name="Tekstvak 11"/>
          <p:cNvSpPr txBox="1"/>
          <p:nvPr/>
        </p:nvSpPr>
        <p:spPr>
          <a:xfrm>
            <a:off x="8316416" y="1772816"/>
            <a:ext cx="468052" cy="307777"/>
          </a:xfrm>
          <a:prstGeom prst="rect">
            <a:avLst/>
          </a:prstGeom>
          <a:solidFill>
            <a:schemeClr val="bg1"/>
          </a:solidFill>
        </p:spPr>
        <p:txBody>
          <a:bodyPr wrap="square" rtlCol="0">
            <a:spAutoFit/>
          </a:bodyPr>
          <a:lstStyle/>
          <a:p>
            <a:r>
              <a:rPr lang="nl-BE" sz="1400" dirty="0" smtClean="0">
                <a:solidFill>
                  <a:prstClr val="black"/>
                </a:solidFill>
              </a:rPr>
              <a:t>380</a:t>
            </a:r>
            <a:endParaRPr lang="nl-BE" sz="1400" dirty="0">
              <a:solidFill>
                <a:prstClr val="black"/>
              </a:solidFill>
            </a:endParaRPr>
          </a:p>
        </p:txBody>
      </p:sp>
      <p:sp>
        <p:nvSpPr>
          <p:cNvPr id="13" name="Tekstvak 12"/>
          <p:cNvSpPr txBox="1"/>
          <p:nvPr/>
        </p:nvSpPr>
        <p:spPr>
          <a:xfrm>
            <a:off x="7812360" y="2924944"/>
            <a:ext cx="648072" cy="307777"/>
          </a:xfrm>
          <a:prstGeom prst="rect">
            <a:avLst/>
          </a:prstGeom>
          <a:solidFill>
            <a:schemeClr val="bg1"/>
          </a:solidFill>
        </p:spPr>
        <p:txBody>
          <a:bodyPr wrap="square" rtlCol="0">
            <a:spAutoFit/>
          </a:bodyPr>
          <a:lstStyle/>
          <a:p>
            <a:r>
              <a:rPr lang="nl-BE" sz="1400" dirty="0" smtClean="0">
                <a:solidFill>
                  <a:prstClr val="black"/>
                </a:solidFill>
              </a:rPr>
              <a:t>160</a:t>
            </a:r>
            <a:endParaRPr lang="nl-BE" sz="1400" dirty="0">
              <a:solidFill>
                <a:prstClr val="black"/>
              </a:solidFill>
            </a:endParaRPr>
          </a:p>
        </p:txBody>
      </p:sp>
      <p:sp>
        <p:nvSpPr>
          <p:cNvPr id="14" name="Tekstvak 13"/>
          <p:cNvSpPr txBox="1"/>
          <p:nvPr/>
        </p:nvSpPr>
        <p:spPr>
          <a:xfrm>
            <a:off x="7524328" y="3789040"/>
            <a:ext cx="648072" cy="307777"/>
          </a:xfrm>
          <a:prstGeom prst="rect">
            <a:avLst/>
          </a:prstGeom>
          <a:solidFill>
            <a:schemeClr val="bg1"/>
          </a:solidFill>
        </p:spPr>
        <p:txBody>
          <a:bodyPr wrap="square" rtlCol="0">
            <a:spAutoFit/>
          </a:bodyPr>
          <a:lstStyle/>
          <a:p>
            <a:r>
              <a:rPr lang="nl-BE" sz="1400" dirty="0" smtClean="0">
                <a:solidFill>
                  <a:prstClr val="black"/>
                </a:solidFill>
              </a:rPr>
              <a:t>100</a:t>
            </a:r>
            <a:endParaRPr lang="nl-BE" sz="1400" dirty="0">
              <a:solidFill>
                <a:prstClr val="black"/>
              </a:solidFill>
            </a:endParaRPr>
          </a:p>
        </p:txBody>
      </p:sp>
      <p:sp>
        <p:nvSpPr>
          <p:cNvPr id="15" name="Tekstvak 14"/>
          <p:cNvSpPr txBox="1"/>
          <p:nvPr/>
        </p:nvSpPr>
        <p:spPr>
          <a:xfrm>
            <a:off x="7596336" y="3501008"/>
            <a:ext cx="648072" cy="307777"/>
          </a:xfrm>
          <a:prstGeom prst="rect">
            <a:avLst/>
          </a:prstGeom>
          <a:solidFill>
            <a:schemeClr val="bg1"/>
          </a:solidFill>
        </p:spPr>
        <p:txBody>
          <a:bodyPr wrap="square" rtlCol="0">
            <a:spAutoFit/>
          </a:bodyPr>
          <a:lstStyle/>
          <a:p>
            <a:r>
              <a:rPr lang="nl-BE" sz="1400" dirty="0" smtClean="0">
                <a:solidFill>
                  <a:prstClr val="black"/>
                </a:solidFill>
              </a:rPr>
              <a:t>280</a:t>
            </a:r>
            <a:endParaRPr lang="nl-BE" sz="1400" dirty="0">
              <a:solidFill>
                <a:prstClr val="black"/>
              </a:solidFill>
            </a:endParaRPr>
          </a:p>
        </p:txBody>
      </p:sp>
      <p:sp>
        <p:nvSpPr>
          <p:cNvPr id="16" name="Tekstvak 15"/>
          <p:cNvSpPr txBox="1"/>
          <p:nvPr/>
        </p:nvSpPr>
        <p:spPr>
          <a:xfrm>
            <a:off x="8100392" y="2060848"/>
            <a:ext cx="648072" cy="307777"/>
          </a:xfrm>
          <a:prstGeom prst="rect">
            <a:avLst/>
          </a:prstGeom>
          <a:solidFill>
            <a:schemeClr val="bg1"/>
          </a:solidFill>
        </p:spPr>
        <p:txBody>
          <a:bodyPr wrap="square" rtlCol="0">
            <a:spAutoFit/>
          </a:bodyPr>
          <a:lstStyle/>
          <a:p>
            <a:r>
              <a:rPr lang="nl-BE" sz="1400" dirty="0" smtClean="0">
                <a:solidFill>
                  <a:prstClr val="black"/>
                </a:solidFill>
              </a:rPr>
              <a:t>160</a:t>
            </a:r>
            <a:endParaRPr lang="nl-BE" sz="1400" dirty="0">
              <a:solidFill>
                <a:prstClr val="black"/>
              </a:solidFill>
            </a:endParaRPr>
          </a:p>
        </p:txBody>
      </p:sp>
      <p:sp>
        <p:nvSpPr>
          <p:cNvPr id="17" name="Tekstvak 16"/>
          <p:cNvSpPr txBox="1"/>
          <p:nvPr/>
        </p:nvSpPr>
        <p:spPr>
          <a:xfrm>
            <a:off x="7524328" y="4077072"/>
            <a:ext cx="648072" cy="307777"/>
          </a:xfrm>
          <a:prstGeom prst="rect">
            <a:avLst/>
          </a:prstGeom>
          <a:solidFill>
            <a:schemeClr val="bg1"/>
          </a:solidFill>
        </p:spPr>
        <p:txBody>
          <a:bodyPr wrap="square" rtlCol="0">
            <a:spAutoFit/>
          </a:bodyPr>
          <a:lstStyle/>
          <a:p>
            <a:r>
              <a:rPr lang="nl-BE" sz="1400" dirty="0" smtClean="0">
                <a:solidFill>
                  <a:prstClr val="black"/>
                </a:solidFill>
              </a:rPr>
              <a:t>120</a:t>
            </a:r>
            <a:endParaRPr lang="nl-BE" sz="1400" dirty="0">
              <a:solidFill>
                <a:prstClr val="black"/>
              </a:solidFill>
            </a:endParaRPr>
          </a:p>
        </p:txBody>
      </p:sp>
      <p:sp>
        <p:nvSpPr>
          <p:cNvPr id="18" name="Tekstvak 17"/>
          <p:cNvSpPr txBox="1"/>
          <p:nvPr/>
        </p:nvSpPr>
        <p:spPr>
          <a:xfrm>
            <a:off x="7020272" y="5261718"/>
            <a:ext cx="648072" cy="307777"/>
          </a:xfrm>
          <a:prstGeom prst="rect">
            <a:avLst/>
          </a:prstGeom>
          <a:solidFill>
            <a:schemeClr val="bg1"/>
          </a:solidFill>
        </p:spPr>
        <p:txBody>
          <a:bodyPr wrap="square" rtlCol="0">
            <a:spAutoFit/>
          </a:bodyPr>
          <a:lstStyle/>
          <a:p>
            <a:r>
              <a:rPr lang="nl-BE" sz="1400" dirty="0" smtClean="0">
                <a:solidFill>
                  <a:prstClr val="black"/>
                </a:solidFill>
              </a:rPr>
              <a:t>60</a:t>
            </a:r>
            <a:endParaRPr lang="nl-BE" sz="1400" dirty="0">
              <a:solidFill>
                <a:prstClr val="black"/>
              </a:solidFill>
            </a:endParaRPr>
          </a:p>
        </p:txBody>
      </p:sp>
      <p:sp>
        <p:nvSpPr>
          <p:cNvPr id="19" name="Tekstvak 18"/>
          <p:cNvSpPr txBox="1"/>
          <p:nvPr/>
        </p:nvSpPr>
        <p:spPr>
          <a:xfrm>
            <a:off x="7524328" y="4705399"/>
            <a:ext cx="648072" cy="307777"/>
          </a:xfrm>
          <a:prstGeom prst="rect">
            <a:avLst/>
          </a:prstGeom>
          <a:solidFill>
            <a:schemeClr val="bg1"/>
          </a:solidFill>
        </p:spPr>
        <p:txBody>
          <a:bodyPr wrap="square" rtlCol="0">
            <a:spAutoFit/>
          </a:bodyPr>
          <a:lstStyle/>
          <a:p>
            <a:r>
              <a:rPr lang="nl-BE" sz="1400" dirty="0" smtClean="0">
                <a:solidFill>
                  <a:prstClr val="black"/>
                </a:solidFill>
              </a:rPr>
              <a:t>80</a:t>
            </a:r>
            <a:endParaRPr lang="nl-BE" sz="1400" dirty="0">
              <a:solidFill>
                <a:prstClr val="black"/>
              </a:solidFill>
            </a:endParaRPr>
          </a:p>
        </p:txBody>
      </p:sp>
      <p:sp>
        <p:nvSpPr>
          <p:cNvPr id="20" name="Tekstvak 19"/>
          <p:cNvSpPr txBox="1"/>
          <p:nvPr/>
        </p:nvSpPr>
        <p:spPr>
          <a:xfrm>
            <a:off x="6588224" y="5857527"/>
            <a:ext cx="648072" cy="307777"/>
          </a:xfrm>
          <a:prstGeom prst="rect">
            <a:avLst/>
          </a:prstGeom>
          <a:solidFill>
            <a:schemeClr val="bg1"/>
          </a:solidFill>
        </p:spPr>
        <p:txBody>
          <a:bodyPr wrap="square" rtlCol="0">
            <a:spAutoFit/>
          </a:bodyPr>
          <a:lstStyle/>
          <a:p>
            <a:r>
              <a:rPr lang="nl-BE" sz="1400" dirty="0" smtClean="0">
                <a:solidFill>
                  <a:prstClr val="black"/>
                </a:solidFill>
              </a:rPr>
              <a:t>70</a:t>
            </a:r>
            <a:endParaRPr lang="nl-BE" sz="1400" dirty="0">
              <a:solidFill>
                <a:prstClr val="black"/>
              </a:solidFill>
            </a:endParaRPr>
          </a:p>
        </p:txBody>
      </p:sp>
      <p:cxnSp>
        <p:nvCxnSpPr>
          <p:cNvPr id="21" name="Rechte verbindingslijn met pijl 20"/>
          <p:cNvCxnSpPr/>
          <p:nvPr/>
        </p:nvCxnSpPr>
        <p:spPr>
          <a:xfrm flipH="1">
            <a:off x="7812360" y="5157192"/>
            <a:ext cx="108012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Afbeelding 21"/>
          <p:cNvPicPr>
            <a:picLocks noChangeAspect="1"/>
          </p:cNvPicPr>
          <p:nvPr/>
        </p:nvPicPr>
        <p:blipFill rotWithShape="1">
          <a:blip r:embed="rId2" cstate="print">
            <a:extLst>
              <a:ext uri="{28A0092B-C50C-407E-A947-70E740481C1C}">
                <a14:useLocalDpi xmlns:a14="http://schemas.microsoft.com/office/drawing/2010/main" val="0"/>
              </a:ext>
            </a:extLst>
          </a:blip>
          <a:srcRect t="13761" r="70684" b="34516"/>
          <a:stretch/>
        </p:blipFill>
        <p:spPr>
          <a:xfrm>
            <a:off x="107504" y="1372710"/>
            <a:ext cx="1809443" cy="2128298"/>
          </a:xfrm>
          <a:prstGeom prst="rect">
            <a:avLst/>
          </a:prstGeom>
        </p:spPr>
      </p:pic>
      <p:cxnSp>
        <p:nvCxnSpPr>
          <p:cNvPr id="23" name="Rechte verbindingslijn met pijl 22"/>
          <p:cNvCxnSpPr/>
          <p:nvPr/>
        </p:nvCxnSpPr>
        <p:spPr>
          <a:xfrm flipH="1">
            <a:off x="3547833" y="1926704"/>
            <a:ext cx="1312199" cy="20162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flipV="1">
            <a:off x="3547833" y="2964161"/>
            <a:ext cx="1384207" cy="304725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84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 y="10418"/>
            <a:ext cx="9108866" cy="1200329"/>
          </a:xfrm>
          <a:prstGeom prst="rect">
            <a:avLst/>
          </a:prstGeom>
          <a:noFill/>
        </p:spPr>
        <p:txBody>
          <a:bodyPr wrap="square" rtlCol="0">
            <a:spAutoFit/>
          </a:bodyPr>
          <a:lstStyle/>
          <a:p>
            <a:pPr algn="ctr"/>
            <a:r>
              <a:rPr lang="nl-BE" sz="3600" dirty="0" smtClean="0">
                <a:solidFill>
                  <a:prstClr val="white">
                    <a:lumMod val="50000"/>
                  </a:prstClr>
                </a:solidFill>
                <a:cs typeface="Lucida Sans" pitchFamily="34" charset="0"/>
              </a:rPr>
              <a:t>2-persoonshuishoudens</a:t>
            </a:r>
            <a:r>
              <a:rPr lang="nl-BE" sz="3600" dirty="0">
                <a:solidFill>
                  <a:prstClr val="white">
                    <a:lumMod val="50000"/>
                  </a:prstClr>
                </a:solidFill>
                <a:cs typeface="Lucida Sans" pitchFamily="34" charset="0"/>
              </a:rPr>
              <a:t>, </a:t>
            </a:r>
            <a:r>
              <a:rPr lang="nl-BE" sz="3600" dirty="0" smtClean="0">
                <a:solidFill>
                  <a:prstClr val="white">
                    <a:lumMod val="50000"/>
                  </a:prstClr>
                </a:solidFill>
                <a:cs typeface="Lucida Sans" pitchFamily="34" charset="0"/>
              </a:rPr>
              <a:t>2014 </a:t>
            </a:r>
            <a:r>
              <a:rPr lang="nl-BE" sz="3600" dirty="0">
                <a:solidFill>
                  <a:prstClr val="white">
                    <a:lumMod val="50000"/>
                  </a:prstClr>
                </a:solidFill>
                <a:cs typeface="Lucida Sans" pitchFamily="34" charset="0"/>
              </a:rPr>
              <a:t>- 2024</a:t>
            </a:r>
            <a:r>
              <a:rPr lang="nl-BE" sz="3600" dirty="0" smtClean="0">
                <a:solidFill>
                  <a:prstClr val="white">
                    <a:lumMod val="50000"/>
                  </a:prstClr>
                </a:solidFill>
              </a:rPr>
              <a:t>,</a:t>
            </a:r>
            <a:r>
              <a:rPr lang="nl-BE" sz="3600" dirty="0" smtClean="0">
                <a:solidFill>
                  <a:prstClr val="white">
                    <a:lumMod val="50000"/>
                  </a:prstClr>
                </a:solidFill>
                <a:cs typeface="Lucida Sans" pitchFamily="34" charset="0"/>
              </a:rPr>
              <a:t> </a:t>
            </a:r>
            <a:r>
              <a:rPr lang="nl-BE" sz="3600" dirty="0">
                <a:solidFill>
                  <a:prstClr val="white">
                    <a:lumMod val="50000"/>
                  </a:prstClr>
                </a:solidFill>
              </a:rPr>
              <a:t>procentuele </a:t>
            </a:r>
            <a:r>
              <a:rPr lang="nl-BE" sz="3600" dirty="0" smtClean="0">
                <a:solidFill>
                  <a:prstClr val="white">
                    <a:lumMod val="50000"/>
                  </a:prstClr>
                </a:solidFill>
                <a:cs typeface="Lucida Sans" pitchFamily="34" charset="0"/>
              </a:rPr>
              <a:t>verandering </a:t>
            </a:r>
            <a:r>
              <a:rPr lang="nl-BE" sz="3600" dirty="0">
                <a:solidFill>
                  <a:prstClr val="white">
                    <a:lumMod val="50000"/>
                  </a:prstClr>
                </a:solidFill>
                <a:cs typeface="Lucida Sans" pitchFamily="34" charset="0"/>
              </a:rPr>
              <a:t>t.o.v. 2014</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412776"/>
            <a:ext cx="9108504" cy="5207341"/>
          </a:xfrm>
          <a:prstGeom prst="rect">
            <a:avLst/>
          </a:prstGeom>
        </p:spPr>
      </p:pic>
      <p:sp>
        <p:nvSpPr>
          <p:cNvPr id="4" name="Ovaal 3"/>
          <p:cNvSpPr/>
          <p:nvPr/>
        </p:nvSpPr>
        <p:spPr>
          <a:xfrm>
            <a:off x="35496" y="1052736"/>
            <a:ext cx="4968552" cy="18150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5" name="Ovaal 4"/>
          <p:cNvSpPr/>
          <p:nvPr/>
        </p:nvSpPr>
        <p:spPr>
          <a:xfrm>
            <a:off x="35496" y="1124744"/>
            <a:ext cx="2448272" cy="18071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6" name="Tekstvak 5"/>
          <p:cNvSpPr txBox="1"/>
          <p:nvPr/>
        </p:nvSpPr>
        <p:spPr>
          <a:xfrm>
            <a:off x="2663340" y="3492970"/>
            <a:ext cx="1656184" cy="461665"/>
          </a:xfrm>
          <a:prstGeom prst="rect">
            <a:avLst/>
          </a:prstGeom>
          <a:noFill/>
        </p:spPr>
        <p:txBody>
          <a:bodyPr wrap="square" rtlCol="0">
            <a:spAutoFit/>
          </a:bodyPr>
          <a:lstStyle/>
          <a:p>
            <a:r>
              <a:rPr lang="nl-BE" sz="2400" b="1" dirty="0" smtClean="0">
                <a:solidFill>
                  <a:prstClr val="black"/>
                </a:solidFill>
              </a:rPr>
              <a:t>Gent: + 5%</a:t>
            </a:r>
            <a:endParaRPr lang="nl-BE" sz="2400" b="1" dirty="0">
              <a:solidFill>
                <a:prstClr val="black"/>
              </a:solidFill>
            </a:endParaRPr>
          </a:p>
        </p:txBody>
      </p:sp>
      <p:cxnSp>
        <p:nvCxnSpPr>
          <p:cNvPr id="7" name="Rechte verbindingslijn met pijl 6"/>
          <p:cNvCxnSpPr/>
          <p:nvPr/>
        </p:nvCxnSpPr>
        <p:spPr>
          <a:xfrm flipH="1">
            <a:off x="3246419" y="3954635"/>
            <a:ext cx="21276" cy="9895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01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31294"/>
          <a:stretch/>
        </p:blipFill>
        <p:spPr>
          <a:xfrm>
            <a:off x="-36512" y="2266528"/>
            <a:ext cx="4172136" cy="4114800"/>
          </a:xfrm>
          <a:prstGeom prst="rect">
            <a:avLst/>
          </a:prstGeom>
        </p:spPr>
      </p:pic>
      <p:sp>
        <p:nvSpPr>
          <p:cNvPr id="2" name="Tekstvak 1"/>
          <p:cNvSpPr txBox="1"/>
          <p:nvPr/>
        </p:nvSpPr>
        <p:spPr>
          <a:xfrm>
            <a:off x="1" y="10418"/>
            <a:ext cx="9108866" cy="1200329"/>
          </a:xfrm>
          <a:prstGeom prst="rect">
            <a:avLst/>
          </a:prstGeom>
          <a:noFill/>
        </p:spPr>
        <p:txBody>
          <a:bodyPr wrap="square" rtlCol="0">
            <a:spAutoFit/>
          </a:bodyPr>
          <a:lstStyle/>
          <a:p>
            <a:pPr algn="ctr"/>
            <a:r>
              <a:rPr lang="nl-BE" sz="3600" dirty="0" smtClean="0">
                <a:solidFill>
                  <a:prstClr val="white">
                    <a:lumMod val="50000"/>
                  </a:prstClr>
                </a:solidFill>
                <a:cs typeface="Lucida Sans" pitchFamily="34" charset="0"/>
              </a:rPr>
              <a:t>2-persoonshuishoudens</a:t>
            </a:r>
            <a:r>
              <a:rPr lang="nl-BE" sz="3600" dirty="0">
                <a:solidFill>
                  <a:prstClr val="white">
                    <a:lumMod val="50000"/>
                  </a:prstClr>
                </a:solidFill>
                <a:cs typeface="Lucida Sans" pitchFamily="34" charset="0"/>
              </a:rPr>
              <a:t>, </a:t>
            </a:r>
            <a:r>
              <a:rPr lang="nl-BE" sz="3600" dirty="0" smtClean="0">
                <a:solidFill>
                  <a:prstClr val="white">
                    <a:lumMod val="50000"/>
                  </a:prstClr>
                </a:solidFill>
                <a:cs typeface="Lucida Sans" pitchFamily="34" charset="0"/>
              </a:rPr>
              <a:t>2014 </a:t>
            </a:r>
            <a:r>
              <a:rPr lang="nl-BE" sz="3600" dirty="0">
                <a:solidFill>
                  <a:prstClr val="white">
                    <a:lumMod val="50000"/>
                  </a:prstClr>
                </a:solidFill>
                <a:cs typeface="Lucida Sans" pitchFamily="34" charset="0"/>
              </a:rPr>
              <a:t>- 2024</a:t>
            </a:r>
            <a:r>
              <a:rPr lang="nl-BE" sz="3600" dirty="0" smtClean="0">
                <a:solidFill>
                  <a:prstClr val="white">
                    <a:lumMod val="50000"/>
                  </a:prstClr>
                </a:solidFill>
              </a:rPr>
              <a:t>,</a:t>
            </a:r>
            <a:r>
              <a:rPr lang="nl-BE" sz="3600" dirty="0" smtClean="0">
                <a:solidFill>
                  <a:prstClr val="white">
                    <a:lumMod val="50000"/>
                  </a:prstClr>
                </a:solidFill>
                <a:cs typeface="Lucida Sans" pitchFamily="34" charset="0"/>
              </a:rPr>
              <a:t> verandering </a:t>
            </a:r>
            <a:r>
              <a:rPr lang="nl-BE" sz="3600" dirty="0">
                <a:solidFill>
                  <a:prstClr val="white">
                    <a:lumMod val="50000"/>
                  </a:prstClr>
                </a:solidFill>
                <a:cs typeface="Lucida Sans" pitchFamily="34" charset="0"/>
              </a:rPr>
              <a:t>t.o.v. 2014</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640340"/>
            <a:ext cx="5123916" cy="502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7812360" y="2276872"/>
            <a:ext cx="648072" cy="307777"/>
          </a:xfrm>
          <a:prstGeom prst="rect">
            <a:avLst/>
          </a:prstGeom>
          <a:solidFill>
            <a:schemeClr val="bg1"/>
          </a:solidFill>
        </p:spPr>
        <p:txBody>
          <a:bodyPr wrap="square" rtlCol="0">
            <a:spAutoFit/>
          </a:bodyPr>
          <a:lstStyle/>
          <a:p>
            <a:r>
              <a:rPr lang="nl-BE" sz="1400" dirty="0" smtClean="0">
                <a:solidFill>
                  <a:prstClr val="black"/>
                </a:solidFill>
              </a:rPr>
              <a:t>650</a:t>
            </a:r>
            <a:endParaRPr lang="nl-BE" sz="1400" dirty="0">
              <a:solidFill>
                <a:prstClr val="black"/>
              </a:solidFill>
            </a:endParaRPr>
          </a:p>
        </p:txBody>
      </p:sp>
      <p:sp>
        <p:nvSpPr>
          <p:cNvPr id="6" name="Tekstvak 5"/>
          <p:cNvSpPr txBox="1"/>
          <p:nvPr/>
        </p:nvSpPr>
        <p:spPr>
          <a:xfrm>
            <a:off x="7308304" y="3789040"/>
            <a:ext cx="648072" cy="307777"/>
          </a:xfrm>
          <a:prstGeom prst="rect">
            <a:avLst/>
          </a:prstGeom>
          <a:solidFill>
            <a:schemeClr val="bg1"/>
          </a:solidFill>
        </p:spPr>
        <p:txBody>
          <a:bodyPr wrap="square" rtlCol="0">
            <a:spAutoFit/>
          </a:bodyPr>
          <a:lstStyle/>
          <a:p>
            <a:r>
              <a:rPr lang="nl-BE" sz="1400" dirty="0" smtClean="0">
                <a:solidFill>
                  <a:prstClr val="black"/>
                </a:solidFill>
              </a:rPr>
              <a:t>160</a:t>
            </a:r>
            <a:endParaRPr lang="nl-BE" sz="1400" dirty="0">
              <a:solidFill>
                <a:prstClr val="black"/>
              </a:solidFill>
            </a:endParaRPr>
          </a:p>
        </p:txBody>
      </p:sp>
      <p:sp>
        <p:nvSpPr>
          <p:cNvPr id="7" name="Tekstvak 6"/>
          <p:cNvSpPr txBox="1"/>
          <p:nvPr/>
        </p:nvSpPr>
        <p:spPr>
          <a:xfrm>
            <a:off x="7020272" y="4941168"/>
            <a:ext cx="648072" cy="307777"/>
          </a:xfrm>
          <a:prstGeom prst="rect">
            <a:avLst/>
          </a:prstGeom>
          <a:solidFill>
            <a:schemeClr val="bg1"/>
          </a:solidFill>
        </p:spPr>
        <p:txBody>
          <a:bodyPr wrap="square" rtlCol="0">
            <a:spAutoFit/>
          </a:bodyPr>
          <a:lstStyle/>
          <a:p>
            <a:r>
              <a:rPr lang="nl-BE" sz="1400" dirty="0" smtClean="0">
                <a:solidFill>
                  <a:prstClr val="black"/>
                </a:solidFill>
              </a:rPr>
              <a:t>220</a:t>
            </a:r>
            <a:endParaRPr lang="nl-BE" sz="1400" dirty="0">
              <a:solidFill>
                <a:prstClr val="black"/>
              </a:solidFill>
            </a:endParaRPr>
          </a:p>
        </p:txBody>
      </p:sp>
      <p:sp>
        <p:nvSpPr>
          <p:cNvPr id="8" name="Tekstvak 7"/>
          <p:cNvSpPr txBox="1"/>
          <p:nvPr/>
        </p:nvSpPr>
        <p:spPr>
          <a:xfrm>
            <a:off x="7812360" y="2905199"/>
            <a:ext cx="648072" cy="307777"/>
          </a:xfrm>
          <a:prstGeom prst="rect">
            <a:avLst/>
          </a:prstGeom>
          <a:solidFill>
            <a:schemeClr val="bg1"/>
          </a:solidFill>
        </p:spPr>
        <p:txBody>
          <a:bodyPr wrap="square" rtlCol="0">
            <a:spAutoFit/>
          </a:bodyPr>
          <a:lstStyle/>
          <a:p>
            <a:r>
              <a:rPr lang="nl-BE" sz="1400" dirty="0" smtClean="0">
                <a:solidFill>
                  <a:prstClr val="black"/>
                </a:solidFill>
              </a:rPr>
              <a:t>740</a:t>
            </a:r>
            <a:endParaRPr lang="nl-BE" sz="1400" dirty="0">
              <a:solidFill>
                <a:prstClr val="black"/>
              </a:solidFill>
            </a:endParaRPr>
          </a:p>
        </p:txBody>
      </p:sp>
      <p:sp>
        <p:nvSpPr>
          <p:cNvPr id="9" name="Tekstvak 8"/>
          <p:cNvSpPr txBox="1"/>
          <p:nvPr/>
        </p:nvSpPr>
        <p:spPr>
          <a:xfrm>
            <a:off x="7956376" y="1988840"/>
            <a:ext cx="648072" cy="307777"/>
          </a:xfrm>
          <a:prstGeom prst="rect">
            <a:avLst/>
          </a:prstGeom>
          <a:solidFill>
            <a:schemeClr val="bg1"/>
          </a:solidFill>
        </p:spPr>
        <p:txBody>
          <a:bodyPr wrap="square" rtlCol="0">
            <a:spAutoFit/>
          </a:bodyPr>
          <a:lstStyle/>
          <a:p>
            <a:r>
              <a:rPr lang="nl-BE" sz="1400" dirty="0" smtClean="0">
                <a:solidFill>
                  <a:prstClr val="black"/>
                </a:solidFill>
              </a:rPr>
              <a:t>290</a:t>
            </a:r>
            <a:endParaRPr lang="nl-BE" sz="1400" dirty="0">
              <a:solidFill>
                <a:prstClr val="black"/>
              </a:solidFill>
            </a:endParaRPr>
          </a:p>
        </p:txBody>
      </p:sp>
      <p:sp>
        <p:nvSpPr>
          <p:cNvPr id="10" name="Tekstvak 9"/>
          <p:cNvSpPr txBox="1"/>
          <p:nvPr/>
        </p:nvSpPr>
        <p:spPr>
          <a:xfrm>
            <a:off x="6660232" y="5517232"/>
            <a:ext cx="648072" cy="307777"/>
          </a:xfrm>
          <a:prstGeom prst="rect">
            <a:avLst/>
          </a:prstGeom>
          <a:solidFill>
            <a:schemeClr val="bg1"/>
          </a:solidFill>
        </p:spPr>
        <p:txBody>
          <a:bodyPr wrap="square" rtlCol="0">
            <a:spAutoFit/>
          </a:bodyPr>
          <a:lstStyle/>
          <a:p>
            <a:r>
              <a:rPr lang="nl-BE" sz="1400" dirty="0" smtClean="0">
                <a:solidFill>
                  <a:prstClr val="black"/>
                </a:solidFill>
              </a:rPr>
              <a:t>1.810</a:t>
            </a:r>
            <a:endParaRPr lang="nl-BE" sz="1400" dirty="0">
              <a:solidFill>
                <a:prstClr val="black"/>
              </a:solidFill>
            </a:endParaRPr>
          </a:p>
        </p:txBody>
      </p:sp>
      <p:sp>
        <p:nvSpPr>
          <p:cNvPr id="11" name="Tekstvak 10"/>
          <p:cNvSpPr txBox="1"/>
          <p:nvPr/>
        </p:nvSpPr>
        <p:spPr>
          <a:xfrm>
            <a:off x="8128787" y="1697792"/>
            <a:ext cx="475661" cy="307777"/>
          </a:xfrm>
          <a:prstGeom prst="rect">
            <a:avLst/>
          </a:prstGeom>
          <a:solidFill>
            <a:schemeClr val="bg1"/>
          </a:solidFill>
        </p:spPr>
        <p:txBody>
          <a:bodyPr wrap="square" rtlCol="0">
            <a:spAutoFit/>
          </a:bodyPr>
          <a:lstStyle/>
          <a:p>
            <a:r>
              <a:rPr lang="nl-BE" sz="1400" dirty="0" smtClean="0">
                <a:solidFill>
                  <a:prstClr val="black"/>
                </a:solidFill>
              </a:rPr>
              <a:t>670</a:t>
            </a:r>
            <a:endParaRPr lang="nl-BE" sz="1400" dirty="0">
              <a:solidFill>
                <a:prstClr val="black"/>
              </a:solidFill>
            </a:endParaRPr>
          </a:p>
        </p:txBody>
      </p:sp>
      <p:sp>
        <p:nvSpPr>
          <p:cNvPr id="12" name="Tekstvak 11"/>
          <p:cNvSpPr txBox="1"/>
          <p:nvPr/>
        </p:nvSpPr>
        <p:spPr>
          <a:xfrm>
            <a:off x="7164288" y="4365104"/>
            <a:ext cx="648072" cy="307777"/>
          </a:xfrm>
          <a:prstGeom prst="rect">
            <a:avLst/>
          </a:prstGeom>
          <a:solidFill>
            <a:schemeClr val="bg1"/>
          </a:solidFill>
        </p:spPr>
        <p:txBody>
          <a:bodyPr wrap="square" rtlCol="0">
            <a:spAutoFit/>
          </a:bodyPr>
          <a:lstStyle/>
          <a:p>
            <a:r>
              <a:rPr lang="nl-BE" sz="1400" dirty="0" smtClean="0">
                <a:solidFill>
                  <a:prstClr val="black"/>
                </a:solidFill>
              </a:rPr>
              <a:t>140</a:t>
            </a:r>
            <a:endParaRPr lang="nl-BE" sz="1400" dirty="0">
              <a:solidFill>
                <a:prstClr val="black"/>
              </a:solidFill>
            </a:endParaRPr>
          </a:p>
        </p:txBody>
      </p:sp>
      <p:sp>
        <p:nvSpPr>
          <p:cNvPr id="13" name="Tekstvak 12"/>
          <p:cNvSpPr txBox="1"/>
          <p:nvPr/>
        </p:nvSpPr>
        <p:spPr>
          <a:xfrm>
            <a:off x="7308304" y="4057327"/>
            <a:ext cx="648072" cy="307777"/>
          </a:xfrm>
          <a:prstGeom prst="rect">
            <a:avLst/>
          </a:prstGeom>
          <a:solidFill>
            <a:schemeClr val="bg1"/>
          </a:solidFill>
        </p:spPr>
        <p:txBody>
          <a:bodyPr wrap="square" rtlCol="0">
            <a:spAutoFit/>
          </a:bodyPr>
          <a:lstStyle/>
          <a:p>
            <a:r>
              <a:rPr lang="nl-BE" sz="1400" dirty="0" smtClean="0">
                <a:solidFill>
                  <a:prstClr val="black"/>
                </a:solidFill>
              </a:rPr>
              <a:t>170</a:t>
            </a:r>
            <a:endParaRPr lang="nl-BE" sz="1400" dirty="0">
              <a:solidFill>
                <a:prstClr val="black"/>
              </a:solidFill>
            </a:endParaRPr>
          </a:p>
        </p:txBody>
      </p:sp>
      <p:sp>
        <p:nvSpPr>
          <p:cNvPr id="14" name="Tekstvak 13"/>
          <p:cNvSpPr txBox="1"/>
          <p:nvPr/>
        </p:nvSpPr>
        <p:spPr>
          <a:xfrm>
            <a:off x="7884368" y="2564904"/>
            <a:ext cx="648072" cy="307777"/>
          </a:xfrm>
          <a:prstGeom prst="rect">
            <a:avLst/>
          </a:prstGeom>
          <a:solidFill>
            <a:schemeClr val="bg1"/>
          </a:solidFill>
        </p:spPr>
        <p:txBody>
          <a:bodyPr wrap="square" rtlCol="0">
            <a:spAutoFit/>
          </a:bodyPr>
          <a:lstStyle/>
          <a:p>
            <a:r>
              <a:rPr lang="nl-BE" sz="1400" dirty="0" smtClean="0">
                <a:solidFill>
                  <a:prstClr val="black"/>
                </a:solidFill>
              </a:rPr>
              <a:t>510</a:t>
            </a:r>
            <a:endParaRPr lang="nl-BE" sz="1400" dirty="0">
              <a:solidFill>
                <a:prstClr val="black"/>
              </a:solidFill>
            </a:endParaRPr>
          </a:p>
        </p:txBody>
      </p:sp>
      <p:sp>
        <p:nvSpPr>
          <p:cNvPr id="15" name="Tekstvak 14"/>
          <p:cNvSpPr txBox="1"/>
          <p:nvPr/>
        </p:nvSpPr>
        <p:spPr>
          <a:xfrm>
            <a:off x="7452320" y="3501008"/>
            <a:ext cx="648072" cy="307777"/>
          </a:xfrm>
          <a:prstGeom prst="rect">
            <a:avLst/>
          </a:prstGeom>
          <a:solidFill>
            <a:schemeClr val="bg1"/>
          </a:solidFill>
        </p:spPr>
        <p:txBody>
          <a:bodyPr wrap="square" rtlCol="0">
            <a:spAutoFit/>
          </a:bodyPr>
          <a:lstStyle/>
          <a:p>
            <a:r>
              <a:rPr lang="nl-BE" sz="1400" dirty="0" smtClean="0">
                <a:solidFill>
                  <a:prstClr val="black"/>
                </a:solidFill>
              </a:rPr>
              <a:t>200</a:t>
            </a:r>
            <a:endParaRPr lang="nl-BE" sz="1400" dirty="0">
              <a:solidFill>
                <a:prstClr val="black"/>
              </a:solidFill>
            </a:endParaRPr>
          </a:p>
        </p:txBody>
      </p:sp>
      <p:sp>
        <p:nvSpPr>
          <p:cNvPr id="16" name="Tekstvak 15"/>
          <p:cNvSpPr txBox="1"/>
          <p:nvPr/>
        </p:nvSpPr>
        <p:spPr>
          <a:xfrm>
            <a:off x="7740352" y="3193231"/>
            <a:ext cx="648072" cy="307777"/>
          </a:xfrm>
          <a:prstGeom prst="rect">
            <a:avLst/>
          </a:prstGeom>
          <a:solidFill>
            <a:schemeClr val="bg1"/>
          </a:solidFill>
        </p:spPr>
        <p:txBody>
          <a:bodyPr wrap="square" rtlCol="0">
            <a:spAutoFit/>
          </a:bodyPr>
          <a:lstStyle/>
          <a:p>
            <a:r>
              <a:rPr lang="nl-BE" sz="1400" dirty="0" smtClean="0">
                <a:solidFill>
                  <a:prstClr val="black"/>
                </a:solidFill>
              </a:rPr>
              <a:t>220</a:t>
            </a:r>
            <a:endParaRPr lang="nl-BE" sz="1400" dirty="0">
              <a:solidFill>
                <a:prstClr val="black"/>
              </a:solidFill>
            </a:endParaRPr>
          </a:p>
        </p:txBody>
      </p:sp>
      <p:sp>
        <p:nvSpPr>
          <p:cNvPr id="17" name="Tekstvak 16"/>
          <p:cNvSpPr txBox="1"/>
          <p:nvPr/>
        </p:nvSpPr>
        <p:spPr>
          <a:xfrm>
            <a:off x="6732240" y="5281463"/>
            <a:ext cx="648072" cy="307777"/>
          </a:xfrm>
          <a:prstGeom prst="rect">
            <a:avLst/>
          </a:prstGeom>
          <a:solidFill>
            <a:schemeClr val="bg1"/>
          </a:solidFill>
        </p:spPr>
        <p:txBody>
          <a:bodyPr wrap="square" rtlCol="0">
            <a:spAutoFit/>
          </a:bodyPr>
          <a:lstStyle/>
          <a:p>
            <a:r>
              <a:rPr lang="nl-BE" sz="1400" dirty="0">
                <a:solidFill>
                  <a:prstClr val="black"/>
                </a:solidFill>
              </a:rPr>
              <a:t>7</a:t>
            </a:r>
            <a:r>
              <a:rPr lang="nl-BE" sz="1400" dirty="0" smtClean="0">
                <a:solidFill>
                  <a:prstClr val="black"/>
                </a:solidFill>
              </a:rPr>
              <a:t>0</a:t>
            </a:r>
            <a:endParaRPr lang="nl-BE" sz="1400" dirty="0">
              <a:solidFill>
                <a:prstClr val="black"/>
              </a:solidFill>
            </a:endParaRPr>
          </a:p>
        </p:txBody>
      </p:sp>
      <p:sp>
        <p:nvSpPr>
          <p:cNvPr id="18" name="Tekstvak 17"/>
          <p:cNvSpPr txBox="1"/>
          <p:nvPr/>
        </p:nvSpPr>
        <p:spPr>
          <a:xfrm>
            <a:off x="7092280" y="4653136"/>
            <a:ext cx="648072" cy="307777"/>
          </a:xfrm>
          <a:prstGeom prst="rect">
            <a:avLst/>
          </a:prstGeom>
          <a:solidFill>
            <a:schemeClr val="bg1"/>
          </a:solidFill>
        </p:spPr>
        <p:txBody>
          <a:bodyPr wrap="square" rtlCol="0">
            <a:spAutoFit/>
          </a:bodyPr>
          <a:lstStyle/>
          <a:p>
            <a:r>
              <a:rPr lang="nl-BE" sz="1400" dirty="0" smtClean="0">
                <a:solidFill>
                  <a:prstClr val="black"/>
                </a:solidFill>
              </a:rPr>
              <a:t>100</a:t>
            </a:r>
            <a:endParaRPr lang="nl-BE" sz="1400" dirty="0">
              <a:solidFill>
                <a:prstClr val="black"/>
              </a:solidFill>
            </a:endParaRPr>
          </a:p>
        </p:txBody>
      </p:sp>
      <p:sp>
        <p:nvSpPr>
          <p:cNvPr id="19" name="Tekstvak 18"/>
          <p:cNvSpPr txBox="1"/>
          <p:nvPr/>
        </p:nvSpPr>
        <p:spPr>
          <a:xfrm>
            <a:off x="6660232" y="5805264"/>
            <a:ext cx="648072" cy="307777"/>
          </a:xfrm>
          <a:prstGeom prst="rect">
            <a:avLst/>
          </a:prstGeom>
          <a:solidFill>
            <a:schemeClr val="bg1"/>
          </a:solidFill>
        </p:spPr>
        <p:txBody>
          <a:bodyPr wrap="square" rtlCol="0">
            <a:spAutoFit/>
          </a:bodyPr>
          <a:lstStyle/>
          <a:p>
            <a:r>
              <a:rPr lang="nl-BE" sz="1400" dirty="0">
                <a:solidFill>
                  <a:prstClr val="black"/>
                </a:solidFill>
              </a:rPr>
              <a:t>9</a:t>
            </a:r>
            <a:r>
              <a:rPr lang="nl-BE" sz="1400" dirty="0" smtClean="0">
                <a:solidFill>
                  <a:prstClr val="black"/>
                </a:solidFill>
              </a:rPr>
              <a:t>0</a:t>
            </a:r>
            <a:endParaRPr lang="nl-BE" sz="1400" dirty="0">
              <a:solidFill>
                <a:prstClr val="black"/>
              </a:solidFill>
            </a:endParaRPr>
          </a:p>
        </p:txBody>
      </p:sp>
      <p:cxnSp>
        <p:nvCxnSpPr>
          <p:cNvPr id="20" name="Rechte verbindingslijn met pijl 19"/>
          <p:cNvCxnSpPr/>
          <p:nvPr/>
        </p:nvCxnSpPr>
        <p:spPr>
          <a:xfrm flipH="1">
            <a:off x="7452320" y="5661248"/>
            <a:ext cx="108012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Afbeelding 22"/>
          <p:cNvPicPr>
            <a:picLocks noChangeAspect="1"/>
          </p:cNvPicPr>
          <p:nvPr/>
        </p:nvPicPr>
        <p:blipFill rotWithShape="1">
          <a:blip r:embed="rId2" cstate="print">
            <a:extLst>
              <a:ext uri="{28A0092B-C50C-407E-A947-70E740481C1C}">
                <a14:useLocalDpi xmlns:a14="http://schemas.microsoft.com/office/drawing/2010/main" val="0"/>
              </a:ext>
            </a:extLst>
          </a:blip>
          <a:srcRect t="13065" r="69899" b="33704"/>
          <a:stretch/>
        </p:blipFill>
        <p:spPr>
          <a:xfrm>
            <a:off x="151845" y="1166642"/>
            <a:ext cx="1827867" cy="2190350"/>
          </a:xfrm>
          <a:prstGeom prst="rect">
            <a:avLst/>
          </a:prstGeom>
        </p:spPr>
      </p:pic>
      <p:cxnSp>
        <p:nvCxnSpPr>
          <p:cNvPr id="24" name="Rechte verbindingslijn met pijl 23"/>
          <p:cNvCxnSpPr/>
          <p:nvPr/>
        </p:nvCxnSpPr>
        <p:spPr>
          <a:xfrm flipH="1">
            <a:off x="3491880" y="1926704"/>
            <a:ext cx="1368152" cy="18623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a:off x="2123728" y="2185119"/>
            <a:ext cx="2863730" cy="377403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02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14290"/>
            <a:ext cx="9144000" cy="1143000"/>
          </a:xfrm>
        </p:spPr>
        <p:txBody>
          <a:bodyPr>
            <a:noAutofit/>
          </a:bodyPr>
          <a:lstStyle/>
          <a:p>
            <a:pPr algn="ctr"/>
            <a:r>
              <a:rPr lang="nl-BE" sz="3600" dirty="0" smtClean="0">
                <a:solidFill>
                  <a:schemeClr val="bg1">
                    <a:lumMod val="50000"/>
                  </a:schemeClr>
                </a:solidFill>
                <a:latin typeface="+mn-lt"/>
                <a:cs typeface="Lucida Sans" pitchFamily="34" charset="0"/>
              </a:rPr>
              <a:t>3-persoonshuishoudens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procentuele verandering </a:t>
            </a:r>
            <a:r>
              <a:rPr lang="nl-BE" sz="3600" dirty="0">
                <a:solidFill>
                  <a:schemeClr val="bg1">
                    <a:lumMod val="50000"/>
                  </a:schemeClr>
                </a:solidFill>
                <a:latin typeface="+mn-lt"/>
                <a:cs typeface="Lucida Sans" pitchFamily="34" charset="0"/>
              </a:rPr>
              <a:t>t.o.v. 2014</a:t>
            </a: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949286"/>
            <a:ext cx="9217024" cy="4593946"/>
          </a:xfrm>
          <a:prstGeom prst="rect">
            <a:avLst/>
          </a:prstGeom>
        </p:spPr>
      </p:pic>
      <p:sp>
        <p:nvSpPr>
          <p:cNvPr id="4" name="Ovaal 3"/>
          <p:cNvSpPr/>
          <p:nvPr/>
        </p:nvSpPr>
        <p:spPr>
          <a:xfrm>
            <a:off x="2238977" y="1536975"/>
            <a:ext cx="2088232" cy="19511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5" name="Ovaal 4"/>
          <p:cNvSpPr/>
          <p:nvPr/>
        </p:nvSpPr>
        <p:spPr>
          <a:xfrm>
            <a:off x="6804248" y="3508412"/>
            <a:ext cx="2288028" cy="3016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6" name="Ovaal 5"/>
          <p:cNvSpPr/>
          <p:nvPr/>
        </p:nvSpPr>
        <p:spPr>
          <a:xfrm rot="19789648">
            <a:off x="-143480" y="3933106"/>
            <a:ext cx="2876924" cy="775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8" name="Ovaal 7"/>
          <p:cNvSpPr/>
          <p:nvPr/>
        </p:nvSpPr>
        <p:spPr>
          <a:xfrm>
            <a:off x="98707" y="2629760"/>
            <a:ext cx="1935832" cy="6329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9" name="Tekstvak 8"/>
          <p:cNvSpPr txBox="1"/>
          <p:nvPr/>
        </p:nvSpPr>
        <p:spPr>
          <a:xfrm>
            <a:off x="2671025" y="3474185"/>
            <a:ext cx="1656184" cy="461665"/>
          </a:xfrm>
          <a:prstGeom prst="rect">
            <a:avLst/>
          </a:prstGeom>
          <a:noFill/>
        </p:spPr>
        <p:txBody>
          <a:bodyPr wrap="square" rtlCol="0">
            <a:spAutoFit/>
          </a:bodyPr>
          <a:lstStyle/>
          <a:p>
            <a:r>
              <a:rPr lang="nl-BE" sz="2400" b="1" dirty="0" smtClean="0">
                <a:solidFill>
                  <a:prstClr val="black"/>
                </a:solidFill>
              </a:rPr>
              <a:t>Gent: + 4%</a:t>
            </a:r>
            <a:endParaRPr lang="nl-BE" sz="2400" b="1" dirty="0">
              <a:solidFill>
                <a:prstClr val="black"/>
              </a:solidFill>
            </a:endParaRPr>
          </a:p>
        </p:txBody>
      </p:sp>
      <p:cxnSp>
        <p:nvCxnSpPr>
          <p:cNvPr id="10" name="Rechte verbindingslijn met pijl 9"/>
          <p:cNvCxnSpPr/>
          <p:nvPr/>
        </p:nvCxnSpPr>
        <p:spPr>
          <a:xfrm flipH="1">
            <a:off x="3240541" y="3942828"/>
            <a:ext cx="42552" cy="9895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079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11" name="Tekstvak 10"/>
          <p:cNvSpPr txBox="1"/>
          <p:nvPr/>
        </p:nvSpPr>
        <p:spPr>
          <a:xfrm>
            <a:off x="-36512" y="110558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2" name="Tekstvak 11"/>
          <p:cNvSpPr txBox="1"/>
          <p:nvPr/>
        </p:nvSpPr>
        <p:spPr>
          <a:xfrm>
            <a:off x="-36512" y="1700808"/>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3" name="Tekstvak 12"/>
          <p:cNvSpPr txBox="1"/>
          <p:nvPr/>
        </p:nvSpPr>
        <p:spPr>
          <a:xfrm>
            <a:off x="-36512" y="3985900"/>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4" name="Tekstvak 13"/>
          <p:cNvSpPr txBox="1"/>
          <p:nvPr/>
        </p:nvSpPr>
        <p:spPr>
          <a:xfrm>
            <a:off x="-36512" y="2833772"/>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sp>
        <p:nvSpPr>
          <p:cNvPr id="15" name="Tekstvak 14"/>
          <p:cNvSpPr txBox="1"/>
          <p:nvPr/>
        </p:nvSpPr>
        <p:spPr>
          <a:xfrm>
            <a:off x="-36512" y="5138028"/>
            <a:ext cx="2376264" cy="523220"/>
          </a:xfrm>
          <a:prstGeom prst="rect">
            <a:avLst/>
          </a:prstGeom>
          <a:solidFill>
            <a:schemeClr val="tx2">
              <a:lumMod val="60000"/>
              <a:lumOff val="40000"/>
            </a:schemeClr>
          </a:solidFill>
          <a:ln w="22225">
            <a:solidFill>
              <a:srgbClr val="FF0000"/>
            </a:solidFill>
          </a:ln>
        </p:spPr>
        <p:txBody>
          <a:bodyPr wrap="square" rtlCol="0">
            <a:spAutoFit/>
          </a:bodyPr>
          <a:lstStyle/>
          <a:p>
            <a:endParaRPr lang="nl-BE" sz="2800" b="1" dirty="0">
              <a:solidFill>
                <a:schemeClr val="bg1"/>
              </a:solidFill>
            </a:endParaRPr>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315416"/>
            <a:ext cx="5976664" cy="8453389"/>
          </a:xfrm>
        </p:spPr>
      </p:pic>
      <p:sp>
        <p:nvSpPr>
          <p:cNvPr id="16" name="Tekstvak 15"/>
          <p:cNvSpPr txBox="1"/>
          <p:nvPr/>
        </p:nvSpPr>
        <p:spPr>
          <a:xfrm>
            <a:off x="-36512" y="3409836"/>
            <a:ext cx="2088232" cy="523220"/>
          </a:xfrm>
          <a:prstGeom prst="rect">
            <a:avLst/>
          </a:prstGeom>
          <a:solidFill>
            <a:schemeClr val="tx2">
              <a:lumMod val="60000"/>
              <a:lumOff val="40000"/>
            </a:schemeClr>
          </a:solidFill>
          <a:ln w="22225">
            <a:solidFill>
              <a:srgbClr val="FF0000"/>
            </a:solidFill>
          </a:ln>
        </p:spPr>
        <p:txBody>
          <a:bodyPr wrap="square" rtlCol="0">
            <a:spAutoFit/>
          </a:bodyPr>
          <a:lstStyle/>
          <a:p>
            <a:r>
              <a:rPr lang="nl-BE" sz="2800" b="1" dirty="0" smtClean="0">
                <a:solidFill>
                  <a:schemeClr val="bg1"/>
                </a:solidFill>
              </a:rPr>
              <a:t>evolutie</a:t>
            </a:r>
            <a:endParaRPr lang="nl-BE" sz="2800" b="1" dirty="0">
              <a:solidFill>
                <a:schemeClr val="bg1"/>
              </a:solidFill>
            </a:endParaRPr>
          </a:p>
        </p:txBody>
      </p:sp>
      <p:sp>
        <p:nvSpPr>
          <p:cNvPr id="10" name="Tekstvak 9"/>
          <p:cNvSpPr txBox="1"/>
          <p:nvPr/>
        </p:nvSpPr>
        <p:spPr>
          <a:xfrm rot="16200000">
            <a:off x="4329846" y="3167100"/>
            <a:ext cx="6552728" cy="307777"/>
          </a:xfrm>
          <a:prstGeom prst="rect">
            <a:avLst/>
          </a:prstGeom>
          <a:noFill/>
        </p:spPr>
        <p:txBody>
          <a:bodyPr wrap="square" rtlCol="0">
            <a:spAutoFit/>
          </a:bodyPr>
          <a:lstStyle/>
          <a:p>
            <a:r>
              <a:rPr lang="nl-BE" sz="1400" b="1" i="1" dirty="0" smtClean="0">
                <a:hlinkClick r:id="rId3"/>
              </a:rPr>
              <a:t>www.lokalestatistieken.be</a:t>
            </a:r>
            <a:r>
              <a:rPr lang="nl-BE" sz="1400" b="1" i="1" dirty="0" smtClean="0"/>
              <a:t> bewerking Stad Gent, Data &amp; Informatie</a:t>
            </a:r>
            <a:endParaRPr lang="nl-BE" sz="1400" b="1" i="1" dirty="0"/>
          </a:p>
        </p:txBody>
      </p:sp>
    </p:spTree>
    <p:extLst>
      <p:ext uri="{BB962C8B-B14F-4D97-AF65-F5344CB8AC3E}">
        <p14:creationId xmlns:p14="http://schemas.microsoft.com/office/powerpoint/2010/main" val="38913317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30987"/>
          <a:stretch/>
        </p:blipFill>
        <p:spPr>
          <a:xfrm>
            <a:off x="35496" y="2204864"/>
            <a:ext cx="4100423" cy="4114800"/>
          </a:xfrm>
          <a:prstGeom prst="rect">
            <a:avLst/>
          </a:prstGeom>
        </p:spPr>
      </p:pic>
      <p:sp>
        <p:nvSpPr>
          <p:cNvPr id="2" name="Titel 1"/>
          <p:cNvSpPr>
            <a:spLocks noGrp="1"/>
          </p:cNvSpPr>
          <p:nvPr>
            <p:ph type="title"/>
          </p:nvPr>
        </p:nvSpPr>
        <p:spPr>
          <a:xfrm>
            <a:off x="0" y="214290"/>
            <a:ext cx="9144000" cy="1143000"/>
          </a:xfrm>
        </p:spPr>
        <p:txBody>
          <a:bodyPr>
            <a:noAutofit/>
          </a:bodyPr>
          <a:lstStyle/>
          <a:p>
            <a:pPr algn="ctr"/>
            <a:r>
              <a:rPr lang="nl-BE" sz="3600" dirty="0" smtClean="0">
                <a:solidFill>
                  <a:schemeClr val="bg1">
                    <a:lumMod val="50000"/>
                  </a:schemeClr>
                </a:solidFill>
                <a:latin typeface="+mn-lt"/>
                <a:cs typeface="Lucida Sans" pitchFamily="34" charset="0"/>
              </a:rPr>
              <a:t>3-persoonshuishoudens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verandering </a:t>
            </a:r>
            <a:r>
              <a:rPr lang="nl-BE" sz="3600" dirty="0">
                <a:solidFill>
                  <a:schemeClr val="bg1">
                    <a:lumMod val="50000"/>
                  </a:schemeClr>
                </a:solidFill>
                <a:latin typeface="+mn-lt"/>
                <a:cs typeface="Lucida Sans" pitchFamily="34" charset="0"/>
              </a:rPr>
              <a:t>t.o.v. 2014</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246" y="1640340"/>
            <a:ext cx="5120258" cy="502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6948264" y="3481263"/>
            <a:ext cx="648072" cy="307777"/>
          </a:xfrm>
          <a:prstGeom prst="rect">
            <a:avLst/>
          </a:prstGeom>
          <a:solidFill>
            <a:schemeClr val="bg1"/>
          </a:solidFill>
        </p:spPr>
        <p:txBody>
          <a:bodyPr wrap="square" rtlCol="0">
            <a:spAutoFit/>
          </a:bodyPr>
          <a:lstStyle/>
          <a:p>
            <a:pPr algn="r"/>
            <a:r>
              <a:rPr lang="nl-BE" sz="1400" dirty="0" smtClean="0">
                <a:solidFill>
                  <a:prstClr val="black"/>
                </a:solidFill>
              </a:rPr>
              <a:t>0</a:t>
            </a:r>
            <a:endParaRPr lang="nl-BE" sz="1400" dirty="0">
              <a:solidFill>
                <a:prstClr val="black"/>
              </a:solidFill>
            </a:endParaRPr>
          </a:p>
        </p:txBody>
      </p:sp>
      <p:sp>
        <p:nvSpPr>
          <p:cNvPr id="5" name="Tekstvak 4"/>
          <p:cNvSpPr txBox="1"/>
          <p:nvPr/>
        </p:nvSpPr>
        <p:spPr>
          <a:xfrm>
            <a:off x="7812360" y="4941168"/>
            <a:ext cx="648072" cy="307777"/>
          </a:xfrm>
          <a:prstGeom prst="rect">
            <a:avLst/>
          </a:prstGeom>
          <a:solidFill>
            <a:schemeClr val="bg1"/>
          </a:solidFill>
        </p:spPr>
        <p:txBody>
          <a:bodyPr wrap="square" rtlCol="0">
            <a:spAutoFit/>
          </a:bodyPr>
          <a:lstStyle/>
          <a:p>
            <a:r>
              <a:rPr lang="nl-BE" sz="1400" dirty="0" smtClean="0">
                <a:solidFill>
                  <a:prstClr val="black"/>
                </a:solidFill>
              </a:rPr>
              <a:t>-40</a:t>
            </a:r>
            <a:endParaRPr lang="nl-BE" sz="1400" dirty="0">
              <a:solidFill>
                <a:prstClr val="black"/>
              </a:solidFill>
            </a:endParaRPr>
          </a:p>
        </p:txBody>
      </p:sp>
      <p:sp>
        <p:nvSpPr>
          <p:cNvPr id="6" name="Tekstvak 5"/>
          <p:cNvSpPr txBox="1"/>
          <p:nvPr/>
        </p:nvSpPr>
        <p:spPr>
          <a:xfrm>
            <a:off x="7812360" y="5229200"/>
            <a:ext cx="648072" cy="307777"/>
          </a:xfrm>
          <a:prstGeom prst="rect">
            <a:avLst/>
          </a:prstGeom>
          <a:solidFill>
            <a:schemeClr val="bg1"/>
          </a:solidFill>
        </p:spPr>
        <p:txBody>
          <a:bodyPr wrap="square" rtlCol="0">
            <a:spAutoFit/>
          </a:bodyPr>
          <a:lstStyle/>
          <a:p>
            <a:r>
              <a:rPr lang="nl-BE" sz="1400" dirty="0" smtClean="0">
                <a:solidFill>
                  <a:prstClr val="black"/>
                </a:solidFill>
              </a:rPr>
              <a:t>-80</a:t>
            </a:r>
            <a:endParaRPr lang="nl-BE" sz="1400" dirty="0">
              <a:solidFill>
                <a:prstClr val="black"/>
              </a:solidFill>
            </a:endParaRPr>
          </a:p>
        </p:txBody>
      </p:sp>
      <p:sp>
        <p:nvSpPr>
          <p:cNvPr id="7" name="Tekstvak 6"/>
          <p:cNvSpPr txBox="1"/>
          <p:nvPr/>
        </p:nvSpPr>
        <p:spPr>
          <a:xfrm>
            <a:off x="6948264" y="2276872"/>
            <a:ext cx="648072" cy="307777"/>
          </a:xfrm>
          <a:prstGeom prst="rect">
            <a:avLst/>
          </a:prstGeom>
          <a:solidFill>
            <a:schemeClr val="bg1"/>
          </a:solidFill>
        </p:spPr>
        <p:txBody>
          <a:bodyPr wrap="square" rtlCol="0">
            <a:spAutoFit/>
          </a:bodyPr>
          <a:lstStyle/>
          <a:p>
            <a:pPr algn="r"/>
            <a:r>
              <a:rPr lang="nl-BE" sz="1400" dirty="0" smtClean="0">
                <a:solidFill>
                  <a:prstClr val="black"/>
                </a:solidFill>
              </a:rPr>
              <a:t>30</a:t>
            </a:r>
            <a:endParaRPr lang="nl-BE" sz="1400" dirty="0">
              <a:solidFill>
                <a:prstClr val="black"/>
              </a:solidFill>
            </a:endParaRPr>
          </a:p>
        </p:txBody>
      </p:sp>
      <p:sp>
        <p:nvSpPr>
          <p:cNvPr id="8" name="Tekstvak 7"/>
          <p:cNvSpPr txBox="1"/>
          <p:nvPr/>
        </p:nvSpPr>
        <p:spPr>
          <a:xfrm>
            <a:off x="7812360" y="4653136"/>
            <a:ext cx="648072" cy="307777"/>
          </a:xfrm>
          <a:prstGeom prst="rect">
            <a:avLst/>
          </a:prstGeom>
          <a:solidFill>
            <a:schemeClr val="bg1"/>
          </a:solidFill>
        </p:spPr>
        <p:txBody>
          <a:bodyPr wrap="square" rtlCol="0">
            <a:spAutoFit/>
          </a:bodyPr>
          <a:lstStyle/>
          <a:p>
            <a:r>
              <a:rPr lang="nl-BE" sz="1400" dirty="0" smtClean="0">
                <a:solidFill>
                  <a:prstClr val="black"/>
                </a:solidFill>
              </a:rPr>
              <a:t>-40</a:t>
            </a:r>
            <a:endParaRPr lang="nl-BE" sz="1400" dirty="0">
              <a:solidFill>
                <a:prstClr val="black"/>
              </a:solidFill>
            </a:endParaRPr>
          </a:p>
        </p:txBody>
      </p:sp>
      <p:sp>
        <p:nvSpPr>
          <p:cNvPr id="9" name="Tekstvak 8"/>
          <p:cNvSpPr txBox="1"/>
          <p:nvPr/>
        </p:nvSpPr>
        <p:spPr>
          <a:xfrm>
            <a:off x="6948264" y="1700808"/>
            <a:ext cx="648072" cy="307777"/>
          </a:xfrm>
          <a:prstGeom prst="rect">
            <a:avLst/>
          </a:prstGeom>
          <a:solidFill>
            <a:schemeClr val="bg1"/>
          </a:solidFill>
        </p:spPr>
        <p:txBody>
          <a:bodyPr wrap="square" rtlCol="0">
            <a:spAutoFit/>
          </a:bodyPr>
          <a:lstStyle/>
          <a:p>
            <a:pPr algn="r"/>
            <a:r>
              <a:rPr lang="nl-BE" sz="1400" dirty="0" smtClean="0">
                <a:solidFill>
                  <a:prstClr val="black"/>
                </a:solidFill>
              </a:rPr>
              <a:t>610</a:t>
            </a:r>
            <a:endParaRPr lang="nl-BE" sz="1400" dirty="0">
              <a:solidFill>
                <a:prstClr val="black"/>
              </a:solidFill>
            </a:endParaRPr>
          </a:p>
        </p:txBody>
      </p:sp>
      <p:sp>
        <p:nvSpPr>
          <p:cNvPr id="10" name="Tekstvak 9"/>
          <p:cNvSpPr txBox="1"/>
          <p:nvPr/>
        </p:nvSpPr>
        <p:spPr>
          <a:xfrm>
            <a:off x="6948264" y="1988840"/>
            <a:ext cx="648072" cy="307777"/>
          </a:xfrm>
          <a:prstGeom prst="rect">
            <a:avLst/>
          </a:prstGeom>
          <a:solidFill>
            <a:schemeClr val="bg1"/>
          </a:solidFill>
        </p:spPr>
        <p:txBody>
          <a:bodyPr wrap="square" rtlCol="0">
            <a:spAutoFit/>
          </a:bodyPr>
          <a:lstStyle/>
          <a:p>
            <a:pPr algn="r"/>
            <a:r>
              <a:rPr lang="nl-BE" sz="1400" dirty="0" smtClean="0">
                <a:solidFill>
                  <a:prstClr val="black"/>
                </a:solidFill>
              </a:rPr>
              <a:t>40</a:t>
            </a:r>
            <a:endParaRPr lang="nl-BE" sz="1400" dirty="0">
              <a:solidFill>
                <a:prstClr val="black"/>
              </a:solidFill>
            </a:endParaRPr>
          </a:p>
        </p:txBody>
      </p:sp>
      <p:sp>
        <p:nvSpPr>
          <p:cNvPr id="11" name="Tekstvak 10"/>
          <p:cNvSpPr txBox="1"/>
          <p:nvPr/>
        </p:nvSpPr>
        <p:spPr>
          <a:xfrm>
            <a:off x="7812360" y="5589240"/>
            <a:ext cx="648072" cy="307777"/>
          </a:xfrm>
          <a:prstGeom prst="rect">
            <a:avLst/>
          </a:prstGeom>
          <a:solidFill>
            <a:schemeClr val="bg1"/>
          </a:solidFill>
        </p:spPr>
        <p:txBody>
          <a:bodyPr wrap="square" rtlCol="0">
            <a:spAutoFit/>
          </a:bodyPr>
          <a:lstStyle/>
          <a:p>
            <a:r>
              <a:rPr lang="nl-BE" sz="1400" dirty="0" smtClean="0">
                <a:solidFill>
                  <a:prstClr val="black"/>
                </a:solidFill>
              </a:rPr>
              <a:t>-50</a:t>
            </a:r>
            <a:endParaRPr lang="nl-BE" sz="1400" dirty="0">
              <a:solidFill>
                <a:prstClr val="black"/>
              </a:solidFill>
            </a:endParaRPr>
          </a:p>
        </p:txBody>
      </p:sp>
      <p:sp>
        <p:nvSpPr>
          <p:cNvPr id="12" name="Tekstvak 11"/>
          <p:cNvSpPr txBox="1"/>
          <p:nvPr/>
        </p:nvSpPr>
        <p:spPr>
          <a:xfrm>
            <a:off x="6948264" y="3166381"/>
            <a:ext cx="648072" cy="307777"/>
          </a:xfrm>
          <a:prstGeom prst="rect">
            <a:avLst/>
          </a:prstGeom>
          <a:solidFill>
            <a:schemeClr val="bg1"/>
          </a:solidFill>
        </p:spPr>
        <p:txBody>
          <a:bodyPr wrap="square" rtlCol="0">
            <a:spAutoFit/>
          </a:bodyPr>
          <a:lstStyle/>
          <a:p>
            <a:pPr algn="r"/>
            <a:r>
              <a:rPr lang="nl-BE" sz="1400" dirty="0">
                <a:solidFill>
                  <a:prstClr val="black"/>
                </a:solidFill>
              </a:rPr>
              <a:t>5</a:t>
            </a:r>
          </a:p>
        </p:txBody>
      </p:sp>
      <p:sp>
        <p:nvSpPr>
          <p:cNvPr id="13" name="Tekstvak 12"/>
          <p:cNvSpPr txBox="1"/>
          <p:nvPr/>
        </p:nvSpPr>
        <p:spPr>
          <a:xfrm>
            <a:off x="7884368" y="3789040"/>
            <a:ext cx="648072" cy="307777"/>
          </a:xfrm>
          <a:prstGeom prst="rect">
            <a:avLst/>
          </a:prstGeom>
          <a:solidFill>
            <a:schemeClr val="bg1"/>
          </a:solidFill>
        </p:spPr>
        <p:txBody>
          <a:bodyPr wrap="square" rtlCol="0">
            <a:spAutoFit/>
          </a:bodyPr>
          <a:lstStyle/>
          <a:p>
            <a:r>
              <a:rPr lang="nl-BE" sz="1400" dirty="0" smtClean="0">
                <a:solidFill>
                  <a:prstClr val="black"/>
                </a:solidFill>
              </a:rPr>
              <a:t>-5</a:t>
            </a:r>
            <a:endParaRPr lang="nl-BE" sz="1400" dirty="0">
              <a:solidFill>
                <a:prstClr val="black"/>
              </a:solidFill>
            </a:endParaRPr>
          </a:p>
        </p:txBody>
      </p:sp>
      <p:sp>
        <p:nvSpPr>
          <p:cNvPr id="14" name="Tekstvak 13"/>
          <p:cNvSpPr txBox="1"/>
          <p:nvPr/>
        </p:nvSpPr>
        <p:spPr>
          <a:xfrm>
            <a:off x="6948264" y="2584649"/>
            <a:ext cx="648072" cy="307777"/>
          </a:xfrm>
          <a:prstGeom prst="rect">
            <a:avLst/>
          </a:prstGeom>
          <a:solidFill>
            <a:schemeClr val="bg1"/>
          </a:solidFill>
        </p:spPr>
        <p:txBody>
          <a:bodyPr wrap="square" rtlCol="0">
            <a:spAutoFit/>
          </a:bodyPr>
          <a:lstStyle/>
          <a:p>
            <a:pPr algn="r"/>
            <a:r>
              <a:rPr lang="nl-BE" sz="1400" dirty="0" smtClean="0">
                <a:solidFill>
                  <a:prstClr val="black"/>
                </a:solidFill>
              </a:rPr>
              <a:t>10</a:t>
            </a:r>
            <a:endParaRPr lang="nl-BE" sz="1400" dirty="0">
              <a:solidFill>
                <a:prstClr val="black"/>
              </a:solidFill>
            </a:endParaRPr>
          </a:p>
        </p:txBody>
      </p:sp>
      <p:sp>
        <p:nvSpPr>
          <p:cNvPr id="15" name="Tekstvak 14"/>
          <p:cNvSpPr txBox="1"/>
          <p:nvPr/>
        </p:nvSpPr>
        <p:spPr>
          <a:xfrm>
            <a:off x="6948264" y="2905199"/>
            <a:ext cx="648072" cy="307777"/>
          </a:xfrm>
          <a:prstGeom prst="rect">
            <a:avLst/>
          </a:prstGeom>
          <a:solidFill>
            <a:schemeClr val="bg1"/>
          </a:solidFill>
        </p:spPr>
        <p:txBody>
          <a:bodyPr wrap="square" rtlCol="0">
            <a:spAutoFit/>
          </a:bodyPr>
          <a:lstStyle/>
          <a:p>
            <a:pPr algn="r"/>
            <a:r>
              <a:rPr lang="nl-BE" sz="1400" dirty="0" smtClean="0">
                <a:solidFill>
                  <a:prstClr val="black"/>
                </a:solidFill>
              </a:rPr>
              <a:t>10</a:t>
            </a:r>
            <a:endParaRPr lang="nl-BE" sz="1400" dirty="0">
              <a:solidFill>
                <a:prstClr val="black"/>
              </a:solidFill>
            </a:endParaRPr>
          </a:p>
        </p:txBody>
      </p:sp>
      <p:sp>
        <p:nvSpPr>
          <p:cNvPr id="16" name="Tekstvak 15"/>
          <p:cNvSpPr txBox="1"/>
          <p:nvPr/>
        </p:nvSpPr>
        <p:spPr>
          <a:xfrm>
            <a:off x="7812360" y="5857527"/>
            <a:ext cx="648072" cy="307777"/>
          </a:xfrm>
          <a:prstGeom prst="rect">
            <a:avLst/>
          </a:prstGeom>
          <a:solidFill>
            <a:schemeClr val="bg1"/>
          </a:solidFill>
        </p:spPr>
        <p:txBody>
          <a:bodyPr wrap="square" rtlCol="0">
            <a:spAutoFit/>
          </a:bodyPr>
          <a:lstStyle/>
          <a:p>
            <a:r>
              <a:rPr lang="nl-BE" sz="1400" dirty="0" smtClean="0">
                <a:solidFill>
                  <a:prstClr val="black"/>
                </a:solidFill>
              </a:rPr>
              <a:t>-40</a:t>
            </a:r>
            <a:endParaRPr lang="nl-BE" sz="1400" dirty="0">
              <a:solidFill>
                <a:prstClr val="black"/>
              </a:solidFill>
            </a:endParaRPr>
          </a:p>
        </p:txBody>
      </p:sp>
      <p:sp>
        <p:nvSpPr>
          <p:cNvPr id="17" name="Tekstvak 16"/>
          <p:cNvSpPr txBox="1"/>
          <p:nvPr/>
        </p:nvSpPr>
        <p:spPr>
          <a:xfrm>
            <a:off x="7884368" y="4077072"/>
            <a:ext cx="648072" cy="307777"/>
          </a:xfrm>
          <a:prstGeom prst="rect">
            <a:avLst/>
          </a:prstGeom>
          <a:solidFill>
            <a:schemeClr val="bg1"/>
          </a:solidFill>
        </p:spPr>
        <p:txBody>
          <a:bodyPr wrap="square" rtlCol="0">
            <a:spAutoFit/>
          </a:bodyPr>
          <a:lstStyle/>
          <a:p>
            <a:r>
              <a:rPr lang="nl-BE" sz="1400" dirty="0" smtClean="0">
                <a:solidFill>
                  <a:prstClr val="black"/>
                </a:solidFill>
              </a:rPr>
              <a:t>-5</a:t>
            </a:r>
            <a:endParaRPr lang="nl-BE" sz="1400" dirty="0">
              <a:solidFill>
                <a:prstClr val="black"/>
              </a:solidFill>
            </a:endParaRPr>
          </a:p>
        </p:txBody>
      </p:sp>
      <p:sp>
        <p:nvSpPr>
          <p:cNvPr id="18" name="Tekstvak 17"/>
          <p:cNvSpPr txBox="1"/>
          <p:nvPr/>
        </p:nvSpPr>
        <p:spPr>
          <a:xfrm>
            <a:off x="7812360" y="4365104"/>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pic>
        <p:nvPicPr>
          <p:cNvPr id="20" name="Afbeelding 19"/>
          <p:cNvPicPr>
            <a:picLocks noChangeAspect="1"/>
          </p:cNvPicPr>
          <p:nvPr/>
        </p:nvPicPr>
        <p:blipFill rotWithShape="1">
          <a:blip r:embed="rId2" cstate="print">
            <a:extLst>
              <a:ext uri="{28A0092B-C50C-407E-A947-70E740481C1C}">
                <a14:useLocalDpi xmlns:a14="http://schemas.microsoft.com/office/drawing/2010/main" val="0"/>
              </a:ext>
            </a:extLst>
          </a:blip>
          <a:srcRect t="27695" r="71521" b="37071"/>
          <a:stretch/>
        </p:blipFill>
        <p:spPr>
          <a:xfrm>
            <a:off x="71602" y="1412776"/>
            <a:ext cx="1692086" cy="1449809"/>
          </a:xfrm>
          <a:prstGeom prst="rect">
            <a:avLst/>
          </a:prstGeom>
        </p:spPr>
      </p:pic>
    </p:spTree>
    <p:extLst>
      <p:ext uri="{BB962C8B-B14F-4D97-AF65-F5344CB8AC3E}">
        <p14:creationId xmlns:p14="http://schemas.microsoft.com/office/powerpoint/2010/main" val="3695860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84784"/>
            <a:ext cx="9125506" cy="5050729"/>
          </a:xfrm>
          <a:prstGeom prst="rect">
            <a:avLst/>
          </a:prstGeom>
        </p:spPr>
      </p:pic>
      <p:sp>
        <p:nvSpPr>
          <p:cNvPr id="3" name="Titel 1"/>
          <p:cNvSpPr>
            <a:spLocks noGrp="1"/>
          </p:cNvSpPr>
          <p:nvPr>
            <p:ph type="title"/>
          </p:nvPr>
        </p:nvSpPr>
        <p:spPr>
          <a:xfrm>
            <a:off x="0" y="214290"/>
            <a:ext cx="9144000" cy="1143000"/>
          </a:xfrm>
        </p:spPr>
        <p:txBody>
          <a:bodyPr>
            <a:noAutofit/>
          </a:bodyPr>
          <a:lstStyle/>
          <a:p>
            <a:pPr algn="ctr"/>
            <a:r>
              <a:rPr lang="nl-BE" sz="3600" dirty="0">
                <a:solidFill>
                  <a:schemeClr val="bg1">
                    <a:lumMod val="50000"/>
                  </a:schemeClr>
                </a:solidFill>
                <a:latin typeface="+mn-lt"/>
                <a:cs typeface="Lucida Sans" pitchFamily="34" charset="0"/>
              </a:rPr>
              <a:t>4</a:t>
            </a:r>
            <a:r>
              <a:rPr lang="nl-BE" sz="3600" dirty="0" smtClean="0">
                <a:solidFill>
                  <a:schemeClr val="bg1">
                    <a:lumMod val="50000"/>
                  </a:schemeClr>
                </a:solidFill>
                <a:latin typeface="+mn-lt"/>
                <a:cs typeface="Lucida Sans" pitchFamily="34" charset="0"/>
              </a:rPr>
              <a:t>-persoonshuishoudens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procentuele verandering </a:t>
            </a:r>
            <a:r>
              <a:rPr lang="nl-BE" sz="3600" dirty="0">
                <a:solidFill>
                  <a:schemeClr val="bg1">
                    <a:lumMod val="50000"/>
                  </a:schemeClr>
                </a:solidFill>
                <a:latin typeface="+mn-lt"/>
                <a:cs typeface="Lucida Sans" pitchFamily="34" charset="0"/>
              </a:rPr>
              <a:t>t.o.v. 2014</a:t>
            </a:r>
          </a:p>
        </p:txBody>
      </p:sp>
      <p:sp>
        <p:nvSpPr>
          <p:cNvPr id="4" name="Tekstvak 3"/>
          <p:cNvSpPr txBox="1"/>
          <p:nvPr/>
        </p:nvSpPr>
        <p:spPr>
          <a:xfrm>
            <a:off x="2733561" y="3327375"/>
            <a:ext cx="1829191" cy="461665"/>
          </a:xfrm>
          <a:prstGeom prst="rect">
            <a:avLst/>
          </a:prstGeom>
          <a:noFill/>
        </p:spPr>
        <p:txBody>
          <a:bodyPr wrap="square" rtlCol="0">
            <a:spAutoFit/>
          </a:bodyPr>
          <a:lstStyle/>
          <a:p>
            <a:r>
              <a:rPr lang="nl-BE" sz="2400" b="1" dirty="0" smtClean="0">
                <a:solidFill>
                  <a:prstClr val="black"/>
                </a:solidFill>
              </a:rPr>
              <a:t>Gent: + 4,7%</a:t>
            </a:r>
            <a:endParaRPr lang="nl-BE" sz="2400" b="1" dirty="0">
              <a:solidFill>
                <a:prstClr val="black"/>
              </a:solidFill>
            </a:endParaRPr>
          </a:p>
        </p:txBody>
      </p:sp>
      <p:cxnSp>
        <p:nvCxnSpPr>
          <p:cNvPr id="5" name="Rechte verbindingslijn met pijl 4"/>
          <p:cNvCxnSpPr/>
          <p:nvPr/>
        </p:nvCxnSpPr>
        <p:spPr>
          <a:xfrm flipH="1">
            <a:off x="3275856" y="3807557"/>
            <a:ext cx="42552" cy="9895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al 5"/>
          <p:cNvSpPr/>
          <p:nvPr/>
        </p:nvSpPr>
        <p:spPr>
          <a:xfrm rot="19789648">
            <a:off x="-143480" y="3933106"/>
            <a:ext cx="2876924" cy="7759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7" name="Ovaal 6"/>
          <p:cNvSpPr/>
          <p:nvPr/>
        </p:nvSpPr>
        <p:spPr>
          <a:xfrm>
            <a:off x="7236296" y="3508412"/>
            <a:ext cx="1783972" cy="2887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260587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30784" r="-1773"/>
          <a:stretch/>
        </p:blipFill>
        <p:spPr>
          <a:xfrm>
            <a:off x="-36512" y="2266528"/>
            <a:ext cx="4217849" cy="4114800"/>
          </a:xfrm>
          <a:prstGeom prst="rect">
            <a:avLst/>
          </a:prstGeom>
        </p:spPr>
      </p:pic>
      <p:sp>
        <p:nvSpPr>
          <p:cNvPr id="2" name="Titel 1"/>
          <p:cNvSpPr>
            <a:spLocks noGrp="1"/>
          </p:cNvSpPr>
          <p:nvPr>
            <p:ph type="title"/>
          </p:nvPr>
        </p:nvSpPr>
        <p:spPr>
          <a:xfrm>
            <a:off x="0" y="214290"/>
            <a:ext cx="9144000" cy="1143000"/>
          </a:xfrm>
        </p:spPr>
        <p:txBody>
          <a:bodyPr>
            <a:noAutofit/>
          </a:bodyPr>
          <a:lstStyle/>
          <a:p>
            <a:pPr algn="ctr"/>
            <a:r>
              <a:rPr lang="nl-BE" sz="3600" dirty="0">
                <a:solidFill>
                  <a:schemeClr val="bg1">
                    <a:lumMod val="50000"/>
                  </a:schemeClr>
                </a:solidFill>
                <a:latin typeface="+mn-lt"/>
                <a:cs typeface="Lucida Sans" pitchFamily="34" charset="0"/>
              </a:rPr>
              <a:t>4</a:t>
            </a:r>
            <a:r>
              <a:rPr lang="nl-BE" sz="3600" dirty="0" smtClean="0">
                <a:solidFill>
                  <a:schemeClr val="bg1">
                    <a:lumMod val="50000"/>
                  </a:schemeClr>
                </a:solidFill>
                <a:latin typeface="+mn-lt"/>
                <a:cs typeface="Lucida Sans" pitchFamily="34" charset="0"/>
              </a:rPr>
              <a:t>-persoonshuishoudens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verandering </a:t>
            </a:r>
            <a:r>
              <a:rPr lang="nl-BE" sz="3600" dirty="0">
                <a:solidFill>
                  <a:schemeClr val="bg1">
                    <a:lumMod val="50000"/>
                  </a:schemeClr>
                </a:solidFill>
                <a:latin typeface="+mn-lt"/>
                <a:cs typeface="Lucida Sans" pitchFamily="34" charset="0"/>
              </a:rPr>
              <a:t>t.o.v. 2014</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560" y="1640340"/>
            <a:ext cx="5112944" cy="502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7956376" y="2564904"/>
            <a:ext cx="648072" cy="307777"/>
          </a:xfrm>
          <a:prstGeom prst="rect">
            <a:avLst/>
          </a:prstGeom>
          <a:solidFill>
            <a:schemeClr val="bg1"/>
          </a:solidFill>
        </p:spPr>
        <p:txBody>
          <a:bodyPr wrap="square" rtlCol="0">
            <a:spAutoFit/>
          </a:bodyPr>
          <a:lstStyle/>
          <a:p>
            <a:r>
              <a:rPr lang="nl-BE" sz="1400" dirty="0" smtClean="0">
                <a:solidFill>
                  <a:prstClr val="black"/>
                </a:solidFill>
              </a:rPr>
              <a:t>-40</a:t>
            </a:r>
            <a:endParaRPr lang="nl-BE" sz="1400" dirty="0">
              <a:solidFill>
                <a:prstClr val="black"/>
              </a:solidFill>
            </a:endParaRPr>
          </a:p>
        </p:txBody>
      </p:sp>
      <p:sp>
        <p:nvSpPr>
          <p:cNvPr id="5" name="Tekstvak 4"/>
          <p:cNvSpPr txBox="1"/>
          <p:nvPr/>
        </p:nvSpPr>
        <p:spPr>
          <a:xfrm>
            <a:off x="7956376" y="5517232"/>
            <a:ext cx="648072" cy="307777"/>
          </a:xfrm>
          <a:prstGeom prst="rect">
            <a:avLst/>
          </a:prstGeom>
          <a:solidFill>
            <a:schemeClr val="bg1"/>
          </a:solidFill>
        </p:spPr>
        <p:txBody>
          <a:bodyPr wrap="square" rtlCol="0">
            <a:spAutoFit/>
          </a:bodyPr>
          <a:lstStyle/>
          <a:p>
            <a:r>
              <a:rPr lang="nl-BE" sz="1400" dirty="0" smtClean="0">
                <a:solidFill>
                  <a:prstClr val="black"/>
                </a:solidFill>
              </a:rPr>
              <a:t>-80</a:t>
            </a:r>
            <a:endParaRPr lang="nl-BE" sz="1400" dirty="0">
              <a:solidFill>
                <a:prstClr val="black"/>
              </a:solidFill>
            </a:endParaRPr>
          </a:p>
        </p:txBody>
      </p:sp>
      <p:sp>
        <p:nvSpPr>
          <p:cNvPr id="6" name="Tekstvak 5"/>
          <p:cNvSpPr txBox="1"/>
          <p:nvPr/>
        </p:nvSpPr>
        <p:spPr>
          <a:xfrm>
            <a:off x="7956376" y="4993431"/>
            <a:ext cx="648072" cy="307777"/>
          </a:xfrm>
          <a:prstGeom prst="rect">
            <a:avLst/>
          </a:prstGeom>
          <a:solidFill>
            <a:schemeClr val="bg1"/>
          </a:solidFill>
        </p:spPr>
        <p:txBody>
          <a:bodyPr wrap="square" rtlCol="0">
            <a:spAutoFit/>
          </a:bodyPr>
          <a:lstStyle/>
          <a:p>
            <a:r>
              <a:rPr lang="nl-BE" sz="1400" dirty="0" smtClean="0">
                <a:solidFill>
                  <a:prstClr val="black"/>
                </a:solidFill>
              </a:rPr>
              <a:t>-70</a:t>
            </a:r>
            <a:endParaRPr lang="nl-BE" sz="1400" dirty="0">
              <a:solidFill>
                <a:prstClr val="black"/>
              </a:solidFill>
            </a:endParaRPr>
          </a:p>
        </p:txBody>
      </p:sp>
      <p:sp>
        <p:nvSpPr>
          <p:cNvPr id="7" name="Tekstvak 6"/>
          <p:cNvSpPr txBox="1"/>
          <p:nvPr/>
        </p:nvSpPr>
        <p:spPr>
          <a:xfrm>
            <a:off x="7956376" y="3193231"/>
            <a:ext cx="648072" cy="307777"/>
          </a:xfrm>
          <a:prstGeom prst="rect">
            <a:avLst/>
          </a:prstGeom>
          <a:solidFill>
            <a:schemeClr val="bg1"/>
          </a:solidFill>
        </p:spPr>
        <p:txBody>
          <a:bodyPr wrap="square" rtlCol="0">
            <a:spAutoFit/>
          </a:bodyPr>
          <a:lstStyle/>
          <a:p>
            <a:r>
              <a:rPr lang="nl-BE" sz="1400" dirty="0" smtClean="0">
                <a:solidFill>
                  <a:prstClr val="black"/>
                </a:solidFill>
              </a:rPr>
              <a:t>-50</a:t>
            </a:r>
            <a:endParaRPr lang="nl-BE" sz="1400" dirty="0">
              <a:solidFill>
                <a:prstClr val="black"/>
              </a:solidFill>
            </a:endParaRPr>
          </a:p>
        </p:txBody>
      </p:sp>
      <p:sp>
        <p:nvSpPr>
          <p:cNvPr id="8" name="Tekstvak 7"/>
          <p:cNvSpPr txBox="1"/>
          <p:nvPr/>
        </p:nvSpPr>
        <p:spPr>
          <a:xfrm>
            <a:off x="7956376" y="3769295"/>
            <a:ext cx="648072" cy="307777"/>
          </a:xfrm>
          <a:prstGeom prst="rect">
            <a:avLst/>
          </a:prstGeom>
          <a:solidFill>
            <a:schemeClr val="bg1"/>
          </a:solidFill>
        </p:spPr>
        <p:txBody>
          <a:bodyPr wrap="square" rtlCol="0">
            <a:spAutoFit/>
          </a:bodyPr>
          <a:lstStyle/>
          <a:p>
            <a:r>
              <a:rPr lang="nl-BE" sz="1400" dirty="0" smtClean="0">
                <a:solidFill>
                  <a:prstClr val="black"/>
                </a:solidFill>
              </a:rPr>
              <a:t>-30</a:t>
            </a:r>
            <a:endParaRPr lang="nl-BE" sz="1400" dirty="0">
              <a:solidFill>
                <a:prstClr val="black"/>
              </a:solidFill>
            </a:endParaRPr>
          </a:p>
        </p:txBody>
      </p:sp>
      <p:sp>
        <p:nvSpPr>
          <p:cNvPr id="9" name="Tekstvak 8"/>
          <p:cNvSpPr txBox="1"/>
          <p:nvPr/>
        </p:nvSpPr>
        <p:spPr>
          <a:xfrm>
            <a:off x="7092280" y="1681063"/>
            <a:ext cx="648072" cy="307777"/>
          </a:xfrm>
          <a:prstGeom prst="rect">
            <a:avLst/>
          </a:prstGeom>
          <a:solidFill>
            <a:schemeClr val="bg1"/>
          </a:solidFill>
        </p:spPr>
        <p:txBody>
          <a:bodyPr wrap="square" rtlCol="0">
            <a:spAutoFit/>
          </a:bodyPr>
          <a:lstStyle/>
          <a:p>
            <a:pPr algn="r"/>
            <a:r>
              <a:rPr lang="nl-BE" sz="1400" dirty="0" smtClean="0">
                <a:solidFill>
                  <a:prstClr val="black"/>
                </a:solidFill>
              </a:rPr>
              <a:t>550</a:t>
            </a:r>
            <a:endParaRPr lang="nl-BE" sz="1400" dirty="0">
              <a:solidFill>
                <a:prstClr val="black"/>
              </a:solidFill>
            </a:endParaRPr>
          </a:p>
        </p:txBody>
      </p:sp>
      <p:sp>
        <p:nvSpPr>
          <p:cNvPr id="10" name="Tekstvak 9"/>
          <p:cNvSpPr txBox="1"/>
          <p:nvPr/>
        </p:nvSpPr>
        <p:spPr>
          <a:xfrm>
            <a:off x="7956376" y="2329135"/>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sp>
        <p:nvSpPr>
          <p:cNvPr id="11" name="Tekstvak 10"/>
          <p:cNvSpPr txBox="1"/>
          <p:nvPr/>
        </p:nvSpPr>
        <p:spPr>
          <a:xfrm>
            <a:off x="7956376" y="4653136"/>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sp>
        <p:nvSpPr>
          <p:cNvPr id="12" name="Tekstvak 11"/>
          <p:cNvSpPr txBox="1"/>
          <p:nvPr/>
        </p:nvSpPr>
        <p:spPr>
          <a:xfrm>
            <a:off x="7092280" y="1988840"/>
            <a:ext cx="648072" cy="307777"/>
          </a:xfrm>
          <a:prstGeom prst="rect">
            <a:avLst/>
          </a:prstGeom>
          <a:solidFill>
            <a:schemeClr val="bg1"/>
          </a:solidFill>
        </p:spPr>
        <p:txBody>
          <a:bodyPr wrap="square" rtlCol="0">
            <a:spAutoFit/>
          </a:bodyPr>
          <a:lstStyle/>
          <a:p>
            <a:pPr algn="r"/>
            <a:r>
              <a:rPr lang="nl-BE" sz="1400" dirty="0">
                <a:solidFill>
                  <a:prstClr val="black"/>
                </a:solidFill>
              </a:rPr>
              <a:t>2</a:t>
            </a:r>
            <a:r>
              <a:rPr lang="nl-BE" sz="1400" dirty="0" smtClean="0">
                <a:solidFill>
                  <a:prstClr val="black"/>
                </a:solidFill>
              </a:rPr>
              <a:t>0</a:t>
            </a:r>
            <a:endParaRPr lang="nl-BE" sz="1400" dirty="0">
              <a:solidFill>
                <a:prstClr val="black"/>
              </a:solidFill>
            </a:endParaRPr>
          </a:p>
        </p:txBody>
      </p:sp>
      <p:sp>
        <p:nvSpPr>
          <p:cNvPr id="13" name="Tekstvak 12"/>
          <p:cNvSpPr txBox="1"/>
          <p:nvPr/>
        </p:nvSpPr>
        <p:spPr>
          <a:xfrm>
            <a:off x="7956376" y="3481263"/>
            <a:ext cx="648072" cy="307777"/>
          </a:xfrm>
          <a:prstGeom prst="rect">
            <a:avLst/>
          </a:prstGeom>
          <a:solidFill>
            <a:schemeClr val="bg1"/>
          </a:solidFill>
        </p:spPr>
        <p:txBody>
          <a:bodyPr wrap="square" rtlCol="0">
            <a:spAutoFit/>
          </a:bodyPr>
          <a:lstStyle/>
          <a:p>
            <a:r>
              <a:rPr lang="nl-BE" sz="1400" dirty="0" smtClean="0">
                <a:solidFill>
                  <a:prstClr val="black"/>
                </a:solidFill>
              </a:rPr>
              <a:t>-50</a:t>
            </a:r>
            <a:endParaRPr lang="nl-BE" sz="1400" dirty="0">
              <a:solidFill>
                <a:prstClr val="black"/>
              </a:solidFill>
            </a:endParaRPr>
          </a:p>
        </p:txBody>
      </p:sp>
      <p:sp>
        <p:nvSpPr>
          <p:cNvPr id="14" name="Tekstvak 13"/>
          <p:cNvSpPr txBox="1"/>
          <p:nvPr/>
        </p:nvSpPr>
        <p:spPr>
          <a:xfrm>
            <a:off x="7956376" y="5229200"/>
            <a:ext cx="648072" cy="307777"/>
          </a:xfrm>
          <a:prstGeom prst="rect">
            <a:avLst/>
          </a:prstGeom>
          <a:solidFill>
            <a:schemeClr val="bg1"/>
          </a:solidFill>
        </p:spPr>
        <p:txBody>
          <a:bodyPr wrap="square" rtlCol="0">
            <a:spAutoFit/>
          </a:bodyPr>
          <a:lstStyle/>
          <a:p>
            <a:r>
              <a:rPr lang="nl-BE" sz="1400" dirty="0" smtClean="0">
                <a:solidFill>
                  <a:prstClr val="black"/>
                </a:solidFill>
              </a:rPr>
              <a:t>-60</a:t>
            </a:r>
            <a:endParaRPr lang="nl-BE" sz="1400" dirty="0">
              <a:solidFill>
                <a:prstClr val="black"/>
              </a:solidFill>
            </a:endParaRPr>
          </a:p>
        </p:txBody>
      </p:sp>
      <p:sp>
        <p:nvSpPr>
          <p:cNvPr id="15" name="Tekstvak 14"/>
          <p:cNvSpPr txBox="1"/>
          <p:nvPr/>
        </p:nvSpPr>
        <p:spPr>
          <a:xfrm>
            <a:off x="7956376" y="4068008"/>
            <a:ext cx="648072" cy="307777"/>
          </a:xfrm>
          <a:prstGeom prst="rect">
            <a:avLst/>
          </a:prstGeom>
          <a:solidFill>
            <a:schemeClr val="bg1"/>
          </a:solidFill>
        </p:spPr>
        <p:txBody>
          <a:bodyPr wrap="square" rtlCol="0">
            <a:spAutoFit/>
          </a:bodyPr>
          <a:lstStyle/>
          <a:p>
            <a:r>
              <a:rPr lang="nl-BE" sz="1400" dirty="0" smtClean="0">
                <a:solidFill>
                  <a:prstClr val="black"/>
                </a:solidFill>
              </a:rPr>
              <a:t>-30</a:t>
            </a:r>
            <a:endParaRPr lang="nl-BE" sz="1400" dirty="0">
              <a:solidFill>
                <a:prstClr val="black"/>
              </a:solidFill>
            </a:endParaRPr>
          </a:p>
        </p:txBody>
      </p:sp>
      <p:sp>
        <p:nvSpPr>
          <p:cNvPr id="16" name="Tekstvak 15"/>
          <p:cNvSpPr txBox="1"/>
          <p:nvPr/>
        </p:nvSpPr>
        <p:spPr>
          <a:xfrm>
            <a:off x="7956376" y="5805264"/>
            <a:ext cx="648072" cy="307777"/>
          </a:xfrm>
          <a:prstGeom prst="rect">
            <a:avLst/>
          </a:prstGeom>
          <a:solidFill>
            <a:schemeClr val="bg1"/>
          </a:solidFill>
        </p:spPr>
        <p:txBody>
          <a:bodyPr wrap="square" rtlCol="0">
            <a:spAutoFit/>
          </a:bodyPr>
          <a:lstStyle/>
          <a:p>
            <a:r>
              <a:rPr lang="nl-BE" sz="1400" dirty="0" smtClean="0">
                <a:solidFill>
                  <a:prstClr val="black"/>
                </a:solidFill>
              </a:rPr>
              <a:t>-70</a:t>
            </a:r>
            <a:endParaRPr lang="nl-BE" sz="1400" dirty="0">
              <a:solidFill>
                <a:prstClr val="black"/>
              </a:solidFill>
            </a:endParaRPr>
          </a:p>
        </p:txBody>
      </p:sp>
      <p:sp>
        <p:nvSpPr>
          <p:cNvPr id="17" name="Tekstvak 16"/>
          <p:cNvSpPr txBox="1"/>
          <p:nvPr/>
        </p:nvSpPr>
        <p:spPr>
          <a:xfrm>
            <a:off x="7956376" y="2890244"/>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8" name="Tekstvak 17"/>
          <p:cNvSpPr txBox="1"/>
          <p:nvPr/>
        </p:nvSpPr>
        <p:spPr>
          <a:xfrm>
            <a:off x="7956376" y="4341491"/>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pic>
        <p:nvPicPr>
          <p:cNvPr id="20" name="Afbeelding 19"/>
          <p:cNvPicPr>
            <a:picLocks noChangeAspect="1"/>
          </p:cNvPicPr>
          <p:nvPr/>
        </p:nvPicPr>
        <p:blipFill rotWithShape="1">
          <a:blip r:embed="rId2" cstate="print">
            <a:extLst>
              <a:ext uri="{28A0092B-C50C-407E-A947-70E740481C1C}">
                <a14:useLocalDpi xmlns:a14="http://schemas.microsoft.com/office/drawing/2010/main" val="0"/>
              </a:ext>
            </a:extLst>
          </a:blip>
          <a:srcRect t="21547" r="68123" b="38204"/>
          <a:stretch/>
        </p:blipFill>
        <p:spPr>
          <a:xfrm>
            <a:off x="13724" y="1340769"/>
            <a:ext cx="1893980" cy="1656184"/>
          </a:xfrm>
          <a:prstGeom prst="rect">
            <a:avLst/>
          </a:prstGeom>
        </p:spPr>
      </p:pic>
      <p:cxnSp>
        <p:nvCxnSpPr>
          <p:cNvPr id="21" name="Rechte verbindingslijn met pijl 20"/>
          <p:cNvCxnSpPr/>
          <p:nvPr/>
        </p:nvCxnSpPr>
        <p:spPr>
          <a:xfrm flipH="1" flipV="1">
            <a:off x="1619672" y="5147319"/>
            <a:ext cx="2375888" cy="8640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H="1" flipV="1">
            <a:off x="2072412" y="5229200"/>
            <a:ext cx="2715236" cy="49041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76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014728"/>
            <a:ext cx="9188245" cy="4443860"/>
          </a:xfrm>
          <a:prstGeom prst="rect">
            <a:avLst/>
          </a:prstGeom>
        </p:spPr>
      </p:pic>
      <p:sp>
        <p:nvSpPr>
          <p:cNvPr id="3" name="Titel 1"/>
          <p:cNvSpPr>
            <a:spLocks noGrp="1"/>
          </p:cNvSpPr>
          <p:nvPr>
            <p:ph type="title"/>
          </p:nvPr>
        </p:nvSpPr>
        <p:spPr>
          <a:xfrm>
            <a:off x="0" y="214290"/>
            <a:ext cx="9144000" cy="1143000"/>
          </a:xfrm>
        </p:spPr>
        <p:txBody>
          <a:bodyPr>
            <a:noAutofit/>
          </a:bodyPr>
          <a:lstStyle/>
          <a:p>
            <a:pPr algn="ctr"/>
            <a:r>
              <a:rPr lang="nl-BE" sz="3600" dirty="0" smtClean="0">
                <a:solidFill>
                  <a:schemeClr val="bg1">
                    <a:lumMod val="50000"/>
                  </a:schemeClr>
                </a:solidFill>
                <a:latin typeface="+mn-lt"/>
                <a:cs typeface="Lucida Sans" pitchFamily="34" charset="0"/>
              </a:rPr>
              <a:t>5+persoonshuishoudens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procentuele verandering </a:t>
            </a:r>
            <a:r>
              <a:rPr lang="nl-BE" sz="3600" dirty="0">
                <a:solidFill>
                  <a:schemeClr val="bg1">
                    <a:lumMod val="50000"/>
                  </a:schemeClr>
                </a:solidFill>
                <a:latin typeface="+mn-lt"/>
                <a:cs typeface="Lucida Sans" pitchFamily="34" charset="0"/>
              </a:rPr>
              <a:t>t.o.v. 2014</a:t>
            </a:r>
          </a:p>
        </p:txBody>
      </p:sp>
      <p:sp>
        <p:nvSpPr>
          <p:cNvPr id="4" name="Tekstvak 3"/>
          <p:cNvSpPr txBox="1"/>
          <p:nvPr/>
        </p:nvSpPr>
        <p:spPr>
          <a:xfrm>
            <a:off x="2660789" y="3240719"/>
            <a:ext cx="1656184" cy="461665"/>
          </a:xfrm>
          <a:prstGeom prst="rect">
            <a:avLst/>
          </a:prstGeom>
          <a:noFill/>
        </p:spPr>
        <p:txBody>
          <a:bodyPr wrap="square" rtlCol="0">
            <a:spAutoFit/>
          </a:bodyPr>
          <a:lstStyle/>
          <a:p>
            <a:r>
              <a:rPr lang="nl-BE" sz="2400" b="1" dirty="0" smtClean="0">
                <a:solidFill>
                  <a:prstClr val="black"/>
                </a:solidFill>
              </a:rPr>
              <a:t>Gent: + 6%</a:t>
            </a:r>
            <a:endParaRPr lang="nl-BE" sz="2400" b="1" dirty="0">
              <a:solidFill>
                <a:prstClr val="black"/>
              </a:solidFill>
            </a:endParaRPr>
          </a:p>
        </p:txBody>
      </p:sp>
      <p:cxnSp>
        <p:nvCxnSpPr>
          <p:cNvPr id="5" name="Rechte verbindingslijn met pijl 4"/>
          <p:cNvCxnSpPr/>
          <p:nvPr/>
        </p:nvCxnSpPr>
        <p:spPr>
          <a:xfrm flipH="1">
            <a:off x="3203848" y="3741860"/>
            <a:ext cx="42552" cy="98959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al 5"/>
          <p:cNvSpPr/>
          <p:nvPr/>
        </p:nvSpPr>
        <p:spPr>
          <a:xfrm>
            <a:off x="7380312" y="3508412"/>
            <a:ext cx="1512168" cy="2887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
        <p:nvSpPr>
          <p:cNvPr id="7" name="Ovaal 6"/>
          <p:cNvSpPr/>
          <p:nvPr/>
        </p:nvSpPr>
        <p:spPr>
          <a:xfrm rot="19789648">
            <a:off x="-153071" y="3820042"/>
            <a:ext cx="2876924" cy="6481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prstClr val="white"/>
              </a:solidFill>
            </a:endParaRPr>
          </a:p>
        </p:txBody>
      </p:sp>
    </p:spTree>
    <p:extLst>
      <p:ext uri="{BB962C8B-B14F-4D97-AF65-F5344CB8AC3E}">
        <p14:creationId xmlns:p14="http://schemas.microsoft.com/office/powerpoint/2010/main" val="1381654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31628"/>
          <a:stretch/>
        </p:blipFill>
        <p:spPr>
          <a:xfrm>
            <a:off x="-108520" y="2266528"/>
            <a:ext cx="4126278" cy="4114800"/>
          </a:xfrm>
          <a:prstGeom prst="rect">
            <a:avLst/>
          </a:prstGeom>
        </p:spPr>
      </p:pic>
      <p:sp>
        <p:nvSpPr>
          <p:cNvPr id="2" name="Titel 1"/>
          <p:cNvSpPr>
            <a:spLocks noGrp="1"/>
          </p:cNvSpPr>
          <p:nvPr>
            <p:ph type="title"/>
          </p:nvPr>
        </p:nvSpPr>
        <p:spPr>
          <a:xfrm>
            <a:off x="0" y="214290"/>
            <a:ext cx="9144000" cy="1143000"/>
          </a:xfrm>
        </p:spPr>
        <p:txBody>
          <a:bodyPr>
            <a:noAutofit/>
          </a:bodyPr>
          <a:lstStyle/>
          <a:p>
            <a:pPr algn="ctr"/>
            <a:r>
              <a:rPr lang="nl-BE" sz="3600" dirty="0" smtClean="0">
                <a:solidFill>
                  <a:schemeClr val="bg1">
                    <a:lumMod val="50000"/>
                  </a:schemeClr>
                </a:solidFill>
                <a:latin typeface="+mn-lt"/>
                <a:cs typeface="Lucida Sans" pitchFamily="34" charset="0"/>
              </a:rPr>
              <a:t>5+persoonshuishoudens</a:t>
            </a:r>
            <a:r>
              <a:rPr lang="nl-BE" sz="3600" dirty="0">
                <a:solidFill>
                  <a:schemeClr val="bg1">
                    <a:lumMod val="50000"/>
                  </a:schemeClr>
                </a:solidFill>
                <a:latin typeface="+mn-lt"/>
                <a:cs typeface="Lucida Sans" pitchFamily="34" charset="0"/>
              </a:rPr>
              <a:t>, </a:t>
            </a:r>
            <a:r>
              <a:rPr lang="nl-BE" sz="3600" dirty="0" smtClean="0">
                <a:solidFill>
                  <a:schemeClr val="bg1">
                    <a:lumMod val="50000"/>
                  </a:schemeClr>
                </a:solidFill>
                <a:latin typeface="+mn-lt"/>
              </a:rPr>
              <a:t>2014 </a:t>
            </a:r>
            <a:r>
              <a:rPr lang="nl-BE" sz="3600" dirty="0">
                <a:solidFill>
                  <a:schemeClr val="bg1">
                    <a:lumMod val="50000"/>
                  </a:schemeClr>
                </a:solidFill>
                <a:latin typeface="+mn-lt"/>
              </a:rPr>
              <a:t>- </a:t>
            </a:r>
            <a:r>
              <a:rPr lang="nl-BE" sz="3600" dirty="0">
                <a:solidFill>
                  <a:schemeClr val="bg1">
                    <a:lumMod val="50000"/>
                  </a:schemeClr>
                </a:solidFill>
                <a:latin typeface="+mn-lt"/>
                <a:cs typeface="Lucida Sans" pitchFamily="34" charset="0"/>
              </a:rPr>
              <a:t>2024, </a:t>
            </a:r>
            <a:r>
              <a:rPr lang="nl-BE" sz="3600" dirty="0" smtClean="0">
                <a:solidFill>
                  <a:schemeClr val="bg1">
                    <a:lumMod val="50000"/>
                  </a:schemeClr>
                </a:solidFill>
                <a:latin typeface="+mn-lt"/>
                <a:cs typeface="Lucida Sans" pitchFamily="34" charset="0"/>
              </a:rPr>
              <a:t>verandering </a:t>
            </a:r>
            <a:r>
              <a:rPr lang="nl-BE" sz="3600" dirty="0">
                <a:solidFill>
                  <a:schemeClr val="bg1">
                    <a:lumMod val="50000"/>
                  </a:schemeClr>
                </a:solidFill>
                <a:latin typeface="+mn-lt"/>
                <a:cs typeface="Lucida Sans" pitchFamily="34" charset="0"/>
              </a:rPr>
              <a:t>t.o.v. 2014</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246" y="1556792"/>
            <a:ext cx="5120258" cy="502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19192" r="72952" b="33838"/>
          <a:stretch/>
        </p:blipFill>
        <p:spPr>
          <a:xfrm>
            <a:off x="59323" y="1568286"/>
            <a:ext cx="1632357" cy="1932722"/>
          </a:xfrm>
          <a:prstGeom prst="rect">
            <a:avLst/>
          </a:prstGeom>
        </p:spPr>
      </p:pic>
      <p:sp>
        <p:nvSpPr>
          <p:cNvPr id="6" name="Tekstvak 5"/>
          <p:cNvSpPr txBox="1"/>
          <p:nvPr/>
        </p:nvSpPr>
        <p:spPr>
          <a:xfrm>
            <a:off x="7020272" y="1681063"/>
            <a:ext cx="648072" cy="307777"/>
          </a:xfrm>
          <a:prstGeom prst="rect">
            <a:avLst/>
          </a:prstGeom>
          <a:solidFill>
            <a:schemeClr val="bg1"/>
          </a:solidFill>
        </p:spPr>
        <p:txBody>
          <a:bodyPr wrap="square" rtlCol="0">
            <a:spAutoFit/>
          </a:bodyPr>
          <a:lstStyle/>
          <a:p>
            <a:pPr algn="r"/>
            <a:r>
              <a:rPr lang="nl-BE" sz="1400" dirty="0" smtClean="0">
                <a:solidFill>
                  <a:prstClr val="black"/>
                </a:solidFill>
              </a:rPr>
              <a:t>470</a:t>
            </a:r>
            <a:endParaRPr lang="nl-BE" sz="1400" dirty="0">
              <a:solidFill>
                <a:prstClr val="black"/>
              </a:solidFill>
            </a:endParaRPr>
          </a:p>
        </p:txBody>
      </p:sp>
      <p:sp>
        <p:nvSpPr>
          <p:cNvPr id="7" name="Tekstvak 6"/>
          <p:cNvSpPr txBox="1"/>
          <p:nvPr/>
        </p:nvSpPr>
        <p:spPr>
          <a:xfrm>
            <a:off x="7884368" y="1969095"/>
            <a:ext cx="648072" cy="307777"/>
          </a:xfrm>
          <a:prstGeom prst="rect">
            <a:avLst/>
          </a:prstGeom>
          <a:solidFill>
            <a:schemeClr val="bg1"/>
          </a:solidFill>
        </p:spPr>
        <p:txBody>
          <a:bodyPr wrap="square" rtlCol="0">
            <a:spAutoFit/>
          </a:bodyPr>
          <a:lstStyle/>
          <a:p>
            <a:r>
              <a:rPr lang="nl-BE" sz="1400" dirty="0" smtClean="0">
                <a:solidFill>
                  <a:prstClr val="black"/>
                </a:solidFill>
              </a:rPr>
              <a:t>-1</a:t>
            </a:r>
            <a:endParaRPr lang="nl-BE" sz="1400" dirty="0">
              <a:solidFill>
                <a:prstClr val="black"/>
              </a:solidFill>
            </a:endParaRPr>
          </a:p>
        </p:txBody>
      </p:sp>
      <p:sp>
        <p:nvSpPr>
          <p:cNvPr id="8" name="Tekstvak 7"/>
          <p:cNvSpPr txBox="1"/>
          <p:nvPr/>
        </p:nvSpPr>
        <p:spPr>
          <a:xfrm>
            <a:off x="7884368" y="2257127"/>
            <a:ext cx="648072" cy="307777"/>
          </a:xfrm>
          <a:prstGeom prst="rect">
            <a:avLst/>
          </a:prstGeom>
          <a:solidFill>
            <a:schemeClr val="bg1"/>
          </a:solidFill>
        </p:spPr>
        <p:txBody>
          <a:bodyPr wrap="square" rtlCol="0">
            <a:spAutoFit/>
          </a:bodyPr>
          <a:lstStyle/>
          <a:p>
            <a:r>
              <a:rPr lang="nl-BE" sz="1400" dirty="0" smtClean="0">
                <a:solidFill>
                  <a:prstClr val="black"/>
                </a:solidFill>
              </a:rPr>
              <a:t>-2</a:t>
            </a:r>
            <a:endParaRPr lang="nl-BE" sz="1400" dirty="0">
              <a:solidFill>
                <a:prstClr val="black"/>
              </a:solidFill>
            </a:endParaRPr>
          </a:p>
        </p:txBody>
      </p:sp>
      <p:sp>
        <p:nvSpPr>
          <p:cNvPr id="9" name="Tekstvak 8"/>
          <p:cNvSpPr txBox="1"/>
          <p:nvPr/>
        </p:nvSpPr>
        <p:spPr>
          <a:xfrm>
            <a:off x="7884368" y="2564904"/>
            <a:ext cx="648072" cy="307777"/>
          </a:xfrm>
          <a:prstGeom prst="rect">
            <a:avLst/>
          </a:prstGeom>
          <a:solidFill>
            <a:schemeClr val="bg1"/>
          </a:solidFill>
        </p:spPr>
        <p:txBody>
          <a:bodyPr wrap="square" rtlCol="0">
            <a:spAutoFit/>
          </a:bodyPr>
          <a:lstStyle/>
          <a:p>
            <a:r>
              <a:rPr lang="nl-BE" sz="1400" dirty="0" smtClean="0">
                <a:solidFill>
                  <a:prstClr val="black"/>
                </a:solidFill>
              </a:rPr>
              <a:t>-5</a:t>
            </a:r>
            <a:endParaRPr lang="nl-BE" sz="1400" dirty="0">
              <a:solidFill>
                <a:prstClr val="black"/>
              </a:solidFill>
            </a:endParaRPr>
          </a:p>
        </p:txBody>
      </p:sp>
      <p:sp>
        <p:nvSpPr>
          <p:cNvPr id="10" name="Tekstvak 9"/>
          <p:cNvSpPr txBox="1"/>
          <p:nvPr/>
        </p:nvSpPr>
        <p:spPr>
          <a:xfrm>
            <a:off x="7884368" y="2833191"/>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sp>
        <p:nvSpPr>
          <p:cNvPr id="11" name="Tekstvak 10"/>
          <p:cNvSpPr txBox="1"/>
          <p:nvPr/>
        </p:nvSpPr>
        <p:spPr>
          <a:xfrm>
            <a:off x="7884368" y="3121223"/>
            <a:ext cx="648072" cy="307777"/>
          </a:xfrm>
          <a:prstGeom prst="rect">
            <a:avLst/>
          </a:prstGeom>
          <a:solidFill>
            <a:schemeClr val="bg1"/>
          </a:solidFill>
        </p:spPr>
        <p:txBody>
          <a:bodyPr wrap="square" rtlCol="0">
            <a:spAutoFit/>
          </a:bodyPr>
          <a:lstStyle/>
          <a:p>
            <a:r>
              <a:rPr lang="nl-BE" sz="1400" dirty="0" smtClean="0">
                <a:solidFill>
                  <a:prstClr val="black"/>
                </a:solidFill>
              </a:rPr>
              <a:t>-5</a:t>
            </a:r>
            <a:endParaRPr lang="nl-BE" sz="1400" dirty="0">
              <a:solidFill>
                <a:prstClr val="black"/>
              </a:solidFill>
            </a:endParaRPr>
          </a:p>
        </p:txBody>
      </p:sp>
      <p:sp>
        <p:nvSpPr>
          <p:cNvPr id="12" name="Tekstvak 11"/>
          <p:cNvSpPr txBox="1"/>
          <p:nvPr/>
        </p:nvSpPr>
        <p:spPr>
          <a:xfrm>
            <a:off x="7884368" y="3429000"/>
            <a:ext cx="648072" cy="307777"/>
          </a:xfrm>
          <a:prstGeom prst="rect">
            <a:avLst/>
          </a:prstGeom>
          <a:solidFill>
            <a:schemeClr val="bg1"/>
          </a:solidFill>
        </p:spPr>
        <p:txBody>
          <a:bodyPr wrap="square" rtlCol="0">
            <a:spAutoFit/>
          </a:bodyPr>
          <a:lstStyle/>
          <a:p>
            <a:r>
              <a:rPr lang="nl-BE" sz="1400" dirty="0" smtClean="0">
                <a:solidFill>
                  <a:prstClr val="black"/>
                </a:solidFill>
              </a:rPr>
              <a:t>-20</a:t>
            </a:r>
            <a:endParaRPr lang="nl-BE" sz="1400" dirty="0">
              <a:solidFill>
                <a:prstClr val="black"/>
              </a:solidFill>
            </a:endParaRPr>
          </a:p>
        </p:txBody>
      </p:sp>
      <p:sp>
        <p:nvSpPr>
          <p:cNvPr id="13" name="Tekstvak 12"/>
          <p:cNvSpPr txBox="1"/>
          <p:nvPr/>
        </p:nvSpPr>
        <p:spPr>
          <a:xfrm>
            <a:off x="7884368" y="3697287"/>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4" name="Tekstvak 13"/>
          <p:cNvSpPr txBox="1"/>
          <p:nvPr/>
        </p:nvSpPr>
        <p:spPr>
          <a:xfrm>
            <a:off x="7884368" y="3985319"/>
            <a:ext cx="648072" cy="307777"/>
          </a:xfrm>
          <a:prstGeom prst="rect">
            <a:avLst/>
          </a:prstGeom>
          <a:solidFill>
            <a:schemeClr val="bg1"/>
          </a:solidFill>
        </p:spPr>
        <p:txBody>
          <a:bodyPr wrap="square" rtlCol="0">
            <a:spAutoFit/>
          </a:bodyPr>
          <a:lstStyle/>
          <a:p>
            <a:r>
              <a:rPr lang="nl-BE" sz="1400" dirty="0" smtClean="0">
                <a:solidFill>
                  <a:prstClr val="black"/>
                </a:solidFill>
              </a:rPr>
              <a:t>-5</a:t>
            </a:r>
            <a:endParaRPr lang="nl-BE" sz="1400" dirty="0">
              <a:solidFill>
                <a:prstClr val="black"/>
              </a:solidFill>
            </a:endParaRPr>
          </a:p>
        </p:txBody>
      </p:sp>
      <p:sp>
        <p:nvSpPr>
          <p:cNvPr id="15" name="Tekstvak 14"/>
          <p:cNvSpPr txBox="1"/>
          <p:nvPr/>
        </p:nvSpPr>
        <p:spPr>
          <a:xfrm>
            <a:off x="7884368" y="4273351"/>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6" name="Tekstvak 15"/>
          <p:cNvSpPr txBox="1"/>
          <p:nvPr/>
        </p:nvSpPr>
        <p:spPr>
          <a:xfrm>
            <a:off x="7884368" y="4561383"/>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7" name="Tekstvak 16"/>
          <p:cNvSpPr txBox="1"/>
          <p:nvPr/>
        </p:nvSpPr>
        <p:spPr>
          <a:xfrm>
            <a:off x="7884368" y="4849415"/>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8" name="Tekstvak 17"/>
          <p:cNvSpPr txBox="1"/>
          <p:nvPr/>
        </p:nvSpPr>
        <p:spPr>
          <a:xfrm>
            <a:off x="7884368" y="5209455"/>
            <a:ext cx="648072" cy="307777"/>
          </a:xfrm>
          <a:prstGeom prst="rect">
            <a:avLst/>
          </a:prstGeom>
          <a:solidFill>
            <a:schemeClr val="bg1"/>
          </a:solidFill>
        </p:spPr>
        <p:txBody>
          <a:bodyPr wrap="square" rtlCol="0">
            <a:spAutoFit/>
          </a:bodyPr>
          <a:lstStyle/>
          <a:p>
            <a:r>
              <a:rPr lang="nl-BE" sz="1400" dirty="0" smtClean="0">
                <a:solidFill>
                  <a:prstClr val="black"/>
                </a:solidFill>
              </a:rPr>
              <a:t>-10</a:t>
            </a:r>
            <a:endParaRPr lang="nl-BE" sz="1400" dirty="0">
              <a:solidFill>
                <a:prstClr val="black"/>
              </a:solidFill>
            </a:endParaRPr>
          </a:p>
        </p:txBody>
      </p:sp>
      <p:sp>
        <p:nvSpPr>
          <p:cNvPr id="19" name="Tekstvak 18"/>
          <p:cNvSpPr txBox="1"/>
          <p:nvPr/>
        </p:nvSpPr>
        <p:spPr>
          <a:xfrm>
            <a:off x="7884368" y="5497487"/>
            <a:ext cx="648072" cy="307777"/>
          </a:xfrm>
          <a:prstGeom prst="rect">
            <a:avLst/>
          </a:prstGeom>
          <a:solidFill>
            <a:schemeClr val="bg1"/>
          </a:solidFill>
        </p:spPr>
        <p:txBody>
          <a:bodyPr wrap="square" rtlCol="0">
            <a:spAutoFit/>
          </a:bodyPr>
          <a:lstStyle/>
          <a:p>
            <a:r>
              <a:rPr lang="nl-BE" sz="1400" dirty="0" smtClean="0">
                <a:solidFill>
                  <a:prstClr val="black"/>
                </a:solidFill>
              </a:rPr>
              <a:t>-30</a:t>
            </a:r>
            <a:endParaRPr lang="nl-BE" sz="1400" dirty="0">
              <a:solidFill>
                <a:prstClr val="black"/>
              </a:solidFill>
            </a:endParaRPr>
          </a:p>
        </p:txBody>
      </p:sp>
      <p:sp>
        <p:nvSpPr>
          <p:cNvPr id="20" name="Tekstvak 19"/>
          <p:cNvSpPr txBox="1"/>
          <p:nvPr/>
        </p:nvSpPr>
        <p:spPr>
          <a:xfrm>
            <a:off x="7884368" y="5733256"/>
            <a:ext cx="648072" cy="307777"/>
          </a:xfrm>
          <a:prstGeom prst="rect">
            <a:avLst/>
          </a:prstGeom>
          <a:solidFill>
            <a:schemeClr val="bg1"/>
          </a:solidFill>
        </p:spPr>
        <p:txBody>
          <a:bodyPr wrap="square" rtlCol="0">
            <a:spAutoFit/>
          </a:bodyPr>
          <a:lstStyle/>
          <a:p>
            <a:r>
              <a:rPr lang="nl-BE" sz="1400" dirty="0" smtClean="0">
                <a:solidFill>
                  <a:prstClr val="black"/>
                </a:solidFill>
              </a:rPr>
              <a:t>-30</a:t>
            </a:r>
            <a:endParaRPr lang="nl-BE" sz="1400" dirty="0">
              <a:solidFill>
                <a:prstClr val="black"/>
              </a:solidFill>
            </a:endParaRPr>
          </a:p>
        </p:txBody>
      </p:sp>
    </p:spTree>
    <p:extLst>
      <p:ext uri="{BB962C8B-B14F-4D97-AF65-F5344CB8AC3E}">
        <p14:creationId xmlns:p14="http://schemas.microsoft.com/office/powerpoint/2010/main" val="2025265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35496" y="-27384"/>
            <a:ext cx="6616029" cy="6495818"/>
            <a:chOff x="35496" y="188640"/>
            <a:chExt cx="6616029" cy="6495818"/>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88640"/>
              <a:ext cx="6616029" cy="649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Vrije vorm 3"/>
            <p:cNvSpPr/>
            <p:nvPr/>
          </p:nvSpPr>
          <p:spPr>
            <a:xfrm>
              <a:off x="2418735" y="2389239"/>
              <a:ext cx="1828800" cy="1725561"/>
            </a:xfrm>
            <a:custGeom>
              <a:avLst/>
              <a:gdLst>
                <a:gd name="connsiteX0" fmla="*/ 914400 w 1828800"/>
                <a:gd name="connsiteY0" fmla="*/ 0 h 1725561"/>
                <a:gd name="connsiteX1" fmla="*/ 1828800 w 1828800"/>
                <a:gd name="connsiteY1" fmla="*/ 663677 h 1725561"/>
                <a:gd name="connsiteX2" fmla="*/ 1474839 w 1828800"/>
                <a:gd name="connsiteY2" fmla="*/ 1725561 h 1725561"/>
                <a:gd name="connsiteX3" fmla="*/ 368710 w 1828800"/>
                <a:gd name="connsiteY3" fmla="*/ 1710813 h 1725561"/>
                <a:gd name="connsiteX4" fmla="*/ 0 w 1828800"/>
                <a:gd name="connsiteY4" fmla="*/ 663677 h 1725561"/>
                <a:gd name="connsiteX5" fmla="*/ 914400 w 1828800"/>
                <a:gd name="connsiteY5" fmla="*/ 0 h 172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1725561">
                  <a:moveTo>
                    <a:pt x="914400" y="0"/>
                  </a:moveTo>
                  <a:lnTo>
                    <a:pt x="1828800" y="663677"/>
                  </a:lnTo>
                  <a:lnTo>
                    <a:pt x="1474839" y="1725561"/>
                  </a:lnTo>
                  <a:lnTo>
                    <a:pt x="368710" y="1710813"/>
                  </a:lnTo>
                  <a:lnTo>
                    <a:pt x="0" y="663677"/>
                  </a:lnTo>
                  <a:lnTo>
                    <a:pt x="914400" y="0"/>
                  </a:lnTo>
                  <a:close/>
                </a:path>
              </a:pathLst>
            </a:cu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5" name="Titel 3"/>
          <p:cNvSpPr txBox="1">
            <a:spLocks/>
          </p:cNvSpPr>
          <p:nvPr/>
        </p:nvSpPr>
        <p:spPr>
          <a:xfrm>
            <a:off x="5940152" y="116632"/>
            <a:ext cx="3203848" cy="62646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dirty="0" smtClean="0">
                <a:solidFill>
                  <a:prstClr val="white">
                    <a:lumMod val="50000"/>
                  </a:prstClr>
                </a:solidFill>
              </a:rPr>
              <a:t>Procentuele verandering 2014-2024</a:t>
            </a:r>
          </a:p>
          <a:p>
            <a:endParaRPr lang="nl-BE" sz="4000" dirty="0" smtClean="0">
              <a:solidFill>
                <a:prstClr val="white">
                  <a:lumMod val="50000"/>
                </a:prstClr>
              </a:solidFill>
            </a:endParaRPr>
          </a:p>
          <a:p>
            <a:endParaRPr lang="nl-BE" sz="4000" dirty="0" smtClean="0">
              <a:solidFill>
                <a:prstClr val="white">
                  <a:lumMod val="50000"/>
                </a:prstClr>
              </a:solidFill>
            </a:endParaRPr>
          </a:p>
          <a:p>
            <a:r>
              <a:rPr lang="nl-BE" sz="4000" b="1" i="1" dirty="0">
                <a:solidFill>
                  <a:prstClr val="white">
                    <a:lumMod val="50000"/>
                  </a:prstClr>
                </a:solidFill>
              </a:rPr>
              <a:t>Gent:</a:t>
            </a:r>
          </a:p>
          <a:p>
            <a:r>
              <a:rPr lang="nl-BE" sz="4000" b="1" i="1" dirty="0" smtClean="0">
                <a:solidFill>
                  <a:prstClr val="white">
                    <a:lumMod val="50000"/>
                  </a:prstClr>
                </a:solidFill>
              </a:rPr>
              <a:t>middelmatige toename totaal aantal HH</a:t>
            </a:r>
            <a:endParaRPr lang="nl-BE" sz="4000" b="1" i="1" dirty="0">
              <a:solidFill>
                <a:prstClr val="white">
                  <a:lumMod val="50000"/>
                </a:prstClr>
              </a:solidFill>
            </a:endParaRPr>
          </a:p>
        </p:txBody>
      </p:sp>
    </p:spTree>
    <p:extLst>
      <p:ext uri="{BB962C8B-B14F-4D97-AF65-F5344CB8AC3E}">
        <p14:creationId xmlns:p14="http://schemas.microsoft.com/office/powerpoint/2010/main" val="2795048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44203" y="-193730"/>
            <a:ext cx="6616029" cy="6791082"/>
            <a:chOff x="44203" y="116632"/>
            <a:chExt cx="6616029" cy="6791082"/>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03" y="116632"/>
              <a:ext cx="6616029" cy="679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Vrije vorm 3"/>
            <p:cNvSpPr/>
            <p:nvPr/>
          </p:nvSpPr>
          <p:spPr>
            <a:xfrm>
              <a:off x="2449286" y="2465614"/>
              <a:ext cx="1796143" cy="1714500"/>
            </a:xfrm>
            <a:custGeom>
              <a:avLst/>
              <a:gdLst>
                <a:gd name="connsiteX0" fmla="*/ 898071 w 1796143"/>
                <a:gd name="connsiteY0" fmla="*/ 0 h 1714500"/>
                <a:gd name="connsiteX1" fmla="*/ 1796143 w 1796143"/>
                <a:gd name="connsiteY1" fmla="*/ 653143 h 1714500"/>
                <a:gd name="connsiteX2" fmla="*/ 1453243 w 1796143"/>
                <a:gd name="connsiteY2" fmla="*/ 1714500 h 1714500"/>
                <a:gd name="connsiteX3" fmla="*/ 359228 w 1796143"/>
                <a:gd name="connsiteY3" fmla="*/ 1714500 h 1714500"/>
                <a:gd name="connsiteX4" fmla="*/ 0 w 1796143"/>
                <a:gd name="connsiteY4" fmla="*/ 620486 h 1714500"/>
                <a:gd name="connsiteX5" fmla="*/ 898071 w 1796143"/>
                <a:gd name="connsiteY5"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6143" h="1714500">
                  <a:moveTo>
                    <a:pt x="898071" y="0"/>
                  </a:moveTo>
                  <a:lnTo>
                    <a:pt x="1796143" y="653143"/>
                  </a:lnTo>
                  <a:lnTo>
                    <a:pt x="1453243" y="1714500"/>
                  </a:lnTo>
                  <a:lnTo>
                    <a:pt x="359228" y="1714500"/>
                  </a:lnTo>
                  <a:lnTo>
                    <a:pt x="0" y="620486"/>
                  </a:lnTo>
                  <a:lnTo>
                    <a:pt x="898071" y="0"/>
                  </a:lnTo>
                  <a:close/>
                </a:path>
              </a:pathLst>
            </a:cu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5" name="Titel 3"/>
          <p:cNvSpPr txBox="1">
            <a:spLocks/>
          </p:cNvSpPr>
          <p:nvPr/>
        </p:nvSpPr>
        <p:spPr>
          <a:xfrm>
            <a:off x="5940152" y="116632"/>
            <a:ext cx="3203848" cy="62646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dirty="0" smtClean="0">
                <a:solidFill>
                  <a:prstClr val="white">
                    <a:lumMod val="50000"/>
                  </a:prstClr>
                </a:solidFill>
              </a:rPr>
              <a:t>Procentuele verandering 2014-2024</a:t>
            </a:r>
          </a:p>
          <a:p>
            <a:endParaRPr lang="nl-BE" sz="4000" dirty="0" smtClean="0">
              <a:solidFill>
                <a:prstClr val="white">
                  <a:lumMod val="50000"/>
                </a:prstClr>
              </a:solidFill>
            </a:endParaRPr>
          </a:p>
          <a:p>
            <a:endParaRPr lang="nl-BE" sz="4000" dirty="0" smtClean="0">
              <a:solidFill>
                <a:prstClr val="white">
                  <a:lumMod val="50000"/>
                </a:prstClr>
              </a:solidFill>
            </a:endParaRPr>
          </a:p>
          <a:p>
            <a:r>
              <a:rPr lang="nl-BE" sz="4000" dirty="0" smtClean="0">
                <a:solidFill>
                  <a:prstClr val="white">
                    <a:lumMod val="50000"/>
                  </a:prstClr>
                </a:solidFill>
              </a:rPr>
              <a:t>Steden met </a:t>
            </a:r>
            <a:r>
              <a:rPr lang="nl-BE" sz="4000" b="1" i="1" dirty="0" smtClean="0">
                <a:solidFill>
                  <a:prstClr val="white">
                    <a:lumMod val="50000"/>
                  </a:prstClr>
                </a:solidFill>
              </a:rPr>
              <a:t>middelmatige toename totaal </a:t>
            </a:r>
          </a:p>
          <a:p>
            <a:r>
              <a:rPr lang="nl-BE" sz="4000" b="1" i="1" dirty="0" smtClean="0">
                <a:solidFill>
                  <a:prstClr val="white">
                    <a:lumMod val="50000"/>
                  </a:prstClr>
                </a:solidFill>
              </a:rPr>
              <a:t>aantal HH</a:t>
            </a:r>
            <a:endParaRPr lang="nl-BE" sz="4000" b="1" i="1" dirty="0">
              <a:solidFill>
                <a:prstClr val="white">
                  <a:lumMod val="50000"/>
                </a:prstClr>
              </a:solidFill>
            </a:endParaRPr>
          </a:p>
        </p:txBody>
      </p:sp>
      <p:sp>
        <p:nvSpPr>
          <p:cNvPr id="6" name="Tekstvak 5"/>
          <p:cNvSpPr txBox="1"/>
          <p:nvPr/>
        </p:nvSpPr>
        <p:spPr>
          <a:xfrm>
            <a:off x="44203" y="6525344"/>
            <a:ext cx="9099797" cy="338554"/>
          </a:xfrm>
          <a:prstGeom prst="rect">
            <a:avLst/>
          </a:prstGeom>
          <a:solidFill>
            <a:schemeClr val="bg1"/>
          </a:solidFill>
        </p:spPr>
        <p:txBody>
          <a:bodyPr wrap="square" rtlCol="0">
            <a:spAutoFit/>
          </a:bodyPr>
          <a:lstStyle/>
          <a:p>
            <a:r>
              <a:rPr lang="nl-BE" sz="1600" dirty="0" smtClean="0">
                <a:solidFill>
                  <a:prstClr val="black"/>
                </a:solidFill>
              </a:rPr>
              <a:t>W=</a:t>
            </a:r>
            <a:r>
              <a:rPr lang="nl-BE" sz="1600" dirty="0" err="1" smtClean="0">
                <a:solidFill>
                  <a:prstClr val="black"/>
                </a:solidFill>
              </a:rPr>
              <a:t>Wachtebeke</a:t>
            </a:r>
            <a:r>
              <a:rPr lang="nl-BE" sz="1600" dirty="0" smtClean="0">
                <a:solidFill>
                  <a:prstClr val="black"/>
                </a:solidFill>
              </a:rPr>
              <a:t>; NE=</a:t>
            </a:r>
            <a:r>
              <a:rPr lang="nl-BE" sz="1600" dirty="0" err="1" smtClean="0">
                <a:solidFill>
                  <a:prstClr val="black"/>
                </a:solidFill>
              </a:rPr>
              <a:t>Nevele</a:t>
            </a:r>
            <a:r>
              <a:rPr lang="nl-BE" sz="1600" dirty="0" smtClean="0">
                <a:solidFill>
                  <a:prstClr val="black"/>
                </a:solidFill>
              </a:rPr>
              <a:t>; NA= Nazareth; ML=Melle; MR=</a:t>
            </a:r>
            <a:r>
              <a:rPr lang="nl-BE" sz="1600" dirty="0" err="1" smtClean="0">
                <a:solidFill>
                  <a:prstClr val="black"/>
                </a:solidFill>
              </a:rPr>
              <a:t>Merelbeke</a:t>
            </a:r>
            <a:r>
              <a:rPr lang="nl-BE" sz="1600" dirty="0" smtClean="0">
                <a:solidFill>
                  <a:prstClr val="black"/>
                </a:solidFill>
              </a:rPr>
              <a:t>; GA=Gavere; E=Evergem; DZ=Deinze </a:t>
            </a:r>
            <a:endParaRPr lang="nl-BE" sz="1600" dirty="0">
              <a:solidFill>
                <a:prstClr val="black"/>
              </a:solidFill>
            </a:endParaRPr>
          </a:p>
        </p:txBody>
      </p:sp>
    </p:spTree>
    <p:extLst>
      <p:ext uri="{BB962C8B-B14F-4D97-AF65-F5344CB8AC3E}">
        <p14:creationId xmlns:p14="http://schemas.microsoft.com/office/powerpoint/2010/main" val="307437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35496" y="-265738"/>
            <a:ext cx="6616029" cy="6791082"/>
            <a:chOff x="35496" y="166310"/>
            <a:chExt cx="6616029" cy="6791082"/>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166310"/>
              <a:ext cx="6616029" cy="6791082"/>
            </a:xfrm>
            <a:prstGeom prst="rect">
              <a:avLst/>
            </a:prstGeom>
            <a:solidFill>
              <a:schemeClr val="accent1">
                <a:lumMod val="40000"/>
                <a:lumOff val="60000"/>
              </a:schemeClr>
            </a:solidFill>
            <a:ln>
              <a:noFill/>
            </a:ln>
            <a:effectLst/>
            <a:extLst/>
          </p:spPr>
        </p:pic>
        <p:sp>
          <p:nvSpPr>
            <p:cNvPr id="4" name="Vrije vorm 3"/>
            <p:cNvSpPr/>
            <p:nvPr/>
          </p:nvSpPr>
          <p:spPr>
            <a:xfrm>
              <a:off x="2418735" y="2510275"/>
              <a:ext cx="1828800" cy="1710813"/>
            </a:xfrm>
            <a:custGeom>
              <a:avLst/>
              <a:gdLst>
                <a:gd name="connsiteX0" fmla="*/ 914400 w 1828800"/>
                <a:gd name="connsiteY0" fmla="*/ 0 h 1710813"/>
                <a:gd name="connsiteX1" fmla="*/ 1828800 w 1828800"/>
                <a:gd name="connsiteY1" fmla="*/ 663677 h 1710813"/>
                <a:gd name="connsiteX2" fmla="*/ 1474839 w 1828800"/>
                <a:gd name="connsiteY2" fmla="*/ 1710813 h 1710813"/>
                <a:gd name="connsiteX3" fmla="*/ 368710 w 1828800"/>
                <a:gd name="connsiteY3" fmla="*/ 1710813 h 1710813"/>
                <a:gd name="connsiteX4" fmla="*/ 0 w 1828800"/>
                <a:gd name="connsiteY4" fmla="*/ 663677 h 1710813"/>
                <a:gd name="connsiteX5" fmla="*/ 914400 w 1828800"/>
                <a:gd name="connsiteY5"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 h="1710813">
                  <a:moveTo>
                    <a:pt x="914400" y="0"/>
                  </a:moveTo>
                  <a:lnTo>
                    <a:pt x="1828800" y="663677"/>
                  </a:lnTo>
                  <a:lnTo>
                    <a:pt x="1474839" y="1710813"/>
                  </a:lnTo>
                  <a:lnTo>
                    <a:pt x="368710" y="1710813"/>
                  </a:lnTo>
                  <a:lnTo>
                    <a:pt x="0" y="663677"/>
                  </a:lnTo>
                  <a:lnTo>
                    <a:pt x="914400" y="0"/>
                  </a:lnTo>
                  <a:close/>
                </a:path>
              </a:pathLst>
            </a:cu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5" name="Titel 3"/>
          <p:cNvSpPr txBox="1">
            <a:spLocks/>
          </p:cNvSpPr>
          <p:nvPr/>
        </p:nvSpPr>
        <p:spPr>
          <a:xfrm>
            <a:off x="6290388" y="116632"/>
            <a:ext cx="2746107" cy="62646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dirty="0" smtClean="0">
                <a:solidFill>
                  <a:prstClr val="white">
                    <a:lumMod val="50000"/>
                  </a:prstClr>
                </a:solidFill>
              </a:rPr>
              <a:t>Procentuele verandering 2014-2024</a:t>
            </a:r>
          </a:p>
          <a:p>
            <a:endParaRPr lang="nl-BE" sz="4000" dirty="0" smtClean="0">
              <a:solidFill>
                <a:prstClr val="white">
                  <a:lumMod val="50000"/>
                </a:prstClr>
              </a:solidFill>
            </a:endParaRPr>
          </a:p>
          <a:p>
            <a:endParaRPr lang="nl-BE" sz="4000" dirty="0" smtClean="0">
              <a:solidFill>
                <a:prstClr val="white">
                  <a:lumMod val="50000"/>
                </a:prstClr>
              </a:solidFill>
            </a:endParaRPr>
          </a:p>
          <a:p>
            <a:r>
              <a:rPr lang="nl-BE" sz="4000" b="1" i="1" dirty="0" err="1" smtClean="0">
                <a:solidFill>
                  <a:prstClr val="white">
                    <a:lumMod val="50000"/>
                  </a:prstClr>
                </a:solidFill>
              </a:rPr>
              <a:t>Lochristi</a:t>
            </a:r>
            <a:r>
              <a:rPr lang="nl-BE" sz="4000" b="1" i="1" dirty="0" smtClean="0">
                <a:solidFill>
                  <a:prstClr val="white">
                    <a:lumMod val="50000"/>
                  </a:prstClr>
                </a:solidFill>
              </a:rPr>
              <a:t>: </a:t>
            </a:r>
            <a:endParaRPr lang="nl-BE" sz="4000" b="1" i="1" dirty="0">
              <a:solidFill>
                <a:prstClr val="white">
                  <a:lumMod val="50000"/>
                </a:prstClr>
              </a:solidFill>
            </a:endParaRPr>
          </a:p>
          <a:p>
            <a:r>
              <a:rPr lang="nl-BE" sz="4000" b="1" i="1" dirty="0" smtClean="0">
                <a:solidFill>
                  <a:prstClr val="white">
                    <a:lumMod val="50000"/>
                  </a:prstClr>
                </a:solidFill>
              </a:rPr>
              <a:t>sterke toename totaal aantal HH</a:t>
            </a:r>
          </a:p>
        </p:txBody>
      </p:sp>
    </p:spTree>
    <p:extLst>
      <p:ext uri="{BB962C8B-B14F-4D97-AF65-F5344CB8AC3E}">
        <p14:creationId xmlns:p14="http://schemas.microsoft.com/office/powerpoint/2010/main" val="2640261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03" y="44624"/>
            <a:ext cx="6616029" cy="6495818"/>
          </a:xfrm>
          <a:prstGeom prst="rect">
            <a:avLst/>
          </a:prstGeom>
          <a:solidFill>
            <a:schemeClr val="bg1"/>
          </a:solidFill>
          <a:ln>
            <a:noFill/>
          </a:ln>
          <a:effectLst/>
          <a:extLst/>
        </p:spPr>
      </p:pic>
      <p:sp>
        <p:nvSpPr>
          <p:cNvPr id="3" name="Titel 3"/>
          <p:cNvSpPr txBox="1">
            <a:spLocks/>
          </p:cNvSpPr>
          <p:nvPr/>
        </p:nvSpPr>
        <p:spPr>
          <a:xfrm>
            <a:off x="6362397" y="332656"/>
            <a:ext cx="2746107" cy="6264696"/>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4000" dirty="0" smtClean="0">
                <a:solidFill>
                  <a:prstClr val="white">
                    <a:lumMod val="50000"/>
                  </a:prstClr>
                </a:solidFill>
              </a:rPr>
              <a:t>Procentuele verandering 2014-2024</a:t>
            </a:r>
          </a:p>
          <a:p>
            <a:endParaRPr lang="nl-BE" sz="4000" dirty="0" smtClean="0">
              <a:solidFill>
                <a:prstClr val="white">
                  <a:lumMod val="50000"/>
                </a:prstClr>
              </a:solidFill>
            </a:endParaRPr>
          </a:p>
          <a:p>
            <a:endParaRPr lang="nl-BE" sz="4000" dirty="0" smtClean="0">
              <a:solidFill>
                <a:prstClr val="white">
                  <a:lumMod val="50000"/>
                </a:prstClr>
              </a:solidFill>
            </a:endParaRPr>
          </a:p>
          <a:p>
            <a:r>
              <a:rPr lang="nl-BE" sz="4000" dirty="0" smtClean="0">
                <a:solidFill>
                  <a:prstClr val="white">
                    <a:lumMod val="50000"/>
                  </a:prstClr>
                </a:solidFill>
              </a:rPr>
              <a:t>Steden met </a:t>
            </a:r>
            <a:r>
              <a:rPr lang="nl-BE" sz="4000" b="1" i="1" dirty="0" smtClean="0">
                <a:solidFill>
                  <a:prstClr val="white">
                    <a:lumMod val="50000"/>
                  </a:prstClr>
                </a:solidFill>
              </a:rPr>
              <a:t>zwakke toename totaal aantal HH</a:t>
            </a:r>
            <a:endParaRPr lang="nl-BE" sz="4000" b="1" i="1" dirty="0">
              <a:solidFill>
                <a:prstClr val="white">
                  <a:lumMod val="50000"/>
                </a:prstClr>
              </a:solidFill>
            </a:endParaRPr>
          </a:p>
        </p:txBody>
      </p:sp>
      <p:sp>
        <p:nvSpPr>
          <p:cNvPr id="4" name="Tekstvak 3"/>
          <p:cNvSpPr txBox="1"/>
          <p:nvPr/>
        </p:nvSpPr>
        <p:spPr>
          <a:xfrm>
            <a:off x="51708" y="6444044"/>
            <a:ext cx="6192688" cy="369332"/>
          </a:xfrm>
          <a:prstGeom prst="rect">
            <a:avLst/>
          </a:prstGeom>
          <a:solidFill>
            <a:schemeClr val="bg1"/>
          </a:solidFill>
        </p:spPr>
        <p:txBody>
          <a:bodyPr wrap="square" rtlCol="0">
            <a:spAutoFit/>
          </a:bodyPr>
          <a:lstStyle/>
          <a:p>
            <a:r>
              <a:rPr lang="nl-BE" dirty="0" smtClean="0">
                <a:solidFill>
                  <a:prstClr val="black"/>
                </a:solidFill>
              </a:rPr>
              <a:t>Z=</a:t>
            </a:r>
            <a:r>
              <a:rPr lang="nl-BE" dirty="0" err="1" smtClean="0">
                <a:solidFill>
                  <a:prstClr val="black"/>
                </a:solidFill>
              </a:rPr>
              <a:t>Zelzate</a:t>
            </a:r>
            <a:r>
              <a:rPr lang="nl-BE" dirty="0" smtClean="0">
                <a:solidFill>
                  <a:prstClr val="black"/>
                </a:solidFill>
              </a:rPr>
              <a:t>; DS= Destelbergen; DP=De </a:t>
            </a:r>
            <a:r>
              <a:rPr lang="nl-BE" dirty="0" err="1" smtClean="0">
                <a:solidFill>
                  <a:prstClr val="black"/>
                </a:solidFill>
              </a:rPr>
              <a:t>Pinte</a:t>
            </a:r>
            <a:r>
              <a:rPr lang="nl-BE" dirty="0" smtClean="0">
                <a:solidFill>
                  <a:prstClr val="black"/>
                </a:solidFill>
              </a:rPr>
              <a:t>; LV=</a:t>
            </a:r>
            <a:r>
              <a:rPr lang="nl-BE" dirty="0" err="1" smtClean="0">
                <a:solidFill>
                  <a:prstClr val="black"/>
                </a:solidFill>
              </a:rPr>
              <a:t>Lovendegem</a:t>
            </a:r>
            <a:endParaRPr lang="nl-BE" dirty="0">
              <a:solidFill>
                <a:prstClr val="black"/>
              </a:solidFill>
            </a:endParaRPr>
          </a:p>
        </p:txBody>
      </p:sp>
      <p:sp>
        <p:nvSpPr>
          <p:cNvPr id="5" name="Vrije vorm 4"/>
          <p:cNvSpPr/>
          <p:nvPr/>
        </p:nvSpPr>
        <p:spPr>
          <a:xfrm>
            <a:off x="2439469" y="2249952"/>
            <a:ext cx="1784555" cy="1710813"/>
          </a:xfrm>
          <a:custGeom>
            <a:avLst/>
            <a:gdLst>
              <a:gd name="connsiteX0" fmla="*/ 884903 w 1784555"/>
              <a:gd name="connsiteY0" fmla="*/ 0 h 1710813"/>
              <a:gd name="connsiteX1" fmla="*/ 1784555 w 1784555"/>
              <a:gd name="connsiteY1" fmla="*/ 648929 h 1710813"/>
              <a:gd name="connsiteX2" fmla="*/ 1445342 w 1784555"/>
              <a:gd name="connsiteY2" fmla="*/ 1710813 h 1710813"/>
              <a:gd name="connsiteX3" fmla="*/ 339213 w 1784555"/>
              <a:gd name="connsiteY3" fmla="*/ 1710813 h 1710813"/>
              <a:gd name="connsiteX4" fmla="*/ 0 w 1784555"/>
              <a:gd name="connsiteY4" fmla="*/ 663677 h 1710813"/>
              <a:gd name="connsiteX5" fmla="*/ 884903 w 1784555"/>
              <a:gd name="connsiteY5"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555" h="1710813">
                <a:moveTo>
                  <a:pt x="884903" y="0"/>
                </a:moveTo>
                <a:lnTo>
                  <a:pt x="1784555" y="648929"/>
                </a:lnTo>
                <a:lnTo>
                  <a:pt x="1445342" y="1710813"/>
                </a:lnTo>
                <a:lnTo>
                  <a:pt x="339213" y="1710813"/>
                </a:lnTo>
                <a:lnTo>
                  <a:pt x="0" y="663677"/>
                </a:lnTo>
                <a:lnTo>
                  <a:pt x="884903" y="0"/>
                </a:lnTo>
                <a:close/>
              </a:path>
            </a:pathLst>
          </a:cu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Tree>
    <p:extLst>
      <p:ext uri="{BB962C8B-B14F-4D97-AF65-F5344CB8AC3E}">
        <p14:creationId xmlns:p14="http://schemas.microsoft.com/office/powerpoint/2010/main" val="406772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35496" y="-315416"/>
            <a:ext cx="6616029" cy="6791082"/>
            <a:chOff x="35496" y="260648"/>
            <a:chExt cx="6616029" cy="6791082"/>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260648"/>
              <a:ext cx="6616029" cy="679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Vrije vorm 3"/>
            <p:cNvSpPr/>
            <p:nvPr/>
          </p:nvSpPr>
          <p:spPr>
            <a:xfrm>
              <a:off x="2434377" y="2596137"/>
              <a:ext cx="1784555" cy="1710813"/>
            </a:xfrm>
            <a:custGeom>
              <a:avLst/>
              <a:gdLst>
                <a:gd name="connsiteX0" fmla="*/ 884903 w 1784555"/>
                <a:gd name="connsiteY0" fmla="*/ 0 h 1710813"/>
                <a:gd name="connsiteX1" fmla="*/ 1784555 w 1784555"/>
                <a:gd name="connsiteY1" fmla="*/ 648929 h 1710813"/>
                <a:gd name="connsiteX2" fmla="*/ 1445342 w 1784555"/>
                <a:gd name="connsiteY2" fmla="*/ 1710813 h 1710813"/>
                <a:gd name="connsiteX3" fmla="*/ 339213 w 1784555"/>
                <a:gd name="connsiteY3" fmla="*/ 1710813 h 1710813"/>
                <a:gd name="connsiteX4" fmla="*/ 0 w 1784555"/>
                <a:gd name="connsiteY4" fmla="*/ 663677 h 1710813"/>
                <a:gd name="connsiteX5" fmla="*/ 884903 w 1784555"/>
                <a:gd name="connsiteY5" fmla="*/ 0 h 171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555" h="1710813">
                  <a:moveTo>
                    <a:pt x="884903" y="0"/>
                  </a:moveTo>
                  <a:lnTo>
                    <a:pt x="1784555" y="648929"/>
                  </a:lnTo>
                  <a:lnTo>
                    <a:pt x="1445342" y="1710813"/>
                  </a:lnTo>
                  <a:lnTo>
                    <a:pt x="339213" y="1710813"/>
                  </a:lnTo>
                  <a:lnTo>
                    <a:pt x="0" y="663677"/>
                  </a:lnTo>
                  <a:lnTo>
                    <a:pt x="884903" y="0"/>
                  </a:lnTo>
                  <a:close/>
                </a:path>
              </a:pathLst>
            </a:cu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grpSp>
      <p:sp>
        <p:nvSpPr>
          <p:cNvPr id="5" name="Titel 3"/>
          <p:cNvSpPr txBox="1">
            <a:spLocks/>
          </p:cNvSpPr>
          <p:nvPr/>
        </p:nvSpPr>
        <p:spPr>
          <a:xfrm>
            <a:off x="5364088" y="116632"/>
            <a:ext cx="3672407" cy="626469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nl-BE" sz="4000" dirty="0" smtClean="0">
                <a:solidFill>
                  <a:prstClr val="white">
                    <a:lumMod val="50000"/>
                  </a:prstClr>
                </a:solidFill>
              </a:rPr>
              <a:t>Procentuele verandering 2014-2024</a:t>
            </a:r>
          </a:p>
          <a:p>
            <a:pPr algn="r"/>
            <a:endParaRPr lang="nl-BE" sz="4000" dirty="0" smtClean="0">
              <a:solidFill>
                <a:prstClr val="white">
                  <a:lumMod val="50000"/>
                </a:prstClr>
              </a:solidFill>
            </a:endParaRPr>
          </a:p>
          <a:p>
            <a:pPr algn="r"/>
            <a:endParaRPr lang="nl-BE" sz="4000" dirty="0" smtClean="0">
              <a:solidFill>
                <a:prstClr val="white">
                  <a:lumMod val="50000"/>
                </a:prstClr>
              </a:solidFill>
            </a:endParaRPr>
          </a:p>
          <a:p>
            <a:pPr algn="r"/>
            <a:endParaRPr lang="nl-BE" sz="4000" dirty="0" smtClean="0">
              <a:solidFill>
                <a:prstClr val="white">
                  <a:lumMod val="50000"/>
                </a:prstClr>
              </a:solidFill>
            </a:endParaRPr>
          </a:p>
          <a:p>
            <a:pPr algn="r"/>
            <a:r>
              <a:rPr lang="nl-BE" sz="3200" b="1" i="1" dirty="0" smtClean="0">
                <a:solidFill>
                  <a:prstClr val="white">
                    <a:lumMod val="50000"/>
                  </a:prstClr>
                </a:solidFill>
              </a:rPr>
              <a:t>Sint-Martens-Latem:</a:t>
            </a:r>
            <a:r>
              <a:rPr lang="nl-BE" sz="4000" dirty="0" smtClean="0">
                <a:solidFill>
                  <a:prstClr val="white">
                    <a:lumMod val="50000"/>
                  </a:prstClr>
                </a:solidFill>
              </a:rPr>
              <a:t> </a:t>
            </a:r>
            <a:r>
              <a:rPr lang="nl-BE" sz="3200" b="1" i="1" dirty="0">
                <a:solidFill>
                  <a:prstClr val="white">
                    <a:lumMod val="50000"/>
                  </a:prstClr>
                </a:solidFill>
              </a:rPr>
              <a:t>geen toename totaal aantal HH </a:t>
            </a:r>
          </a:p>
        </p:txBody>
      </p:sp>
    </p:spTree>
    <p:extLst>
      <p:ext uri="{BB962C8B-B14F-4D97-AF65-F5344CB8AC3E}">
        <p14:creationId xmlns:p14="http://schemas.microsoft.com/office/powerpoint/2010/main" val="174176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ad's tie design template">
  <a:themeElements>
    <a:clrScheme name="Kantoorthem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Kantoorthema">
      <a:majorFont>
        <a:latin typeface="Times New Roman"/>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ntoorthem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Kantoorthem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Kantoorthem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Kantoorthem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ad's tie design template">
  <a:themeElements>
    <a:clrScheme name="Kantoorthem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Kantoorthema">
      <a:majorFont>
        <a:latin typeface="Times New Roman"/>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ntoorthema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Kantoorthema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Kantoorthema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Kantoorthema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1476</TotalTime>
  <Words>4936</Words>
  <Application>Microsoft Office PowerPoint</Application>
  <PresentationFormat>Diavoorstelling (4:3)</PresentationFormat>
  <Paragraphs>1201</Paragraphs>
  <Slides>114</Slides>
  <Notes>37</Notes>
  <HiddenSlides>0</HiddenSlides>
  <MMClips>0</MMClips>
  <ScaleCrop>false</ScaleCrop>
  <HeadingPairs>
    <vt:vector size="4" baseType="variant">
      <vt:variant>
        <vt:lpstr>Thema</vt:lpstr>
      </vt:variant>
      <vt:variant>
        <vt:i4>6</vt:i4>
      </vt:variant>
      <vt:variant>
        <vt:lpstr>Diatitels</vt:lpstr>
      </vt:variant>
      <vt:variant>
        <vt:i4>114</vt:i4>
      </vt:variant>
    </vt:vector>
  </HeadingPairs>
  <TitlesOfParts>
    <vt:vector size="120" baseType="lpstr">
      <vt:lpstr>1_Kantoorthema</vt:lpstr>
      <vt:lpstr>Dad's tie design template</vt:lpstr>
      <vt:lpstr>2_Kantoorthema</vt:lpstr>
      <vt:lpstr>3_Kantoorthema</vt:lpstr>
      <vt:lpstr>4_Kantoorthema</vt:lpstr>
      <vt:lpstr>1_Dad's tie design template</vt:lpstr>
      <vt:lpstr>PowerPoint-presentatie</vt:lpstr>
      <vt:lpstr>agenda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Localities 200 m</vt:lpstr>
      <vt:lpstr>PowerPoint-presentatie</vt:lpstr>
      <vt:lpstr>PowerPoint-presentatie</vt:lpstr>
      <vt:lpstr>Secundair onderwijs</vt:lpstr>
      <vt:lpstr>PowerPoint-presentatie</vt:lpstr>
      <vt:lpstr>agenda</vt:lpstr>
      <vt:lpstr>PowerPoint-presentatie</vt:lpstr>
      <vt:lpstr>Trends in verhuisbewegingen</vt:lpstr>
      <vt:lpstr>Belangrijkste trends afgelopen 10 jaar</vt:lpstr>
      <vt:lpstr>Migratie Gent - buurgemeenten</vt:lpstr>
      <vt:lpstr>Stadsverlaters</vt:lpstr>
      <vt:lpstr>PowerPoint-presentatie</vt:lpstr>
      <vt:lpstr>STADSVERLATERS</vt:lpstr>
      <vt:lpstr>PowerPoint-presentatie</vt:lpstr>
      <vt:lpstr>Nieuwe Gentenaars</vt:lpstr>
      <vt:lpstr>PowerPoint-presentatie</vt:lpstr>
      <vt:lpstr>PowerPoint-presentatie</vt:lpstr>
      <vt:lpstr>Migratiesaldo Winst- en verliesgebieden</vt:lpstr>
      <vt:lpstr>PowerPoint-presentatie</vt:lpstr>
      <vt:lpstr>PowerPoint-presentatie</vt:lpstr>
      <vt:lpstr>PowerPoint-presentatie</vt:lpstr>
      <vt:lpstr>Wie verhuist het vaakst</vt:lpstr>
      <vt:lpstr>Wie komt en wie gaat in Gent?</vt:lpstr>
      <vt:lpstr>En in de buurgemeenten?</vt:lpstr>
      <vt:lpstr>PowerPoint-presentatie</vt:lpstr>
      <vt:lpstr>PowerPoint-presentatie</vt:lpstr>
      <vt:lpstr>agenda</vt:lpstr>
      <vt:lpstr>agenda</vt:lpstr>
      <vt:lpstr>PowerPoint-presentatie</vt:lpstr>
      <vt:lpstr>Doel van de presentatie</vt:lpstr>
      <vt:lpstr>Inhoud van de presentatie</vt:lpstr>
      <vt:lpstr>Inhoud van de presentatie</vt:lpstr>
      <vt:lpstr>Het projectiemechanisme</vt:lpstr>
      <vt:lpstr>Vruchtbaarheid </vt:lpstr>
      <vt:lpstr>Sterfte</vt:lpstr>
      <vt:lpstr>Binnenlandse migratie</vt:lpstr>
      <vt:lpstr>Buitenlandse migratie</vt:lpstr>
      <vt:lpstr>Een projectie is geen voorspelling</vt:lpstr>
      <vt:lpstr>Inhoud van de presentatie</vt:lpstr>
      <vt:lpstr>Procentuele verandering in de totale bevolking, 2014 – 2024, lokale variatie</vt:lpstr>
      <vt:lpstr>Procentuele verandering in de totale bevolking, 2014 – 2024, Gent en buurgemeenten</vt:lpstr>
      <vt:lpstr>Procentuele verandering in 65-plussers, 2014 – 2024, lokale variatie</vt:lpstr>
      <vt:lpstr>Procentuele verandering in 65-plussers, 2014 – 2024, Gent en buurgemeenten</vt:lpstr>
      <vt:lpstr>Procentuele verandering in 20-64 jarigen, 2014 – 2024, lokale variatie</vt:lpstr>
      <vt:lpstr>Procentuele verandering in 20-64 jarigen, 2014 – 2024, Gent en buurgemeenten</vt:lpstr>
      <vt:lpstr>Procentuele verandering in 0-2 jarigen, 2014 – 2024, lokale variatie</vt:lpstr>
      <vt:lpstr>Procentuele verandering in 0-2 jarigen, 2014 – 2024, Gent en buurgemeenten</vt:lpstr>
      <vt:lpstr>Inhoud van de presentatie</vt:lpstr>
      <vt:lpstr>Profielschets</vt:lpstr>
      <vt:lpstr>Profielschets</vt:lpstr>
      <vt:lpstr>Profielschets</vt:lpstr>
      <vt:lpstr>Profielschets</vt:lpstr>
      <vt:lpstr>Profielschets</vt:lpstr>
      <vt:lpstr>Profielschets</vt:lpstr>
      <vt:lpstr>Profielschets</vt:lpstr>
      <vt:lpstr>Inhoud van de presentatie</vt:lpstr>
      <vt:lpstr>Besluiten</vt:lpstr>
      <vt:lpstr>Besluiten</vt:lpstr>
      <vt:lpstr>Besluiten</vt:lpstr>
      <vt:lpstr>Besluiten</vt:lpstr>
      <vt:lpstr>Besluiten</vt:lpstr>
      <vt:lpstr>Dank u voor uw aandacht !</vt:lpstr>
      <vt:lpstr>PowerPoint-presentatie</vt:lpstr>
      <vt:lpstr>PowerPoint-presentatie</vt:lpstr>
      <vt:lpstr>Inhoud presentatie</vt:lpstr>
      <vt:lpstr>Vereenvoudigd projectiemodel  private huishoudens</vt:lpstr>
      <vt:lpstr>Vereenvoudigd projectiemodel  private huishoudens</vt:lpstr>
      <vt:lpstr>Vereenvoudigd projectiemodel  private huishoudens</vt:lpstr>
      <vt:lpstr>Vereenvoudigd projectiemodel  private huishoudens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3-persoonshuishoudens, 2014 - 2024, procentuele verandering t.o.v. 2014</vt:lpstr>
      <vt:lpstr>3-persoonshuishoudens, 2014 - 2024, verandering t.o.v. 2014</vt:lpstr>
      <vt:lpstr>4-persoonshuishoudens, 2014 - 2024, procentuele verandering t.o.v. 2014</vt:lpstr>
      <vt:lpstr>4-persoonshuishoudens, 2014 - 2024, verandering t.o.v. 2014</vt:lpstr>
      <vt:lpstr>5+persoonshuishoudens, 2014 - 2024, procentuele verandering t.o.v. 2014</vt:lpstr>
      <vt:lpstr>5+persoonshuishoudens, 2014 - 2024, verandering t.o.v. 2014</vt:lpstr>
      <vt:lpstr>PowerPoint-presentatie</vt:lpstr>
      <vt:lpstr>PowerPoint-presentatie</vt:lpstr>
      <vt:lpstr>PowerPoint-presentatie</vt:lpstr>
      <vt:lpstr>PowerPoint-presentatie</vt:lpstr>
      <vt:lpstr>PowerPoint-presentatie</vt:lpstr>
      <vt:lpstr>PowerPoint-presentatie</vt:lpstr>
      <vt:lpstr>Gemiddelde huishoudensgrootte</vt:lpstr>
      <vt:lpstr>PowerPoint-presentatie</vt:lpstr>
      <vt:lpstr>PowerPoint-presentatie</vt:lpstr>
      <vt:lpstr>PowerPoint-presentatie</vt:lpstr>
      <vt:lpstr>Alleenwonende 80-plussers, 2014 - 2024, verandering t.o.v. 2014</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Gent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Van Steenberge Annelies</dc:creator>
  <cp:lastModifiedBy>Van Steenberge Annelies</cp:lastModifiedBy>
  <cp:revision>59</cp:revision>
  <dcterms:created xsi:type="dcterms:W3CDTF">2015-04-29T08:50:00Z</dcterms:created>
  <dcterms:modified xsi:type="dcterms:W3CDTF">2015-06-18T14:43:01Z</dcterms:modified>
</cp:coreProperties>
</file>