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handoutMasterIdLst>
    <p:handoutMasterId r:id="rId44"/>
  </p:handoutMasterIdLst>
  <p:sldIdLst>
    <p:sldId id="256" r:id="rId2"/>
    <p:sldId id="352" r:id="rId3"/>
    <p:sldId id="353" r:id="rId4"/>
    <p:sldId id="355" r:id="rId5"/>
    <p:sldId id="300" r:id="rId6"/>
    <p:sldId id="320" r:id="rId7"/>
    <p:sldId id="301" r:id="rId8"/>
    <p:sldId id="321" r:id="rId9"/>
    <p:sldId id="302" r:id="rId10"/>
    <p:sldId id="322" r:id="rId11"/>
    <p:sldId id="362" r:id="rId12"/>
    <p:sldId id="303" r:id="rId13"/>
    <p:sldId id="323" r:id="rId14"/>
    <p:sldId id="304" r:id="rId15"/>
    <p:sldId id="324" r:id="rId16"/>
    <p:sldId id="305" r:id="rId17"/>
    <p:sldId id="325" r:id="rId18"/>
    <p:sldId id="306" r:id="rId19"/>
    <p:sldId id="326" r:id="rId20"/>
    <p:sldId id="307" r:id="rId21"/>
    <p:sldId id="327" r:id="rId22"/>
    <p:sldId id="308" r:id="rId23"/>
    <p:sldId id="328" r:id="rId24"/>
    <p:sldId id="309" r:id="rId25"/>
    <p:sldId id="329" r:id="rId26"/>
    <p:sldId id="310" r:id="rId27"/>
    <p:sldId id="330" r:id="rId28"/>
    <p:sldId id="311" r:id="rId29"/>
    <p:sldId id="331" r:id="rId30"/>
    <p:sldId id="312" r:id="rId31"/>
    <p:sldId id="332" r:id="rId32"/>
    <p:sldId id="313" r:id="rId33"/>
    <p:sldId id="333" r:id="rId34"/>
    <p:sldId id="314" r:id="rId35"/>
    <p:sldId id="334" r:id="rId36"/>
    <p:sldId id="315" r:id="rId37"/>
    <p:sldId id="335" r:id="rId38"/>
    <p:sldId id="316" r:id="rId39"/>
    <p:sldId id="336" r:id="rId40"/>
    <p:sldId id="317" r:id="rId41"/>
    <p:sldId id="337" r:id="rId42"/>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C0C2"/>
    <a:srgbClr val="22414E"/>
    <a:srgbClr val="0092D2"/>
    <a:srgbClr val="00B4CD"/>
    <a:srgbClr val="00ADC2"/>
    <a:srgbClr val="70BD85"/>
    <a:srgbClr val="47B8B3"/>
    <a:srgbClr val="305361"/>
    <a:srgbClr val="1EB7CE"/>
    <a:srgbClr val="E8E0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31" autoAdjust="0"/>
    <p:restoredTop sz="94695"/>
  </p:normalViewPr>
  <p:slideViewPr>
    <p:cSldViewPr snapToGrid="0" snapToObjects="1">
      <p:cViewPr>
        <p:scale>
          <a:sx n="91" d="100"/>
          <a:sy n="91" d="100"/>
        </p:scale>
        <p:origin x="-1066" y="-58"/>
      </p:cViewPr>
      <p:guideLst>
        <p:guide orient="horz" pos="2160"/>
        <p:guide pos="2880"/>
      </p:guideLst>
    </p:cSldViewPr>
  </p:slideViewPr>
  <p:notesTextViewPr>
    <p:cViewPr>
      <p:scale>
        <a:sx n="1" d="1"/>
        <a:sy n="1" d="1"/>
      </p:scale>
      <p:origin x="0" y="0"/>
    </p:cViewPr>
  </p:notesTextViewPr>
  <p:notesViewPr>
    <p:cSldViewPr snapToGrid="0" snapToObjects="1">
      <p:cViewPr varScale="1">
        <p:scale>
          <a:sx n="142" d="100"/>
          <a:sy n="142" d="100"/>
        </p:scale>
        <p:origin x="488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A1B578-655E-4B4B-A919-9FE9B158B8CF}" type="slidenum">
              <a:rPr lang="nl-NL" smtClean="0"/>
              <a:t>‹nr.›</a:t>
            </a:fld>
            <a:endParaRPr lang="nl-NL"/>
          </a:p>
        </p:txBody>
      </p:sp>
    </p:spTree>
    <p:extLst>
      <p:ext uri="{BB962C8B-B14F-4D97-AF65-F5344CB8AC3E}">
        <p14:creationId xmlns:p14="http://schemas.microsoft.com/office/powerpoint/2010/main" val="404271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FFB23B-96B1-E947-B342-30DBFF333A9D}" type="datetimeFigureOut">
              <a:rPr lang="nl-NL" smtClean="0"/>
              <a:t>8-6-2018</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A94E7-FD62-104B-9C54-CE1C1AEA0846}" type="slidenum">
              <a:rPr lang="nl-NL" smtClean="0"/>
              <a:t>‹nr.›</a:t>
            </a:fld>
            <a:endParaRPr lang="nl-NL"/>
          </a:p>
        </p:txBody>
      </p:sp>
    </p:spTree>
    <p:extLst>
      <p:ext uri="{BB962C8B-B14F-4D97-AF65-F5344CB8AC3E}">
        <p14:creationId xmlns:p14="http://schemas.microsoft.com/office/powerpoint/2010/main" val="1192934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r>
              <a:rPr lang="x-none" b="0" i="0" u="none" baseline="0"/>
              <a:t>Scenario in Flanders</a:t>
            </a:r>
            <a:endParaRPr lang="x-none" dirty="0"/>
          </a:p>
        </p:txBody>
      </p:sp>
      <p:sp>
        <p:nvSpPr>
          <p:cNvPr id="4" name="Tijdelijke aanduiding voor dianummer 3"/>
          <p:cNvSpPr>
            <a:spLocks noGrp="1"/>
          </p:cNvSpPr>
          <p:nvPr>
            <p:ph type="sldNum" sz="quarter" idx="10"/>
          </p:nvPr>
        </p:nvSpPr>
        <p:spPr/>
        <p:txBody>
          <a:bodyPr/>
          <a:lstStyle/>
          <a:p>
            <a:pPr algn="l" rtl="0"/>
            <a:fld id="{A65A94E7-FD62-104B-9C54-CE1C1AEA0846}" type="slidenum">
              <a:rPr/>
              <a:t>3</a:t>
            </a:fld>
            <a:endParaRPr lang="x-none"/>
          </a:p>
        </p:txBody>
      </p:sp>
    </p:spTree>
    <p:extLst>
      <p:ext uri="{BB962C8B-B14F-4D97-AF65-F5344CB8AC3E}">
        <p14:creationId xmlns:p14="http://schemas.microsoft.com/office/powerpoint/2010/main" val="1477082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r>
              <a:rPr lang="x-none" b="0" i="0" u="none" baseline="0"/>
              <a:t>Scenario in Flanders</a:t>
            </a:r>
            <a:endParaRPr lang="x-none" dirty="0"/>
          </a:p>
        </p:txBody>
      </p:sp>
      <p:sp>
        <p:nvSpPr>
          <p:cNvPr id="4" name="Tijdelijke aanduiding voor dianummer 3"/>
          <p:cNvSpPr>
            <a:spLocks noGrp="1"/>
          </p:cNvSpPr>
          <p:nvPr>
            <p:ph type="sldNum" sz="quarter" idx="10"/>
          </p:nvPr>
        </p:nvSpPr>
        <p:spPr/>
        <p:txBody>
          <a:bodyPr/>
          <a:lstStyle/>
          <a:p>
            <a:pPr algn="l" rtl="0"/>
            <a:fld id="{A65A94E7-FD62-104B-9C54-CE1C1AEA0846}" type="slidenum">
              <a:rPr/>
              <a:t>4</a:t>
            </a:fld>
            <a:endParaRPr lang="x-none"/>
          </a:p>
        </p:txBody>
      </p:sp>
    </p:spTree>
    <p:extLst>
      <p:ext uri="{BB962C8B-B14F-4D97-AF65-F5344CB8AC3E}">
        <p14:creationId xmlns:p14="http://schemas.microsoft.com/office/powerpoint/2010/main" val="1897915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witte dia">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8650" y="1335965"/>
            <a:ext cx="2400300" cy="1163395"/>
          </a:xfrm>
        </p:spPr>
        <p:txBody>
          <a:bodyPr wrap="square" lIns="0" tIns="0" rIns="0" bIns="0">
            <a:spAutoFit/>
          </a:bodyPr>
          <a:lstStyle>
            <a:lvl1pPr algn="r">
              <a:defRPr/>
            </a:lvl1pPr>
          </a:lstStyle>
          <a:p>
            <a:r>
              <a:rPr lang="nl-NL" dirty="0"/>
              <a:t>Titelstijl van model bewerken</a:t>
            </a:r>
            <a:endParaRPr lang="en-US" dirty="0"/>
          </a:p>
        </p:txBody>
      </p:sp>
      <p:sp>
        <p:nvSpPr>
          <p:cNvPr id="3" name="Content Placeholder 2"/>
          <p:cNvSpPr>
            <a:spLocks noGrp="1"/>
          </p:cNvSpPr>
          <p:nvPr>
            <p:ph idx="1"/>
          </p:nvPr>
        </p:nvSpPr>
        <p:spPr>
          <a:xfrm>
            <a:off x="3417571" y="974911"/>
            <a:ext cx="5097778" cy="5202051"/>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cxnSp>
        <p:nvCxnSpPr>
          <p:cNvPr id="8" name="Rechte verbindingslijn 7"/>
          <p:cNvCxnSpPr/>
          <p:nvPr userDrawn="1"/>
        </p:nvCxnSpPr>
        <p:spPr>
          <a:xfrm>
            <a:off x="3220571" y="1048871"/>
            <a:ext cx="2689" cy="1450489"/>
          </a:xfrm>
          <a:prstGeom prst="line">
            <a:avLst/>
          </a:prstGeom>
          <a:ln w="50800">
            <a:solidFill>
              <a:srgbClr val="1EB7C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95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helux-kennis">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96988" y="649451"/>
            <a:ext cx="5718361" cy="387798"/>
          </a:xfrm>
        </p:spPr>
        <p:txBody>
          <a:bodyPr/>
          <a:lstStyle>
            <a:lvl1pPr algn="r">
              <a:defRPr/>
            </a:lvl1pPr>
          </a:lstStyle>
          <a:p>
            <a:r>
              <a:rPr lang="nl-NL" dirty="0"/>
              <a:t>Titelstijl van model bewerken</a:t>
            </a:r>
            <a:endParaRPr lang="en-US" dirty="0"/>
          </a:p>
        </p:txBody>
      </p:sp>
      <p:sp>
        <p:nvSpPr>
          <p:cNvPr id="3" name="Content Placeholder 2"/>
          <p:cNvSpPr>
            <a:spLocks noGrp="1"/>
          </p:cNvSpPr>
          <p:nvPr>
            <p:ph idx="1"/>
          </p:nvPr>
        </p:nvSpPr>
        <p:spPr>
          <a:xfrm>
            <a:off x="2796988" y="1509618"/>
            <a:ext cx="5718362" cy="1795363"/>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1295407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helux-bedrijven">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8650" y="649451"/>
            <a:ext cx="5718361" cy="387798"/>
          </a:xfrm>
        </p:spPr>
        <p:txBody>
          <a:bodyPr/>
          <a:lstStyle>
            <a:lvl1pPr algn="r">
              <a:defRPr/>
            </a:lvl1pPr>
          </a:lstStyle>
          <a:p>
            <a:r>
              <a:rPr lang="nl-NL" dirty="0"/>
              <a:t>Titelstijl van model bewerken</a:t>
            </a:r>
            <a:endParaRPr lang="en-US" dirty="0"/>
          </a:p>
        </p:txBody>
      </p:sp>
      <p:sp>
        <p:nvSpPr>
          <p:cNvPr id="3" name="Content Placeholder 2"/>
          <p:cNvSpPr>
            <a:spLocks noGrp="1"/>
          </p:cNvSpPr>
          <p:nvPr>
            <p:ph idx="1"/>
          </p:nvPr>
        </p:nvSpPr>
        <p:spPr>
          <a:xfrm>
            <a:off x="628650" y="1509618"/>
            <a:ext cx="5718362" cy="1795363"/>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1992516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3879476" y="853056"/>
            <a:ext cx="4510017" cy="349702"/>
          </a:xfrm>
          <a:solidFill>
            <a:srgbClr val="305361"/>
          </a:solidFill>
        </p:spPr>
        <p:txBody>
          <a:bodyPr lIns="503999" tIns="36000" bIns="36000"/>
          <a:lstStyle>
            <a:lvl1pPr>
              <a:defRPr sz="2000">
                <a:solidFill>
                  <a:schemeClr val="bg1"/>
                </a:solidFill>
              </a:defRPr>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447BD46A-4EA5-0340-A61B-66ED55283C85}" type="datetimeFigureOut">
              <a:rPr lang="nl-NL" smtClean="0"/>
              <a:t>8-6-2018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E3D121CE-E047-D44B-9923-A33C8493B121}" type="slidenum">
              <a:rPr lang="nl-NL" smtClean="0"/>
              <a:t>‹nr.›</a:t>
            </a:fld>
            <a:endParaRPr lang="nl-NL"/>
          </a:p>
        </p:txBody>
      </p:sp>
      <p:sp>
        <p:nvSpPr>
          <p:cNvPr id="10" name="Content Placeholder 2"/>
          <p:cNvSpPr>
            <a:spLocks noGrp="1"/>
          </p:cNvSpPr>
          <p:nvPr>
            <p:ph idx="1"/>
          </p:nvPr>
        </p:nvSpPr>
        <p:spPr>
          <a:xfrm>
            <a:off x="4350123" y="1774821"/>
            <a:ext cx="4039369" cy="2255558"/>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100217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3879476" y="853056"/>
            <a:ext cx="4510017" cy="349702"/>
          </a:xfrm>
          <a:solidFill>
            <a:srgbClr val="305361"/>
          </a:solidFill>
        </p:spPr>
        <p:txBody>
          <a:bodyPr lIns="503999" tIns="36000" bIns="36000"/>
          <a:lstStyle>
            <a:lvl1pPr>
              <a:defRPr sz="2000">
                <a:solidFill>
                  <a:schemeClr val="bg1"/>
                </a:solidFill>
              </a:defRPr>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447BD46A-4EA5-0340-A61B-66ED55283C85}" type="datetimeFigureOut">
              <a:rPr lang="nl-NL" smtClean="0"/>
              <a:t>8-6-2018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E3D121CE-E047-D44B-9923-A33C8493B121}" type="slidenum">
              <a:rPr lang="nl-NL" smtClean="0"/>
              <a:t>‹nr.›</a:t>
            </a:fld>
            <a:endParaRPr lang="nl-NL"/>
          </a:p>
        </p:txBody>
      </p:sp>
      <p:sp>
        <p:nvSpPr>
          <p:cNvPr id="11" name="Content Placeholder 2"/>
          <p:cNvSpPr>
            <a:spLocks noGrp="1"/>
          </p:cNvSpPr>
          <p:nvPr>
            <p:ph idx="1"/>
          </p:nvPr>
        </p:nvSpPr>
        <p:spPr>
          <a:xfrm>
            <a:off x="4350123" y="1774821"/>
            <a:ext cx="4039369" cy="2255558"/>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1262304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3879476" y="853056"/>
            <a:ext cx="4510017" cy="349702"/>
          </a:xfrm>
          <a:solidFill>
            <a:srgbClr val="305361"/>
          </a:solidFill>
        </p:spPr>
        <p:txBody>
          <a:bodyPr lIns="503999" tIns="36000" bIns="36000"/>
          <a:lstStyle>
            <a:lvl1pPr>
              <a:defRPr sz="2000">
                <a:solidFill>
                  <a:schemeClr val="bg1"/>
                </a:solidFill>
              </a:defRPr>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447BD46A-4EA5-0340-A61B-66ED55283C85}" type="datetimeFigureOut">
              <a:rPr lang="nl-NL" smtClean="0"/>
              <a:t>8-6-2018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E3D121CE-E047-D44B-9923-A33C8493B121}" type="slidenum">
              <a:rPr lang="nl-NL" smtClean="0"/>
              <a:t>‹nr.›</a:t>
            </a:fld>
            <a:endParaRPr lang="nl-NL"/>
          </a:p>
        </p:txBody>
      </p:sp>
      <p:sp>
        <p:nvSpPr>
          <p:cNvPr id="12" name="Content Placeholder 2"/>
          <p:cNvSpPr>
            <a:spLocks noGrp="1"/>
          </p:cNvSpPr>
          <p:nvPr>
            <p:ph idx="1"/>
          </p:nvPr>
        </p:nvSpPr>
        <p:spPr>
          <a:xfrm>
            <a:off x="4350123" y="1774821"/>
            <a:ext cx="4039369" cy="2255558"/>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1170046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jdelijke aanduiding voor datum 2"/>
          <p:cNvSpPr>
            <a:spLocks noGrp="1"/>
          </p:cNvSpPr>
          <p:nvPr>
            <p:ph type="dt" sz="half" idx="10"/>
          </p:nvPr>
        </p:nvSpPr>
        <p:spPr/>
        <p:txBody>
          <a:bodyPr/>
          <a:lstStyle/>
          <a:p>
            <a:fld id="{447BD46A-4EA5-0340-A61B-66ED55283C85}" type="datetimeFigureOut">
              <a:rPr lang="nl-NL" smtClean="0"/>
              <a:t>8-6-2018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E3D121CE-E047-D44B-9923-A33C8493B121}" type="slidenum">
              <a:rPr lang="nl-NL" smtClean="0"/>
              <a:t>‹nr.›</a:t>
            </a:fld>
            <a:endParaRPr lang="nl-NL"/>
          </a:p>
        </p:txBody>
      </p:sp>
      <p:sp>
        <p:nvSpPr>
          <p:cNvPr id="12" name="Titel 1"/>
          <p:cNvSpPr>
            <a:spLocks noGrp="1"/>
          </p:cNvSpPr>
          <p:nvPr>
            <p:ph type="title"/>
          </p:nvPr>
        </p:nvSpPr>
        <p:spPr>
          <a:xfrm>
            <a:off x="3879476" y="853056"/>
            <a:ext cx="4510017" cy="349702"/>
          </a:xfrm>
          <a:solidFill>
            <a:srgbClr val="305361"/>
          </a:solidFill>
        </p:spPr>
        <p:txBody>
          <a:bodyPr lIns="503999" tIns="36000" bIns="36000"/>
          <a:lstStyle>
            <a:lvl1pPr>
              <a:defRPr sz="2000">
                <a:solidFill>
                  <a:schemeClr val="bg1"/>
                </a:solidFill>
              </a:defRPr>
            </a:lvl1pPr>
          </a:lstStyle>
          <a:p>
            <a:r>
              <a:rPr lang="nl-NL" dirty="0"/>
              <a:t>Titelstijl van model bewerken</a:t>
            </a:r>
          </a:p>
        </p:txBody>
      </p:sp>
      <p:sp>
        <p:nvSpPr>
          <p:cNvPr id="14" name="Content Placeholder 2"/>
          <p:cNvSpPr>
            <a:spLocks noGrp="1"/>
          </p:cNvSpPr>
          <p:nvPr>
            <p:ph idx="1"/>
          </p:nvPr>
        </p:nvSpPr>
        <p:spPr>
          <a:xfrm>
            <a:off x="4350123" y="1774821"/>
            <a:ext cx="4039369" cy="2255558"/>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886779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628650" y="853056"/>
            <a:ext cx="4510017" cy="349702"/>
          </a:xfrm>
          <a:solidFill>
            <a:srgbClr val="305361"/>
          </a:solidFill>
        </p:spPr>
        <p:txBody>
          <a:bodyPr lIns="503999" tIns="36000" bIns="36000"/>
          <a:lstStyle>
            <a:lvl1pPr>
              <a:defRPr sz="2000">
                <a:solidFill>
                  <a:schemeClr val="bg1"/>
                </a:solidFill>
              </a:defRPr>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447BD46A-4EA5-0340-A61B-66ED55283C85}" type="datetimeFigureOut">
              <a:rPr lang="nl-NL" smtClean="0"/>
              <a:t>8-6-2018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E3D121CE-E047-D44B-9923-A33C8493B121}" type="slidenum">
              <a:rPr lang="nl-NL" smtClean="0"/>
              <a:t>‹nr.›</a:t>
            </a:fld>
            <a:endParaRPr lang="nl-NL"/>
          </a:p>
        </p:txBody>
      </p:sp>
      <p:sp>
        <p:nvSpPr>
          <p:cNvPr id="11" name="Content Placeholder 2"/>
          <p:cNvSpPr>
            <a:spLocks noGrp="1"/>
          </p:cNvSpPr>
          <p:nvPr>
            <p:ph idx="1"/>
          </p:nvPr>
        </p:nvSpPr>
        <p:spPr>
          <a:xfrm>
            <a:off x="628650" y="1774821"/>
            <a:ext cx="4039369" cy="2255558"/>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538272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3879476" y="853056"/>
            <a:ext cx="4510017" cy="349702"/>
          </a:xfrm>
          <a:solidFill>
            <a:srgbClr val="305361"/>
          </a:solidFill>
        </p:spPr>
        <p:txBody>
          <a:bodyPr lIns="503999" tIns="36000" bIns="36000"/>
          <a:lstStyle>
            <a:lvl1pPr>
              <a:defRPr sz="2000">
                <a:solidFill>
                  <a:schemeClr val="bg1"/>
                </a:solidFill>
              </a:defRPr>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447BD46A-4EA5-0340-A61B-66ED55283C85}" type="datetimeFigureOut">
              <a:rPr lang="nl-NL" smtClean="0"/>
              <a:t>8-6-2018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E3D121CE-E047-D44B-9923-A33C8493B121}" type="slidenum">
              <a:rPr lang="nl-NL" smtClean="0"/>
              <a:t>‹nr.›</a:t>
            </a:fld>
            <a:endParaRPr lang="nl-NL"/>
          </a:p>
        </p:txBody>
      </p:sp>
      <p:sp>
        <p:nvSpPr>
          <p:cNvPr id="10" name="Content Placeholder 2"/>
          <p:cNvSpPr>
            <a:spLocks noGrp="1"/>
          </p:cNvSpPr>
          <p:nvPr>
            <p:ph idx="1"/>
          </p:nvPr>
        </p:nvSpPr>
        <p:spPr>
          <a:xfrm>
            <a:off x="4350123" y="1509618"/>
            <a:ext cx="4039369" cy="2255558"/>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1657177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1582374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226927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witte dia">
    <p:spTree>
      <p:nvGrpSpPr>
        <p:cNvPr id="1" name=""/>
        <p:cNvGrpSpPr/>
        <p:nvPr/>
      </p:nvGrpSpPr>
      <p:grpSpPr>
        <a:xfrm>
          <a:off x="0" y="0"/>
          <a:ext cx="0" cy="0"/>
          <a:chOff x="0" y="0"/>
          <a:chExt cx="0" cy="0"/>
        </a:xfrm>
      </p:grpSpPr>
      <p:sp>
        <p:nvSpPr>
          <p:cNvPr id="2" name="Title 1"/>
          <p:cNvSpPr>
            <a:spLocks noGrp="1"/>
          </p:cNvSpPr>
          <p:nvPr>
            <p:ph type="title"/>
          </p:nvPr>
        </p:nvSpPr>
        <p:spPr>
          <a:xfrm>
            <a:off x="628650" y="1335965"/>
            <a:ext cx="2400300" cy="1163395"/>
          </a:xfrm>
        </p:spPr>
        <p:txBody>
          <a:bodyPr wrap="square" lIns="0" tIns="0" rIns="0" bIns="0">
            <a:spAutoFit/>
          </a:bodyPr>
          <a:lstStyle>
            <a:lvl1pPr algn="r">
              <a:defRPr/>
            </a:lvl1pPr>
          </a:lstStyle>
          <a:p>
            <a:r>
              <a:rPr lang="nl-NL" dirty="0"/>
              <a:t>Titelstijl van model bewerken</a:t>
            </a:r>
            <a:endParaRPr lang="en-US" dirty="0"/>
          </a:p>
        </p:txBody>
      </p:sp>
      <p:sp>
        <p:nvSpPr>
          <p:cNvPr id="3" name="Content Placeholder 2"/>
          <p:cNvSpPr>
            <a:spLocks noGrp="1"/>
          </p:cNvSpPr>
          <p:nvPr>
            <p:ph idx="1"/>
          </p:nvPr>
        </p:nvSpPr>
        <p:spPr>
          <a:xfrm>
            <a:off x="3417571" y="974911"/>
            <a:ext cx="5097778" cy="5202051"/>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1709231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1064144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1662235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eldia">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1021224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eldi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2764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Titelstijl van model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575288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Titelstijl van model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151058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47BD46A-4EA5-0340-A61B-66ED55283C85}" type="datetimeFigureOut">
              <a:rPr lang="nl-NL" smtClean="0"/>
              <a:t>8-6-2018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5215976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Titelstijl van model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47BD46A-4EA5-0340-A61B-66ED55283C85}" type="datetimeFigureOut">
              <a:rPr lang="nl-NL" smtClean="0"/>
              <a:t>8-6-2018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464061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Date Placeholder 2"/>
          <p:cNvSpPr>
            <a:spLocks noGrp="1"/>
          </p:cNvSpPr>
          <p:nvPr>
            <p:ph type="dt" sz="half" idx="10"/>
          </p:nvPr>
        </p:nvSpPr>
        <p:spPr/>
        <p:txBody>
          <a:bodyPr/>
          <a:lstStyle/>
          <a:p>
            <a:fld id="{447BD46A-4EA5-0340-A61B-66ED55283C85}" type="datetimeFigureOut">
              <a:rPr lang="nl-NL" smtClean="0"/>
              <a:t>8-6-2018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1969314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tte-dia met foto">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8650" y="1335965"/>
            <a:ext cx="2400300" cy="1163395"/>
          </a:xfrm>
        </p:spPr>
        <p:txBody>
          <a:bodyPr wrap="square" lIns="0" tIns="0" rIns="0" bIns="0">
            <a:spAutoFit/>
          </a:bodyPr>
          <a:lstStyle>
            <a:lvl1pPr algn="r">
              <a:defRPr/>
            </a:lvl1pPr>
          </a:lstStyle>
          <a:p>
            <a:r>
              <a:rPr lang="nl-NL" dirty="0"/>
              <a:t>Titelstijl van model bewerken</a:t>
            </a:r>
            <a:endParaRPr lang="en-US" dirty="0"/>
          </a:p>
        </p:txBody>
      </p:sp>
      <p:sp>
        <p:nvSpPr>
          <p:cNvPr id="3" name="Content Placeholder 2"/>
          <p:cNvSpPr>
            <a:spLocks noGrp="1"/>
          </p:cNvSpPr>
          <p:nvPr>
            <p:ph idx="1"/>
          </p:nvPr>
        </p:nvSpPr>
        <p:spPr>
          <a:xfrm>
            <a:off x="3417571" y="974911"/>
            <a:ext cx="5097778" cy="5202051"/>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cxnSp>
        <p:nvCxnSpPr>
          <p:cNvPr id="8" name="Rechte verbindingslijn 7"/>
          <p:cNvCxnSpPr/>
          <p:nvPr userDrawn="1"/>
        </p:nvCxnSpPr>
        <p:spPr>
          <a:xfrm>
            <a:off x="3220571" y="1048871"/>
            <a:ext cx="2689" cy="1450489"/>
          </a:xfrm>
          <a:prstGeom prst="line">
            <a:avLst/>
          </a:prstGeom>
          <a:ln w="50800">
            <a:solidFill>
              <a:srgbClr val="1EB7CE"/>
            </a:solidFill>
          </a:ln>
        </p:spPr>
        <p:style>
          <a:lnRef idx="1">
            <a:schemeClr val="accent1"/>
          </a:lnRef>
          <a:fillRef idx="0">
            <a:schemeClr val="accent1"/>
          </a:fillRef>
          <a:effectRef idx="0">
            <a:schemeClr val="accent1"/>
          </a:effectRef>
          <a:fontRef idx="minor">
            <a:schemeClr val="tx1"/>
          </a:fontRef>
        </p:style>
      </p:cxnSp>
      <p:sp>
        <p:nvSpPr>
          <p:cNvPr id="9" name="Picture Placeholder 2"/>
          <p:cNvSpPr>
            <a:spLocks noGrp="1" noChangeAspect="1"/>
          </p:cNvSpPr>
          <p:nvPr>
            <p:ph type="pic" idx="13"/>
          </p:nvPr>
        </p:nvSpPr>
        <p:spPr>
          <a:xfrm>
            <a:off x="628650" y="2594352"/>
            <a:ext cx="2603351" cy="358261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Sleep de afbeelding naar de tijdelijke aanduiding of klik op het pictogram als u een afbeelding wilt toevoegen</a:t>
            </a:r>
            <a:endParaRPr lang="en-US" dirty="0"/>
          </a:p>
        </p:txBody>
      </p:sp>
    </p:spTree>
    <p:extLst>
      <p:ext uri="{BB962C8B-B14F-4D97-AF65-F5344CB8AC3E}">
        <p14:creationId xmlns:p14="http://schemas.microsoft.com/office/powerpoint/2010/main" val="1217604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7BD46A-4EA5-0340-A61B-66ED55283C85}" type="datetimeFigureOut">
              <a:rPr lang="nl-NL" smtClean="0"/>
              <a:t>8-6-2018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1258884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Titelstijl van model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Date Placeholder 4"/>
          <p:cNvSpPr>
            <a:spLocks noGrp="1"/>
          </p:cNvSpPr>
          <p:nvPr>
            <p:ph type="dt" sz="half" idx="10"/>
          </p:nvPr>
        </p:nvSpPr>
        <p:spPr/>
        <p:txBody>
          <a:bodyPr/>
          <a:lstStyle/>
          <a:p>
            <a:fld id="{447BD46A-4EA5-0340-A61B-66ED55283C85}" type="datetimeFigureOut">
              <a:rPr lang="nl-NL" smtClean="0"/>
              <a:t>8-6-2018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1062716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Titelstijl van model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Date Placeholder 4"/>
          <p:cNvSpPr>
            <a:spLocks noGrp="1"/>
          </p:cNvSpPr>
          <p:nvPr>
            <p:ph type="dt" sz="half" idx="10"/>
          </p:nvPr>
        </p:nvSpPr>
        <p:spPr/>
        <p:txBody>
          <a:bodyPr/>
          <a:lstStyle/>
          <a:p>
            <a:fld id="{447BD46A-4EA5-0340-A61B-66ED55283C85}" type="datetimeFigureOut">
              <a:rPr lang="nl-NL" smtClean="0"/>
              <a:t>8-6-2018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452689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1969617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Titelstijl van model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20534969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597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witte dia zonder rand">
    <p:spTree>
      <p:nvGrpSpPr>
        <p:cNvPr id="1" name=""/>
        <p:cNvGrpSpPr/>
        <p:nvPr/>
      </p:nvGrpSpPr>
      <p:grpSpPr>
        <a:xfrm>
          <a:off x="0" y="0"/>
          <a:ext cx="0" cy="0"/>
          <a:chOff x="0" y="0"/>
          <a:chExt cx="0" cy="0"/>
        </a:xfrm>
      </p:grpSpPr>
      <p:sp>
        <p:nvSpPr>
          <p:cNvPr id="2" name="Title 1"/>
          <p:cNvSpPr>
            <a:spLocks noGrp="1"/>
          </p:cNvSpPr>
          <p:nvPr>
            <p:ph type="title"/>
          </p:nvPr>
        </p:nvSpPr>
        <p:spPr>
          <a:xfrm>
            <a:off x="628650" y="1335965"/>
            <a:ext cx="2400300" cy="1163395"/>
          </a:xfrm>
        </p:spPr>
        <p:txBody>
          <a:bodyPr wrap="square" lIns="0" tIns="0" rIns="0" bIns="0">
            <a:spAutoFit/>
          </a:bodyPr>
          <a:lstStyle>
            <a:lvl1pPr algn="r">
              <a:defRPr/>
            </a:lvl1pPr>
          </a:lstStyle>
          <a:p>
            <a:r>
              <a:rPr lang="nl-NL" dirty="0"/>
              <a:t>Titelstijl van model bewerken</a:t>
            </a:r>
            <a:endParaRPr lang="en-US" dirty="0"/>
          </a:p>
        </p:txBody>
      </p:sp>
      <p:sp>
        <p:nvSpPr>
          <p:cNvPr id="3" name="Content Placeholder 2"/>
          <p:cNvSpPr>
            <a:spLocks noGrp="1"/>
          </p:cNvSpPr>
          <p:nvPr>
            <p:ph idx="1"/>
          </p:nvPr>
        </p:nvSpPr>
        <p:spPr>
          <a:xfrm>
            <a:off x="3417571" y="974911"/>
            <a:ext cx="5097778" cy="5202051"/>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cxnSp>
        <p:nvCxnSpPr>
          <p:cNvPr id="8" name="Rechte verbindingslijn 7"/>
          <p:cNvCxnSpPr/>
          <p:nvPr userDrawn="1"/>
        </p:nvCxnSpPr>
        <p:spPr>
          <a:xfrm>
            <a:off x="3220571" y="1048871"/>
            <a:ext cx="2689" cy="1450489"/>
          </a:xfrm>
          <a:prstGeom prst="line">
            <a:avLst/>
          </a:prstGeom>
          <a:ln w="50800">
            <a:solidFill>
              <a:srgbClr val="1EB7C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7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Dia gecentreerd fond">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23067" y="834008"/>
            <a:ext cx="5897865" cy="387798"/>
          </a:xfrm>
        </p:spPr>
        <p:txBody>
          <a:bodyPr/>
          <a:lstStyle>
            <a:lvl1pPr algn="ctr">
              <a:defRPr/>
            </a:lvl1pPr>
          </a:lstStyle>
          <a:p>
            <a:r>
              <a:rPr lang="nl-NL" dirty="0"/>
              <a:t>Titelstijl van model bewerken</a:t>
            </a:r>
            <a:endParaRPr lang="en-US" dirty="0"/>
          </a:p>
        </p:txBody>
      </p:sp>
      <p:sp>
        <p:nvSpPr>
          <p:cNvPr id="3" name="Content Placeholder 2"/>
          <p:cNvSpPr>
            <a:spLocks noGrp="1"/>
          </p:cNvSpPr>
          <p:nvPr>
            <p:ph idx="1"/>
          </p:nvPr>
        </p:nvSpPr>
        <p:spPr>
          <a:xfrm>
            <a:off x="1623068" y="1825625"/>
            <a:ext cx="5897864" cy="1795363"/>
          </a:xfrm>
        </p:spPr>
        <p:txBody>
          <a:bodyPr/>
          <a:lstStyle/>
          <a:p>
            <a:pPr lvl="0"/>
            <a:r>
              <a:rPr lang="nl-NL"/>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1166481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 met cluster rechts">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718457" y="1825625"/>
            <a:ext cx="4810275" cy="1795363"/>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sp>
        <p:nvSpPr>
          <p:cNvPr id="9" name="Title 1"/>
          <p:cNvSpPr>
            <a:spLocks noGrp="1"/>
          </p:cNvSpPr>
          <p:nvPr>
            <p:ph type="title"/>
          </p:nvPr>
        </p:nvSpPr>
        <p:spPr>
          <a:xfrm>
            <a:off x="718458" y="842099"/>
            <a:ext cx="8013412" cy="553998"/>
          </a:xfrm>
        </p:spPr>
        <p:txBody>
          <a:bodyPr/>
          <a:lstStyle>
            <a:lvl1pPr algn="l">
              <a:defRPr sz="4000"/>
            </a:lvl1pPr>
          </a:lstStyle>
          <a:p>
            <a:r>
              <a:rPr lang="nl-NL" dirty="0"/>
              <a:t>Titelstijl van model bewerken</a:t>
            </a:r>
            <a:endParaRPr lang="en-US" dirty="0"/>
          </a:p>
        </p:txBody>
      </p:sp>
    </p:spTree>
    <p:extLst>
      <p:ext uri="{BB962C8B-B14F-4D97-AF65-F5344CB8AC3E}">
        <p14:creationId xmlns:p14="http://schemas.microsoft.com/office/powerpoint/2010/main" val="125569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Dia gecentreerd">
    <p:spTree>
      <p:nvGrpSpPr>
        <p:cNvPr id="1" name=""/>
        <p:cNvGrpSpPr/>
        <p:nvPr/>
      </p:nvGrpSpPr>
      <p:grpSpPr>
        <a:xfrm>
          <a:off x="0" y="0"/>
          <a:ext cx="0" cy="0"/>
          <a:chOff x="0" y="0"/>
          <a:chExt cx="0" cy="0"/>
        </a:xfrm>
      </p:grpSpPr>
      <p:sp>
        <p:nvSpPr>
          <p:cNvPr id="2" name="Title 1"/>
          <p:cNvSpPr>
            <a:spLocks noGrp="1"/>
          </p:cNvSpPr>
          <p:nvPr>
            <p:ph type="title"/>
          </p:nvPr>
        </p:nvSpPr>
        <p:spPr>
          <a:xfrm>
            <a:off x="1623067" y="834008"/>
            <a:ext cx="5897865" cy="387798"/>
          </a:xfrm>
        </p:spPr>
        <p:txBody>
          <a:bodyPr/>
          <a:lstStyle>
            <a:lvl1pPr algn="ctr">
              <a:defRPr/>
            </a:lvl1pPr>
          </a:lstStyle>
          <a:p>
            <a:r>
              <a:rPr lang="nl-NL" dirty="0"/>
              <a:t>Titelstijl van model bewerken</a:t>
            </a:r>
            <a:endParaRPr lang="en-US" dirty="0"/>
          </a:p>
        </p:txBody>
      </p:sp>
      <p:sp>
        <p:nvSpPr>
          <p:cNvPr id="3" name="Content Placeholder 2"/>
          <p:cNvSpPr>
            <a:spLocks noGrp="1"/>
          </p:cNvSpPr>
          <p:nvPr>
            <p:ph idx="1"/>
          </p:nvPr>
        </p:nvSpPr>
        <p:spPr>
          <a:xfrm>
            <a:off x="1623068" y="1825625"/>
            <a:ext cx="5897864" cy="1795363"/>
          </a:xfrm>
        </p:spPr>
        <p:txBody>
          <a:bodyPr/>
          <a:lstStyle/>
          <a:p>
            <a:pPr lvl="0"/>
            <a:r>
              <a:rPr lang="nl-NL"/>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511567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helux-overheid">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90265" y="3143881"/>
            <a:ext cx="5725084" cy="387798"/>
          </a:xfrm>
        </p:spPr>
        <p:txBody>
          <a:bodyPr/>
          <a:lstStyle>
            <a:lvl1pPr algn="r">
              <a:defRPr/>
            </a:lvl1pPr>
          </a:lstStyle>
          <a:p>
            <a:r>
              <a:rPr lang="nl-NL" dirty="0"/>
              <a:t>Titelstijl van model bewerken</a:t>
            </a:r>
            <a:endParaRPr lang="en-US" dirty="0"/>
          </a:p>
        </p:txBody>
      </p:sp>
      <p:sp>
        <p:nvSpPr>
          <p:cNvPr id="3" name="Content Placeholder 2"/>
          <p:cNvSpPr>
            <a:spLocks noGrp="1"/>
          </p:cNvSpPr>
          <p:nvPr>
            <p:ph idx="1"/>
          </p:nvPr>
        </p:nvSpPr>
        <p:spPr>
          <a:xfrm>
            <a:off x="2790266" y="4004048"/>
            <a:ext cx="5725084" cy="1795363"/>
          </a:xfrm>
        </p:spPr>
        <p:txBody>
          <a:bodyPr/>
          <a:lstStyle/>
          <a:p>
            <a:pPr lvl="0"/>
            <a:r>
              <a:rPr lang="nl-NL"/>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902726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helux-civiele">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8651" y="3143881"/>
            <a:ext cx="5718362" cy="387798"/>
          </a:xfrm>
        </p:spPr>
        <p:txBody>
          <a:bodyPr/>
          <a:lstStyle/>
          <a:p>
            <a:r>
              <a:rPr lang="nl-NL" dirty="0"/>
              <a:t>Titelstijl van model bewerken</a:t>
            </a:r>
            <a:endParaRPr lang="en-US" dirty="0"/>
          </a:p>
        </p:txBody>
      </p:sp>
      <p:sp>
        <p:nvSpPr>
          <p:cNvPr id="3" name="Content Placeholder 2"/>
          <p:cNvSpPr>
            <a:spLocks noGrp="1"/>
          </p:cNvSpPr>
          <p:nvPr>
            <p:ph idx="1"/>
          </p:nvPr>
        </p:nvSpPr>
        <p:spPr>
          <a:xfrm>
            <a:off x="628650" y="4004048"/>
            <a:ext cx="5718363" cy="1795363"/>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447BD46A-4EA5-0340-A61B-66ED55283C85}" type="datetimeFigureOut">
              <a:rPr lang="nl-NL" smtClean="0"/>
              <a:t>8-6-2018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3D121CE-E047-D44B-9923-A33C8493B121}" type="slidenum">
              <a:rPr lang="nl-NL" smtClean="0"/>
              <a:t>‹nr.›</a:t>
            </a:fld>
            <a:endParaRPr lang="nl-NL"/>
          </a:p>
        </p:txBody>
      </p:sp>
    </p:spTree>
    <p:extLst>
      <p:ext uri="{BB962C8B-B14F-4D97-AF65-F5344CB8AC3E}">
        <p14:creationId xmlns:p14="http://schemas.microsoft.com/office/powerpoint/2010/main" val="1224708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834008"/>
            <a:ext cx="5612114" cy="387798"/>
          </a:xfrm>
          <a:prstGeom prst="rect">
            <a:avLst/>
          </a:prstGeom>
        </p:spPr>
        <p:txBody>
          <a:bodyPr vert="horz" wrap="none" lIns="0" tIns="0" rIns="0" bIns="0" rtlCol="0" anchor="ctr">
            <a:spAutoFit/>
          </a:bodyPr>
          <a:lstStyle/>
          <a:p>
            <a:r>
              <a:rPr lang="nl-NL" dirty="0"/>
              <a:t>Titelstijl van model bewerken</a:t>
            </a:r>
            <a:endParaRPr lang="en-US" dirty="0"/>
          </a:p>
        </p:txBody>
      </p:sp>
      <p:sp>
        <p:nvSpPr>
          <p:cNvPr id="3" name="Text Placeholder 2"/>
          <p:cNvSpPr>
            <a:spLocks noGrp="1"/>
          </p:cNvSpPr>
          <p:nvPr>
            <p:ph type="body" idx="1"/>
          </p:nvPr>
        </p:nvSpPr>
        <p:spPr>
          <a:xfrm>
            <a:off x="628650" y="1825625"/>
            <a:ext cx="6968938" cy="1795363"/>
          </a:xfrm>
          <a:prstGeom prst="rect">
            <a:avLst/>
          </a:prstGeom>
        </p:spPr>
        <p:txBody>
          <a:bodyPr vert="horz" wrap="square" lIns="0" tIns="0" rIns="0" bIns="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7BD46A-4EA5-0340-A61B-66ED55283C85}" type="datetimeFigureOut">
              <a:rPr lang="nl-NL" smtClean="0"/>
              <a:t>8-6-2018</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121CE-E047-D44B-9923-A33C8493B121}" type="slidenum">
              <a:rPr lang="nl-NL" smtClean="0"/>
              <a:t>‹nr.›</a:t>
            </a:fld>
            <a:endParaRPr lang="nl-NL"/>
          </a:p>
        </p:txBody>
      </p:sp>
    </p:spTree>
    <p:extLst>
      <p:ext uri="{BB962C8B-B14F-4D97-AF65-F5344CB8AC3E}">
        <p14:creationId xmlns:p14="http://schemas.microsoft.com/office/powerpoint/2010/main" val="1134276648"/>
      </p:ext>
    </p:extLst>
  </p:cSld>
  <p:clrMap bg1="lt1" tx1="dk1" bg2="lt2" tx2="dk2" accent1="accent1" accent2="accent2" accent3="accent3" accent4="accent4" accent5="accent5" accent6="accent6" hlink="hlink" folHlink="folHlink"/>
  <p:sldLayoutIdLst>
    <p:sldLayoutId id="2147483672" r:id="rId1"/>
    <p:sldLayoutId id="2147483695" r:id="rId2"/>
    <p:sldLayoutId id="2147483674" r:id="rId3"/>
    <p:sldLayoutId id="2147483673" r:id="rId4"/>
    <p:sldLayoutId id="2147483679" r:id="rId5"/>
    <p:sldLayoutId id="2147483675" r:id="rId6"/>
    <p:sldLayoutId id="2147483693" r:id="rId7"/>
    <p:sldLayoutId id="2147483662" r:id="rId8"/>
    <p:sldLayoutId id="2147483677" r:id="rId9"/>
    <p:sldLayoutId id="2147483676" r:id="rId10"/>
    <p:sldLayoutId id="2147483678" r:id="rId11"/>
    <p:sldLayoutId id="2147483681" r:id="rId12"/>
    <p:sldLayoutId id="2147483685" r:id="rId13"/>
    <p:sldLayoutId id="2147483680" r:id="rId14"/>
    <p:sldLayoutId id="2147483682" r:id="rId15"/>
    <p:sldLayoutId id="2147483683" r:id="rId16"/>
    <p:sldLayoutId id="2147483684" r:id="rId17"/>
    <p:sldLayoutId id="2147483686" r:id="rId18"/>
    <p:sldLayoutId id="2147483687" r:id="rId19"/>
    <p:sldLayoutId id="2147483688" r:id="rId20"/>
    <p:sldLayoutId id="2147483689" r:id="rId21"/>
    <p:sldLayoutId id="2147483690" r:id="rId22"/>
    <p:sldLayoutId id="2147483691" r:id="rId23"/>
    <p:sldLayoutId id="2147483692" r:id="rId24"/>
    <p:sldLayoutId id="2147483661" r:id="rId25"/>
    <p:sldLayoutId id="2147483663" r:id="rId26"/>
    <p:sldLayoutId id="2147483664" r:id="rId27"/>
    <p:sldLayoutId id="2147483665" r:id="rId28"/>
    <p:sldLayoutId id="2147483666" r:id="rId29"/>
    <p:sldLayoutId id="2147483667" r:id="rId30"/>
    <p:sldLayoutId id="2147483668" r:id="rId31"/>
    <p:sldLayoutId id="2147483669" r:id="rId32"/>
    <p:sldLayoutId id="2147483670" r:id="rId33"/>
    <p:sldLayoutId id="2147483671" r:id="rId34"/>
    <p:sldLayoutId id="2147483694" r:id="rId35"/>
  </p:sldLayoutIdLst>
  <p:txStyles>
    <p:titleStyle>
      <a:lvl1pPr algn="l" defTabSz="914400" rtl="0" eaLnBrk="1" latinLnBrk="0" hangingPunct="1">
        <a:lnSpc>
          <a:spcPct val="90000"/>
        </a:lnSpc>
        <a:spcBef>
          <a:spcPct val="0"/>
        </a:spcBef>
        <a:buNone/>
        <a:defRPr sz="2800" b="1" kern="1200" cap="all" baseline="0">
          <a:solidFill>
            <a:srgbClr val="70BD85"/>
          </a:solidFill>
          <a:latin typeface="Century Gothic" charset="0"/>
          <a:ea typeface="Century Gothic" charset="0"/>
          <a:cs typeface="Century Gothic" charset="0"/>
        </a:defRPr>
      </a:lvl1pPr>
    </p:titleStyle>
    <p:body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43.jpg"/><Relationship Id="rId3" Type="http://schemas.openxmlformats.org/officeDocument/2006/relationships/hyperlink" Target="http://www.capture-resources.net/" TargetMode="External"/><Relationship Id="rId7" Type="http://schemas.openxmlformats.org/officeDocument/2006/relationships/image" Target="../media/image53.png"/><Relationship Id="rId12" Type="http://schemas.openxmlformats.org/officeDocument/2006/relationships/image" Target="../media/image42.png"/><Relationship Id="rId2" Type="http://schemas.openxmlformats.org/officeDocument/2006/relationships/image" Target="../media/image33.jpg"/><Relationship Id="rId1" Type="http://schemas.openxmlformats.org/officeDocument/2006/relationships/slideLayout" Target="../slideLayouts/slideLayout25.xml"/><Relationship Id="rId6" Type="http://schemas.openxmlformats.org/officeDocument/2006/relationships/image" Target="../media/image36.png"/><Relationship Id="rId11" Type="http://schemas.openxmlformats.org/officeDocument/2006/relationships/image" Target="../media/image58.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56.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g"/><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53.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60.jp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3.tif"/><Relationship Id="rId2" Type="http://schemas.openxmlformats.org/officeDocument/2006/relationships/image" Target="../media/image33.jpg"/><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64.jp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jpg"/><Relationship Id="rId2" Type="http://schemas.openxmlformats.org/officeDocument/2006/relationships/image" Target="../media/image33.jpg"/><Relationship Id="rId1" Type="http://schemas.openxmlformats.org/officeDocument/2006/relationships/slideLayout" Target="../slideLayouts/slideLayout25.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70.jp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3.jpg"/><Relationship Id="rId1" Type="http://schemas.openxmlformats.org/officeDocument/2006/relationships/slideLayout" Target="../slideLayouts/slideLayout25.xml"/><Relationship Id="rId5" Type="http://schemas.openxmlformats.org/officeDocument/2006/relationships/image" Target="../media/image36.png"/><Relationship Id="rId4" Type="http://schemas.openxmlformats.org/officeDocument/2006/relationships/image" Target="../media/image72.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73.jp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33.jpg"/><Relationship Id="rId1" Type="http://schemas.openxmlformats.org/officeDocument/2006/relationships/slideLayout" Target="../slideLayouts/slideLayout25.xml"/><Relationship Id="rId5" Type="http://schemas.openxmlformats.org/officeDocument/2006/relationships/image" Target="../media/image3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76.jp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33.jpg"/><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79.jp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33.jpg"/><Relationship Id="rId1" Type="http://schemas.openxmlformats.org/officeDocument/2006/relationships/slideLayout" Target="../slideLayouts/slideLayout25.xml"/><Relationship Id="rId6" Type="http://schemas.openxmlformats.org/officeDocument/2006/relationships/image" Target="../media/image53.png"/><Relationship Id="rId5" Type="http://schemas.openxmlformats.org/officeDocument/2006/relationships/image" Target="../media/image35.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82.jp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33.jpg"/><Relationship Id="rId1" Type="http://schemas.openxmlformats.org/officeDocument/2006/relationships/slideLayout" Target="../slideLayouts/slideLayout25.xml"/><Relationship Id="rId5" Type="http://schemas.openxmlformats.org/officeDocument/2006/relationships/image" Target="../media/image35.pn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85.jp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33.jpg"/><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88.jp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53.png"/><Relationship Id="rId2" Type="http://schemas.openxmlformats.org/officeDocument/2006/relationships/image" Target="../media/image33.jpg"/><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91.jp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36.png"/><Relationship Id="rId2" Type="http://schemas.openxmlformats.org/officeDocument/2006/relationships/image" Target="../media/image33.jp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94.pn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95.jp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8" Type="http://schemas.openxmlformats.org/officeDocument/2006/relationships/image" Target="../media/image63.tif"/><Relationship Id="rId3" Type="http://schemas.openxmlformats.org/officeDocument/2006/relationships/image" Target="../media/image96.jpg"/><Relationship Id="rId7" Type="http://schemas.openxmlformats.org/officeDocument/2006/relationships/image" Target="../media/image53.png"/><Relationship Id="rId2" Type="http://schemas.openxmlformats.org/officeDocument/2006/relationships/image" Target="../media/image33.jpg"/><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98.jp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33.jpg"/><Relationship Id="rId1" Type="http://schemas.openxmlformats.org/officeDocument/2006/relationships/slideLayout" Target="../slideLayouts/slideLayout25.xml"/><Relationship Id="rId6" Type="http://schemas.openxmlformats.org/officeDocument/2006/relationships/image" Target="../media/image54.png"/><Relationship Id="rId5" Type="http://schemas.openxmlformats.org/officeDocument/2006/relationships/image" Target="../media/image36.png"/><Relationship Id="rId4" Type="http://schemas.openxmlformats.org/officeDocument/2006/relationships/image" Target="../media/image100.jpg"/></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01.jp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2.png"/><Relationship Id="rId7" Type="http://schemas.openxmlformats.org/officeDocument/2006/relationships/image" Target="../media/image103.jpg"/><Relationship Id="rId2" Type="http://schemas.openxmlformats.org/officeDocument/2006/relationships/image" Target="../media/image33.jpg"/><Relationship Id="rId1" Type="http://schemas.openxmlformats.org/officeDocument/2006/relationships/slideLayout" Target="../slideLayouts/slideLayout25.xml"/><Relationship Id="rId6" Type="http://schemas.openxmlformats.org/officeDocument/2006/relationships/image" Target="../media/image54.png"/><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05.jp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33.jpg"/><Relationship Id="rId1" Type="http://schemas.openxmlformats.org/officeDocument/2006/relationships/slideLayout" Target="../slideLayouts/slideLayout25.xml"/><Relationship Id="rId5" Type="http://schemas.openxmlformats.org/officeDocument/2006/relationships/image" Target="../media/image35.png"/><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08.jp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109.jpg"/><Relationship Id="rId7" Type="http://schemas.openxmlformats.org/officeDocument/2006/relationships/image" Target="../media/image53.png"/><Relationship Id="rId2" Type="http://schemas.openxmlformats.org/officeDocument/2006/relationships/image" Target="../media/image33.jpg"/><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jpg"/><Relationship Id="rId2" Type="http://schemas.openxmlformats.org/officeDocument/2006/relationships/image" Target="../media/image33.jpg"/><Relationship Id="rId1" Type="http://schemas.openxmlformats.org/officeDocument/2006/relationships/slideLayout" Target="../slideLayouts/slideLayout3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emf"/><Relationship Id="rId4" Type="http://schemas.openxmlformats.org/officeDocument/2006/relationships/image" Target="../media/image35.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44.jp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image" Target="../media/image45.jpg"/><Relationship Id="rId7" Type="http://schemas.openxmlformats.org/officeDocument/2006/relationships/image" Target="../media/image49.png"/><Relationship Id="rId12" Type="http://schemas.openxmlformats.org/officeDocument/2006/relationships/image" Target="../media/image36.png"/><Relationship Id="rId2" Type="http://schemas.openxmlformats.org/officeDocument/2006/relationships/image" Target="../media/image33.jpg"/><Relationship Id="rId1" Type="http://schemas.openxmlformats.org/officeDocument/2006/relationships/slideLayout" Target="../slideLayouts/slideLayout25.xml"/><Relationship Id="rId6" Type="http://schemas.openxmlformats.org/officeDocument/2006/relationships/image" Target="../media/image48.png"/><Relationship Id="rId11" Type="http://schemas.openxmlformats.org/officeDocument/2006/relationships/image" Target="../media/image35.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55.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el 1"/>
          <p:cNvSpPr txBox="1">
            <a:spLocks/>
          </p:cNvSpPr>
          <p:nvPr/>
        </p:nvSpPr>
        <p:spPr>
          <a:xfrm>
            <a:off x="1898218" y="1063600"/>
            <a:ext cx="6790385" cy="1828193"/>
          </a:xfrm>
          <a:prstGeom prst="rect">
            <a:avLst/>
          </a:prstGeom>
          <a:noFill/>
        </p:spPr>
        <p:txBody>
          <a:bodyPr vert="horz" wrap="none" lIns="0" tIns="0" rIns="0" bIns="0" rtlCol="0" anchor="b">
            <a:spAutoFit/>
          </a:bodyPr>
          <a:lstStyle>
            <a:lvl1pPr algn="ctr" defTabSz="914400" rtl="0" eaLnBrk="1" latinLnBrk="0" hangingPunct="1">
              <a:lnSpc>
                <a:spcPct val="90000"/>
              </a:lnSpc>
              <a:spcBef>
                <a:spcPct val="0"/>
              </a:spcBef>
              <a:buNone/>
              <a:defRPr sz="6000" b="1" kern="1200" cap="all" baseline="0">
                <a:solidFill>
                  <a:srgbClr val="70BD85"/>
                </a:solidFill>
                <a:latin typeface="Century Gothic" charset="0"/>
                <a:ea typeface="Century Gothic" charset="0"/>
                <a:cs typeface="Century Gothic" charset="0"/>
              </a:defRPr>
            </a:lvl1pPr>
          </a:lstStyle>
          <a:p>
            <a:pPr algn="r"/>
            <a:r>
              <a:rPr lang="en-US" sz="5400" dirty="0" err="1" smtClean="0">
                <a:solidFill>
                  <a:srgbClr val="22414E"/>
                </a:solidFill>
              </a:rPr>
              <a:t>Cleantech</a:t>
            </a:r>
            <a:r>
              <a:rPr lang="en-US" sz="5400" dirty="0" smtClean="0">
                <a:solidFill>
                  <a:srgbClr val="22414E"/>
                </a:solidFill>
              </a:rPr>
              <a:t> Cluster</a:t>
            </a:r>
            <a:endParaRPr lang="en-US" sz="5400" dirty="0">
              <a:solidFill>
                <a:srgbClr val="22414E"/>
              </a:solidFill>
            </a:endParaRPr>
          </a:p>
          <a:p>
            <a:pPr algn="r"/>
            <a:r>
              <a:rPr lang="en-US" sz="5400" cap="none" dirty="0" err="1" smtClean="0">
                <a:solidFill>
                  <a:srgbClr val="3FC0C2"/>
                </a:solidFill>
              </a:rPr>
              <a:t>Regio</a:t>
            </a:r>
            <a:r>
              <a:rPr lang="en-US" sz="5400" cap="none" dirty="0" smtClean="0">
                <a:solidFill>
                  <a:srgbClr val="3FC0C2"/>
                </a:solidFill>
              </a:rPr>
              <a:t> Gent</a:t>
            </a:r>
            <a:endParaRPr lang="en-US" sz="5400" cap="none" dirty="0">
              <a:solidFill>
                <a:srgbClr val="3FC0C2"/>
              </a:solidFill>
            </a:endParaRPr>
          </a:p>
          <a:p>
            <a:pPr algn="r"/>
            <a:endParaRPr lang="en-US" sz="2400" cap="none" dirty="0">
              <a:solidFill>
                <a:srgbClr val="3FC0C2"/>
              </a:solidFill>
            </a:endParaRPr>
          </a:p>
        </p:txBody>
      </p:sp>
      <p:sp>
        <p:nvSpPr>
          <p:cNvPr id="4" name="Tijdelijke aanduiding voor inhoud 2"/>
          <p:cNvSpPr txBox="1">
            <a:spLocks/>
          </p:cNvSpPr>
          <p:nvPr/>
        </p:nvSpPr>
        <p:spPr>
          <a:xfrm>
            <a:off x="6134986" y="3332404"/>
            <a:ext cx="2553617" cy="1114468"/>
          </a:xfrm>
          <a:prstGeom prst="rect">
            <a:avLst/>
          </a:prstGeom>
          <a:noFill/>
        </p:spPr>
        <p:txBody>
          <a:bodyPr vert="horz" wrap="square" lIns="0" tIns="0" rIns="0" bIns="0" rtlCol="0">
            <a:noAutofit/>
          </a:bodyPr>
          <a:lstStyle>
            <a:lvl1pPr marL="0" indent="0" algn="ctr" defTabSz="914400" rtl="0" eaLnBrk="1" latinLnBrk="0" hangingPunct="1">
              <a:lnSpc>
                <a:spcPct val="100000"/>
              </a:lnSpc>
              <a:spcBef>
                <a:spcPts val="1000"/>
              </a:spcBef>
              <a:buClr>
                <a:srgbClr val="1EB7CE"/>
              </a:buClr>
              <a:buSzPct val="75000"/>
              <a:buFont typeface="LucidaGrande"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Clr>
                <a:srgbClr val="1EB7CE"/>
              </a:buClr>
              <a:buSzPct val="7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rgbClr val="1EB7CE"/>
              </a:buClr>
              <a:buSzPct val="75000"/>
              <a:buFont typeface="LucidaGrande"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rgbClr val="1EB7CE"/>
              </a:buClr>
              <a:buSzPct val="75000"/>
              <a:buFont typeface="LucidaGrande"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rgbClr val="1EB7CE"/>
              </a:buClr>
              <a:buSzPct val="75000"/>
              <a:buFont typeface="LucidaGrande"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80000"/>
              </a:lnSpc>
              <a:spcBef>
                <a:spcPts val="0"/>
              </a:spcBef>
            </a:pPr>
            <a:r>
              <a:rPr lang="nl-BE" sz="4400" dirty="0" smtClean="0">
                <a:solidFill>
                  <a:srgbClr val="22414E"/>
                </a:solidFill>
              </a:rPr>
              <a:t>Goede praktijken </a:t>
            </a:r>
            <a:endParaRPr lang="nl-BE" sz="4400" dirty="0" smtClean="0">
              <a:solidFill>
                <a:srgbClr val="22414E"/>
              </a:solidFill>
            </a:endParaRPr>
          </a:p>
          <a:p>
            <a:pPr algn="r">
              <a:lnSpc>
                <a:spcPct val="80000"/>
              </a:lnSpc>
              <a:spcBef>
                <a:spcPts val="0"/>
              </a:spcBef>
            </a:pPr>
            <a:r>
              <a:rPr lang="nl-BE" sz="4400" dirty="0" smtClean="0">
                <a:solidFill>
                  <a:srgbClr val="22414E"/>
                </a:solidFill>
              </a:rPr>
              <a:t> </a:t>
            </a:r>
            <a:endParaRPr lang="x-none" sz="4400" dirty="0">
              <a:solidFill>
                <a:srgbClr val="22414E"/>
              </a:solidFill>
            </a:endParaRPr>
          </a:p>
        </p:txBody>
      </p:sp>
      <p:sp>
        <p:nvSpPr>
          <p:cNvPr id="5" name="Rectangle 4"/>
          <p:cNvSpPr/>
          <p:nvPr/>
        </p:nvSpPr>
        <p:spPr>
          <a:xfrm>
            <a:off x="5571067" y="5926667"/>
            <a:ext cx="897466"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808" y="6037385"/>
            <a:ext cx="506698" cy="506696"/>
          </a:xfrm>
          <a:prstGeom prst="rect">
            <a:avLst/>
          </a:prstGeom>
        </p:spPr>
      </p:pic>
    </p:spTree>
    <p:extLst>
      <p:ext uri="{BB962C8B-B14F-4D97-AF65-F5344CB8AC3E}">
        <p14:creationId xmlns:p14="http://schemas.microsoft.com/office/powerpoint/2010/main" val="625395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3"/>
          <p:cNvPicPr>
            <a:picLocks noChangeAspect="1"/>
          </p:cNvPicPr>
          <p:nvPr/>
        </p:nvPicPr>
        <p:blipFill>
          <a:blip r:embed="rId2"/>
          <a:stretch>
            <a:fillRect/>
          </a:stretch>
        </p:blipFill>
        <p:spPr>
          <a:xfrm>
            <a:off x="-85061" y="0"/>
            <a:ext cx="9144000" cy="6858000"/>
          </a:xfrm>
          <a:prstGeom prst="rect">
            <a:avLst/>
          </a:prstGeom>
        </p:spPr>
      </p:pic>
      <p:sp>
        <p:nvSpPr>
          <p:cNvPr id="12" name="Rechthoek 4"/>
          <p:cNvSpPr/>
          <p:nvPr/>
        </p:nvSpPr>
        <p:spPr>
          <a:xfrm>
            <a:off x="465042" y="415019"/>
            <a:ext cx="1737783" cy="682238"/>
          </a:xfrm>
          <a:prstGeom prst="rect">
            <a:avLst/>
          </a:prstGeom>
        </p:spPr>
        <p:txBody>
          <a:bodyPr wrap="none">
            <a:spAutoFit/>
          </a:bodyPr>
          <a:lstStyle/>
          <a:p>
            <a:pPr fontAlgn="ctr">
              <a:lnSpc>
                <a:spcPts val="4570"/>
              </a:lnSpc>
              <a:spcBef>
                <a:spcPts val="1200"/>
              </a:spcBef>
              <a:spcAft>
                <a:spcPts val="0"/>
              </a:spcAft>
            </a:pPr>
            <a:r>
              <a:rPr lang="nl-NL" sz="3200" dirty="0">
                <a:ea typeface="Arial Unicode MS"/>
                <a:cs typeface="Arial Unicode MS"/>
              </a:rPr>
              <a:t>CAPTURE</a:t>
            </a:r>
            <a:endParaRPr lang="nl-BE" sz="3200" cap="all" dirty="0">
              <a:ea typeface="Arial Unicode MS"/>
              <a:cs typeface="Arial Unicode MS"/>
            </a:endParaRPr>
          </a:p>
        </p:txBody>
      </p:sp>
      <p:sp>
        <p:nvSpPr>
          <p:cNvPr id="13" name="Rechthoek 5"/>
          <p:cNvSpPr/>
          <p:nvPr/>
        </p:nvSpPr>
        <p:spPr>
          <a:xfrm>
            <a:off x="465042" y="1164309"/>
            <a:ext cx="4522466" cy="4431983"/>
          </a:xfrm>
          <a:prstGeom prst="rect">
            <a:avLst/>
          </a:prstGeom>
        </p:spPr>
        <p:txBody>
          <a:bodyPr wrap="square">
            <a:spAutoFit/>
          </a:bodyPr>
          <a:lstStyle/>
          <a:p>
            <a:pPr marL="44450"/>
            <a:r>
              <a:rPr lang="nl-NL" sz="1350" dirty="0">
                <a:solidFill>
                  <a:srgbClr val="000000"/>
                </a:solidFill>
                <a:latin typeface="SofiaProLight"/>
                <a:ea typeface="Arial Unicode MS"/>
                <a:cs typeface="Arial Unicode MS"/>
              </a:rPr>
              <a:t>CAPTURE is een platform opgericht door verschillende onderzoekseenheden van de Universiteit Gent dat de innovatie in het </a:t>
            </a:r>
            <a:r>
              <a:rPr lang="nl-NL" sz="1350" b="1" dirty="0">
                <a:solidFill>
                  <a:srgbClr val="5EB2D2"/>
                </a:solidFill>
                <a:latin typeface="SofiaProSemiBold"/>
                <a:ea typeface="Arial Unicode MS"/>
                <a:cs typeface="Arial Unicode MS"/>
              </a:rPr>
              <a:t>herwinnen van grondstoffen </a:t>
            </a:r>
            <a:r>
              <a:rPr lang="nl-NL" sz="1350" dirty="0">
                <a:solidFill>
                  <a:srgbClr val="000000"/>
                </a:solidFill>
                <a:latin typeface="SofiaProLight"/>
                <a:ea typeface="Arial Unicode MS"/>
                <a:cs typeface="Arial Unicode MS"/>
              </a:rPr>
              <a:t>versnelt en efficiënter maakt.</a:t>
            </a:r>
            <a:endParaRPr lang="nl-BE" sz="1350" dirty="0">
              <a:solidFill>
                <a:srgbClr val="000000"/>
              </a:solidFill>
              <a:latin typeface="SofiaProLight"/>
              <a:ea typeface="Arial Unicode MS"/>
              <a:cs typeface="Arial Unicode MS"/>
            </a:endParaRPr>
          </a:p>
          <a:p>
            <a:r>
              <a:rPr lang="nl-NL" sz="1350" dirty="0">
                <a:solidFill>
                  <a:srgbClr val="000000"/>
                </a:solidFill>
                <a:latin typeface="SofiaProLight"/>
                <a:ea typeface="Arial Unicode MS"/>
                <a:cs typeface="Arial Unicode MS"/>
              </a:rPr>
              <a:t> </a:t>
            </a:r>
            <a:endParaRPr lang="nl-BE" sz="1350" dirty="0">
              <a:solidFill>
                <a:srgbClr val="000000"/>
              </a:solidFill>
              <a:latin typeface="SofiaProLight"/>
              <a:ea typeface="Arial Unicode MS"/>
              <a:cs typeface="Arial Unicode MS"/>
            </a:endParaRPr>
          </a:p>
          <a:p>
            <a:r>
              <a:rPr lang="nl-NL" sz="1350" dirty="0">
                <a:solidFill>
                  <a:srgbClr val="000000"/>
                </a:solidFill>
                <a:latin typeface="SofiaProLight"/>
                <a:ea typeface="Arial Unicode MS"/>
                <a:cs typeface="Arial Unicode MS"/>
              </a:rPr>
              <a:t>Om de huidige versnippering in expertise rond grondstofhergebruik tegen te gaan, wil CAPTURE relevante </a:t>
            </a:r>
            <a:r>
              <a:rPr lang="nl-NL" sz="1350" spc="-10" dirty="0">
                <a:solidFill>
                  <a:srgbClr val="000000"/>
                </a:solidFill>
                <a:latin typeface="SofiaProLight"/>
                <a:ea typeface="Arial Unicode MS"/>
                <a:cs typeface="Arial Unicode MS"/>
              </a:rPr>
              <a:t>stakeholders in technologische pijplijnen samenbrengen </a:t>
            </a:r>
            <a:r>
              <a:rPr lang="nl-NL" sz="1350" dirty="0">
                <a:solidFill>
                  <a:srgbClr val="000000"/>
                </a:solidFill>
                <a:latin typeface="SofiaProLight"/>
                <a:ea typeface="Arial Unicode MS"/>
                <a:cs typeface="Arial Unicode MS"/>
              </a:rPr>
              <a:t>om zo </a:t>
            </a:r>
            <a:r>
              <a:rPr lang="nl-NL" sz="1350" b="1" dirty="0">
                <a:solidFill>
                  <a:srgbClr val="5EB2D2"/>
                </a:solidFill>
                <a:latin typeface="SofiaProSemiBold"/>
                <a:ea typeface="Arial Unicode MS"/>
                <a:cs typeface="Arial Unicode MS"/>
              </a:rPr>
              <a:t>valorisatiegerichte innovatie</a:t>
            </a:r>
            <a:r>
              <a:rPr lang="nl-NL" sz="1350" dirty="0">
                <a:solidFill>
                  <a:srgbClr val="000000"/>
                </a:solidFill>
                <a:latin typeface="SofiaProLight"/>
                <a:ea typeface="Arial Unicode MS"/>
                <a:cs typeface="Arial Unicode MS"/>
              </a:rPr>
              <a:t> </a:t>
            </a:r>
            <a:br>
              <a:rPr lang="nl-NL" sz="1350" dirty="0">
                <a:solidFill>
                  <a:srgbClr val="000000"/>
                </a:solidFill>
                <a:latin typeface="SofiaProLight"/>
                <a:ea typeface="Arial Unicode MS"/>
                <a:cs typeface="Arial Unicode MS"/>
              </a:rPr>
            </a:br>
            <a:r>
              <a:rPr lang="nl-NL" sz="1350" dirty="0">
                <a:solidFill>
                  <a:srgbClr val="000000"/>
                </a:solidFill>
                <a:latin typeface="SofiaProLight"/>
                <a:ea typeface="Arial Unicode MS"/>
                <a:cs typeface="Arial Unicode MS"/>
              </a:rPr>
              <a:t>te creëren en de professionals van de toekomst op te leiden.</a:t>
            </a:r>
            <a:endParaRPr lang="nl-BE" sz="1350" dirty="0">
              <a:solidFill>
                <a:srgbClr val="000000"/>
              </a:solidFill>
              <a:latin typeface="SofiaProLight"/>
              <a:ea typeface="Arial Unicode MS"/>
              <a:cs typeface="Arial Unicode MS"/>
            </a:endParaRPr>
          </a:p>
          <a:p>
            <a:r>
              <a:rPr lang="nl-NL" sz="1350" dirty="0">
                <a:solidFill>
                  <a:srgbClr val="000000"/>
                </a:solidFill>
                <a:latin typeface="SofiaProLight"/>
                <a:ea typeface="Arial Unicode MS"/>
                <a:cs typeface="Arial Unicode MS"/>
              </a:rPr>
              <a:t> </a:t>
            </a:r>
            <a:endParaRPr lang="nl-BE" sz="1350" dirty="0">
              <a:solidFill>
                <a:srgbClr val="000000"/>
              </a:solidFill>
              <a:latin typeface="SofiaProLight"/>
              <a:ea typeface="Arial Unicode MS"/>
              <a:cs typeface="Arial Unicode MS"/>
            </a:endParaRPr>
          </a:p>
          <a:p>
            <a:r>
              <a:rPr lang="nl-NL" sz="1350" spc="-10" dirty="0">
                <a:solidFill>
                  <a:srgbClr val="000000"/>
                </a:solidFill>
                <a:latin typeface="SofiaProLight"/>
                <a:ea typeface="Arial Unicode MS"/>
                <a:cs typeface="Arial Unicode MS"/>
              </a:rPr>
              <a:t>De onderzoekers van CAPTURE werken </a:t>
            </a:r>
            <a:r>
              <a:rPr lang="nl-NL" sz="1350" b="1" spc="-10" dirty="0">
                <a:solidFill>
                  <a:srgbClr val="5EB2D2"/>
                </a:solidFill>
                <a:latin typeface="SofiaProSemiBold"/>
                <a:ea typeface="Arial Unicode MS"/>
                <a:cs typeface="Arial Unicode MS"/>
              </a:rPr>
              <a:t>interdisciplinair</a:t>
            </a:r>
            <a:r>
              <a:rPr lang="nl-NL" sz="1350" spc="-10" dirty="0">
                <a:solidFill>
                  <a:srgbClr val="000000"/>
                </a:solidFill>
                <a:latin typeface="SofiaProLight"/>
                <a:ea typeface="Arial Unicode MS"/>
                <a:cs typeface="Arial Unicode MS"/>
              </a:rPr>
              <a:t> </a:t>
            </a:r>
            <a:r>
              <a:rPr lang="nl-NL" sz="1350" dirty="0">
                <a:solidFill>
                  <a:srgbClr val="000000"/>
                </a:solidFill>
                <a:latin typeface="SofiaProLight"/>
                <a:ea typeface="Arial Unicode MS"/>
                <a:cs typeface="Arial Unicode MS"/>
              </a:rPr>
              <a:t>samen met de industrie en de beleidsmakers rond </a:t>
            </a:r>
            <a:br>
              <a:rPr lang="nl-NL" sz="1350" dirty="0">
                <a:solidFill>
                  <a:srgbClr val="000000"/>
                </a:solidFill>
                <a:latin typeface="SofiaProLight"/>
                <a:ea typeface="Arial Unicode MS"/>
                <a:cs typeface="Arial Unicode MS"/>
              </a:rPr>
            </a:br>
            <a:r>
              <a:rPr lang="nl-NL" sz="1350" spc="-25" dirty="0">
                <a:solidFill>
                  <a:srgbClr val="000000"/>
                </a:solidFill>
                <a:latin typeface="SofiaProLight"/>
                <a:ea typeface="Arial Unicode MS"/>
                <a:cs typeface="Arial Unicode MS"/>
              </a:rPr>
              <a:t>verschillende technologische projecten die het </a:t>
            </a:r>
            <a:r>
              <a:rPr lang="nl-NL" sz="1350" b="1" spc="-25" dirty="0">
                <a:solidFill>
                  <a:srgbClr val="5EB2D2"/>
                </a:solidFill>
                <a:latin typeface="SofiaProSemiBold"/>
                <a:ea typeface="Arial Unicode MS"/>
                <a:cs typeface="Arial Unicode MS"/>
              </a:rPr>
              <a:t>herwinnen </a:t>
            </a:r>
            <a:r>
              <a:rPr lang="nl-NL" sz="1350" b="1" dirty="0">
                <a:solidFill>
                  <a:srgbClr val="5EB2D2"/>
                </a:solidFill>
                <a:latin typeface="SofiaProSemiBold"/>
                <a:ea typeface="Arial Unicode MS"/>
                <a:cs typeface="Arial Unicode MS"/>
              </a:rPr>
              <a:t>van grondstoffen uit afval- en nevenstromen</a:t>
            </a:r>
            <a:r>
              <a:rPr lang="nl-NL" sz="1350" dirty="0">
                <a:solidFill>
                  <a:srgbClr val="000000"/>
                </a:solidFill>
                <a:latin typeface="SofiaProLight"/>
                <a:ea typeface="Arial Unicode MS"/>
                <a:cs typeface="Arial Unicode MS"/>
              </a:rPr>
              <a:t> mogelijk maken. De domeinen waar momenteel op ingezet wordt, zijn (afval)water, </a:t>
            </a:r>
            <a:br>
              <a:rPr lang="nl-NL" sz="1350" dirty="0">
                <a:solidFill>
                  <a:srgbClr val="000000"/>
                </a:solidFill>
                <a:latin typeface="SofiaProLight"/>
                <a:ea typeface="Arial Unicode MS"/>
                <a:cs typeface="Arial Unicode MS"/>
              </a:rPr>
            </a:br>
            <a:r>
              <a:rPr lang="nl-NL" sz="1350" dirty="0">
                <a:solidFill>
                  <a:srgbClr val="000000"/>
                </a:solidFill>
                <a:latin typeface="SofiaProLight"/>
                <a:ea typeface="Arial Unicode MS"/>
                <a:cs typeface="Arial Unicode MS"/>
              </a:rPr>
              <a:t>CO</a:t>
            </a:r>
            <a:r>
              <a:rPr lang="nl-NL" sz="1350" baseline="-25000" dirty="0">
                <a:solidFill>
                  <a:srgbClr val="000000"/>
                </a:solidFill>
                <a:latin typeface="SofiaProLight"/>
                <a:ea typeface="Arial Unicode MS"/>
                <a:cs typeface="Arial Unicode MS"/>
              </a:rPr>
              <a:t>2</a:t>
            </a:r>
            <a:r>
              <a:rPr lang="nl-NL" sz="1350" dirty="0">
                <a:solidFill>
                  <a:srgbClr val="000000"/>
                </a:solidFill>
                <a:latin typeface="SofiaProLight"/>
                <a:ea typeface="Arial Unicode MS"/>
                <a:cs typeface="Arial Unicode MS"/>
              </a:rPr>
              <a:t> omvorming tot producten en kunststoffen.</a:t>
            </a:r>
          </a:p>
          <a:p>
            <a:endParaRPr lang="nl-NL" sz="1350" dirty="0">
              <a:solidFill>
                <a:srgbClr val="000000"/>
              </a:solidFill>
              <a:latin typeface="SofiaProLight"/>
              <a:ea typeface="Arial Unicode MS"/>
              <a:cs typeface="Arial Unicode MS"/>
            </a:endParaRPr>
          </a:p>
          <a:p>
            <a:r>
              <a:rPr lang="nl-BE" sz="1350" dirty="0"/>
              <a:t>Meer informatie: </a:t>
            </a:r>
            <a:r>
              <a:rPr lang="nl-BE" sz="1350" u="sng" dirty="0">
                <a:hlinkClick r:id="rId3"/>
              </a:rPr>
              <a:t>www.capture-resources.net</a:t>
            </a:r>
            <a:r>
              <a:rPr lang="en-GB" sz="1350" dirty="0"/>
              <a:t> </a:t>
            </a:r>
            <a:endParaRPr lang="nl-BE" sz="1350" dirty="0">
              <a:solidFill>
                <a:srgbClr val="000000"/>
              </a:solidFill>
              <a:latin typeface="SofiaProLight"/>
              <a:ea typeface="Arial Unicode MS"/>
              <a:cs typeface="Arial Unicode MS"/>
            </a:endParaRPr>
          </a:p>
        </p:txBody>
      </p:sp>
      <p:pic>
        <p:nvPicPr>
          <p:cNvPr id="15" name="Afbeelding 2"/>
          <p:cNvPicPr>
            <a:picLocks noChangeAspect="1"/>
          </p:cNvPicPr>
          <p:nvPr/>
        </p:nvPicPr>
        <p:blipFill>
          <a:blip r:embed="rId4"/>
          <a:stretch>
            <a:fillRect/>
          </a:stretch>
        </p:blipFill>
        <p:spPr>
          <a:xfrm>
            <a:off x="4987508" y="962489"/>
            <a:ext cx="3372066" cy="3494103"/>
          </a:xfrm>
          <a:prstGeom prst="rect">
            <a:avLst/>
          </a:prstGeom>
        </p:spPr>
      </p:pic>
      <p:pic>
        <p:nvPicPr>
          <p:cNvPr id="16" name="Afbeelding 6"/>
          <p:cNvPicPr>
            <a:picLocks noChangeAspect="1"/>
          </p:cNvPicPr>
          <p:nvPr/>
        </p:nvPicPr>
        <p:blipFill>
          <a:blip r:embed="rId5"/>
          <a:stretch>
            <a:fillRect/>
          </a:stretch>
        </p:blipFill>
        <p:spPr>
          <a:xfrm>
            <a:off x="2340592" y="603242"/>
            <a:ext cx="414338" cy="414338"/>
          </a:xfrm>
          <a:prstGeom prst="rect">
            <a:avLst/>
          </a:prstGeom>
        </p:spPr>
      </p:pic>
      <p:pic>
        <p:nvPicPr>
          <p:cNvPr id="17" name="Afbeelding 7"/>
          <p:cNvPicPr>
            <a:picLocks noChangeAspect="1"/>
          </p:cNvPicPr>
          <p:nvPr/>
        </p:nvPicPr>
        <p:blipFill>
          <a:blip r:embed="rId6"/>
          <a:stretch>
            <a:fillRect/>
          </a:stretch>
        </p:blipFill>
        <p:spPr>
          <a:xfrm>
            <a:off x="2861699" y="603242"/>
            <a:ext cx="414338" cy="414338"/>
          </a:xfrm>
          <a:prstGeom prst="rect">
            <a:avLst/>
          </a:prstGeom>
        </p:spPr>
      </p:pic>
      <p:pic>
        <p:nvPicPr>
          <p:cNvPr id="18" name="Afbeelding 8"/>
          <p:cNvPicPr>
            <a:picLocks noChangeAspect="1"/>
          </p:cNvPicPr>
          <p:nvPr/>
        </p:nvPicPr>
        <p:blipFill>
          <a:blip r:embed="rId7"/>
          <a:stretch>
            <a:fillRect/>
          </a:stretch>
        </p:blipFill>
        <p:spPr>
          <a:xfrm>
            <a:off x="3403496" y="603242"/>
            <a:ext cx="414338" cy="414338"/>
          </a:xfrm>
          <a:prstGeom prst="rect">
            <a:avLst/>
          </a:prstGeom>
        </p:spPr>
      </p:pic>
      <p:sp>
        <p:nvSpPr>
          <p:cNvPr id="10" name="Rechthoek 5"/>
          <p:cNvSpPr/>
          <p:nvPr/>
        </p:nvSpPr>
        <p:spPr>
          <a:xfrm>
            <a:off x="537028" y="5716599"/>
            <a:ext cx="7522890" cy="709338"/>
          </a:xfrm>
          <a:prstGeom prst="rect">
            <a:avLst/>
          </a:prstGeom>
          <a:solidFill>
            <a:schemeClr val="bg1"/>
          </a:solidFill>
        </p:spPr>
        <p:txBody>
          <a:bodyPr wrap="square">
            <a:normAutofit/>
          </a:bodyPr>
          <a:lstStyle/>
          <a:p>
            <a:pPr>
              <a:spcAft>
                <a:spcPts val="0"/>
              </a:spcAft>
            </a:pPr>
            <a:endParaRPr lang="nl-BE" sz="1000" dirty="0">
              <a:solidFill>
                <a:srgbClr val="000000"/>
              </a:solidFill>
              <a:latin typeface="SofiaProLight"/>
              <a:ea typeface="Arial Unicode MS"/>
              <a:cs typeface="Arial Unicode MS"/>
            </a:endParaRPr>
          </a:p>
        </p:txBody>
      </p:sp>
      <p:pic>
        <p:nvPicPr>
          <p:cNvPr id="19" name="Afbeelding 1"/>
          <p:cNvPicPr>
            <a:picLocks noChangeAspect="1"/>
          </p:cNvPicPr>
          <p:nvPr/>
        </p:nvPicPr>
        <p:blipFill rotWithShape="1">
          <a:blip r:embed="rId8"/>
          <a:srcRect l="215" t="2788" r="89472" b="12469"/>
          <a:stretch/>
        </p:blipFill>
        <p:spPr>
          <a:xfrm>
            <a:off x="570271" y="5716599"/>
            <a:ext cx="837783" cy="635410"/>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3880" y="5990901"/>
            <a:ext cx="493269" cy="180821"/>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7477" y="5503343"/>
            <a:ext cx="786073" cy="306263"/>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7477" y="6568459"/>
            <a:ext cx="1485662" cy="316941"/>
          </a:xfrm>
          <a:prstGeom prst="rect">
            <a:avLst/>
          </a:prstGeom>
        </p:spPr>
      </p:pic>
      <p:pic>
        <p:nvPicPr>
          <p:cNvPr id="23" name="Afbeelding 1"/>
          <p:cNvPicPr>
            <a:picLocks noChangeAspect="1"/>
          </p:cNvPicPr>
          <p:nvPr/>
        </p:nvPicPr>
        <p:blipFill rotWithShape="1">
          <a:blip r:embed="rId8"/>
          <a:srcRect l="17258" t="17713" r="75570" b="12469"/>
          <a:stretch/>
        </p:blipFill>
        <p:spPr>
          <a:xfrm>
            <a:off x="-894119" y="3380300"/>
            <a:ext cx="582706" cy="523502"/>
          </a:xfrm>
          <a:prstGeom prst="rect">
            <a:avLst/>
          </a:prstGeom>
        </p:spPr>
      </p:pic>
      <p:pic>
        <p:nvPicPr>
          <p:cNvPr id="24" name="Afbeelding 1"/>
          <p:cNvPicPr>
            <a:picLocks noChangeAspect="1"/>
          </p:cNvPicPr>
          <p:nvPr/>
        </p:nvPicPr>
        <p:blipFill rotWithShape="1">
          <a:blip r:embed="rId8"/>
          <a:srcRect l="27443" t="17713" r="52839" b="12469"/>
          <a:stretch/>
        </p:blipFill>
        <p:spPr>
          <a:xfrm>
            <a:off x="-1653297" y="4250284"/>
            <a:ext cx="1262603" cy="412615"/>
          </a:xfrm>
          <a:prstGeom prst="rect">
            <a:avLst/>
          </a:prstGeom>
        </p:spPr>
      </p:pic>
      <p:pic>
        <p:nvPicPr>
          <p:cNvPr id="25" name="Afbeelding 1"/>
          <p:cNvPicPr>
            <a:picLocks noChangeAspect="1"/>
          </p:cNvPicPr>
          <p:nvPr/>
        </p:nvPicPr>
        <p:blipFill rotWithShape="1">
          <a:blip r:embed="rId8"/>
          <a:srcRect l="50783" t="23189" r="25914" b="25351"/>
          <a:stretch/>
        </p:blipFill>
        <p:spPr>
          <a:xfrm>
            <a:off x="-2087667" y="5009381"/>
            <a:ext cx="1691689" cy="344777"/>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18323" y="5983872"/>
            <a:ext cx="1501696" cy="320361"/>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73105" y="5983872"/>
            <a:ext cx="890711" cy="326515"/>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4406" y="5942566"/>
            <a:ext cx="962737" cy="375093"/>
          </a:xfrm>
          <a:prstGeom prst="rect">
            <a:avLst/>
          </a:prstGeom>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29954" y="5851092"/>
            <a:ext cx="513980" cy="438607"/>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18375" y="5869568"/>
            <a:ext cx="1543346" cy="390981"/>
          </a:xfrm>
          <a:prstGeom prst="rect">
            <a:avLst/>
          </a:prstGeom>
        </p:spPr>
      </p:pic>
    </p:spTree>
    <p:extLst>
      <p:ext uri="{BB962C8B-B14F-4D97-AF65-F5344CB8AC3E}">
        <p14:creationId xmlns:p14="http://schemas.microsoft.com/office/powerpoint/2010/main" val="1767420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3"/>
          <p:cNvPicPr>
            <a:picLocks noChangeAspect="1"/>
          </p:cNvPicPr>
          <p:nvPr/>
        </p:nvPicPr>
        <p:blipFill>
          <a:blip r:embed="rId2"/>
          <a:stretch>
            <a:fillRect/>
          </a:stretch>
        </p:blipFill>
        <p:spPr>
          <a:xfrm>
            <a:off x="0" y="0"/>
            <a:ext cx="9144000" cy="6858000"/>
          </a:xfrm>
          <a:prstGeom prst="rect">
            <a:avLst/>
          </a:prstGeom>
        </p:spPr>
      </p:pic>
      <p:sp>
        <p:nvSpPr>
          <p:cNvPr id="6" name="Rechthoek 4"/>
          <p:cNvSpPr/>
          <p:nvPr/>
        </p:nvSpPr>
        <p:spPr>
          <a:xfrm>
            <a:off x="465042" y="415019"/>
            <a:ext cx="1737783" cy="682238"/>
          </a:xfrm>
          <a:prstGeom prst="rect">
            <a:avLst/>
          </a:prstGeom>
        </p:spPr>
        <p:txBody>
          <a:bodyPr wrap="none">
            <a:spAutoFit/>
          </a:bodyPr>
          <a:lstStyle/>
          <a:p>
            <a:pPr fontAlgn="ctr">
              <a:lnSpc>
                <a:spcPts val="4570"/>
              </a:lnSpc>
              <a:spcBef>
                <a:spcPts val="1200"/>
              </a:spcBef>
              <a:spcAft>
                <a:spcPts val="0"/>
              </a:spcAft>
            </a:pPr>
            <a:r>
              <a:rPr lang="nl-NL" sz="3200" dirty="0">
                <a:ea typeface="Arial Unicode MS"/>
                <a:cs typeface="Arial Unicode MS"/>
              </a:rPr>
              <a:t>CAPTURE</a:t>
            </a:r>
            <a:endParaRPr lang="nl-BE" sz="3200" cap="all" dirty="0">
              <a:ea typeface="Arial Unicode MS"/>
              <a:cs typeface="Arial Unicode MS"/>
            </a:endParaRPr>
          </a:p>
        </p:txBody>
      </p:sp>
      <p:pic>
        <p:nvPicPr>
          <p:cNvPr id="7" name="Afbeelding 6"/>
          <p:cNvPicPr>
            <a:picLocks noChangeAspect="1"/>
          </p:cNvPicPr>
          <p:nvPr/>
        </p:nvPicPr>
        <p:blipFill>
          <a:blip r:embed="rId3"/>
          <a:stretch>
            <a:fillRect/>
          </a:stretch>
        </p:blipFill>
        <p:spPr>
          <a:xfrm>
            <a:off x="2340592" y="603242"/>
            <a:ext cx="414338" cy="414338"/>
          </a:xfrm>
          <a:prstGeom prst="rect">
            <a:avLst/>
          </a:prstGeom>
        </p:spPr>
      </p:pic>
      <p:pic>
        <p:nvPicPr>
          <p:cNvPr id="8" name="Afbeelding 7"/>
          <p:cNvPicPr>
            <a:picLocks noChangeAspect="1"/>
          </p:cNvPicPr>
          <p:nvPr/>
        </p:nvPicPr>
        <p:blipFill>
          <a:blip r:embed="rId4"/>
          <a:stretch>
            <a:fillRect/>
          </a:stretch>
        </p:blipFill>
        <p:spPr>
          <a:xfrm>
            <a:off x="2861699" y="603242"/>
            <a:ext cx="414338" cy="414338"/>
          </a:xfrm>
          <a:prstGeom prst="rect">
            <a:avLst/>
          </a:prstGeom>
        </p:spPr>
      </p:pic>
      <p:pic>
        <p:nvPicPr>
          <p:cNvPr id="9" name="Afbeelding 8"/>
          <p:cNvPicPr>
            <a:picLocks noChangeAspect="1"/>
          </p:cNvPicPr>
          <p:nvPr/>
        </p:nvPicPr>
        <p:blipFill>
          <a:blip r:embed="rId5"/>
          <a:stretch>
            <a:fillRect/>
          </a:stretch>
        </p:blipFill>
        <p:spPr>
          <a:xfrm>
            <a:off x="3403496" y="603242"/>
            <a:ext cx="414338" cy="41433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952" y="1402278"/>
            <a:ext cx="8009907" cy="4518642"/>
          </a:xfrm>
          <a:prstGeom prst="rect">
            <a:avLst/>
          </a:prstGeom>
        </p:spPr>
      </p:pic>
    </p:spTree>
    <p:extLst>
      <p:ext uri="{BB962C8B-B14F-4D97-AF65-F5344CB8AC3E}">
        <p14:creationId xmlns:p14="http://schemas.microsoft.com/office/powerpoint/2010/main" val="104493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3"/>
          <p:cNvPicPr>
            <a:picLocks noChangeAspect="1"/>
          </p:cNvPicPr>
          <p:nvPr/>
        </p:nvPicPr>
        <p:blipFill>
          <a:blip r:embed="rId2"/>
          <a:stretch>
            <a:fillRect/>
          </a:stretch>
        </p:blipFill>
        <p:spPr>
          <a:xfrm>
            <a:off x="0" y="0"/>
            <a:ext cx="9144000" cy="6858000"/>
          </a:xfrm>
          <a:prstGeom prst="rect">
            <a:avLst/>
          </a:prstGeom>
        </p:spPr>
      </p:pic>
      <p:pic>
        <p:nvPicPr>
          <p:cNvPr id="8" name="Afbeelding 4"/>
          <p:cNvPicPr>
            <a:picLocks noChangeAspect="1"/>
          </p:cNvPicPr>
          <p:nvPr/>
        </p:nvPicPr>
        <p:blipFill>
          <a:blip r:embed="rId3"/>
          <a:stretch>
            <a:fillRect/>
          </a:stretch>
        </p:blipFill>
        <p:spPr>
          <a:xfrm>
            <a:off x="3818015" y="3035300"/>
            <a:ext cx="4597400" cy="787400"/>
          </a:xfrm>
          <a:prstGeom prst="rect">
            <a:avLst/>
          </a:prstGeom>
        </p:spPr>
      </p:pic>
      <p:sp>
        <p:nvSpPr>
          <p:cNvPr id="9" name="Rechthoek 5"/>
          <p:cNvSpPr/>
          <p:nvPr/>
        </p:nvSpPr>
        <p:spPr>
          <a:xfrm>
            <a:off x="3937247" y="3176268"/>
            <a:ext cx="4572000" cy="523220"/>
          </a:xfrm>
          <a:prstGeom prst="rect">
            <a:avLst/>
          </a:prstGeom>
        </p:spPr>
        <p:txBody>
          <a:bodyPr>
            <a:spAutoFit/>
          </a:bodyPr>
          <a:lstStyle/>
          <a:p>
            <a:pPr>
              <a:spcAft>
                <a:spcPts val="600"/>
              </a:spcAft>
            </a:pPr>
            <a:r>
              <a:rPr lang="nl-BE" sz="1400" b="1" dirty="0"/>
              <a:t>TOEGANKELIJK MAKEN VAN EXPERTISE </a:t>
            </a:r>
            <a:br>
              <a:rPr lang="nl-BE" sz="1400" b="1" dirty="0"/>
            </a:br>
            <a:r>
              <a:rPr lang="nl-BE" sz="1400" b="1" dirty="0"/>
              <a:t>IN DE BIO-ECONOMIE</a:t>
            </a:r>
            <a:r>
              <a:rPr lang="en-GB" sz="1400" b="1" kern="150" dirty="0">
                <a:latin typeface="Calibri" panose="020F0502020204030204" pitchFamily="34" charset="0"/>
                <a:ea typeface="Arial" panose="020B0604020202020204" pitchFamily="34" charset="0"/>
                <a:cs typeface="Tahoma" panose="020B0604030504040204" pitchFamily="34" charset="0"/>
              </a:rPr>
              <a:t>    </a:t>
            </a:r>
            <a:endParaRPr lang="nl-BE" sz="1400" kern="150" dirty="0">
              <a:effectLst/>
              <a:latin typeface="Times New Roman" panose="02020603050405020304" pitchFamily="18" charset="0"/>
              <a:ea typeface="Arial" panose="020B0604020202020204" pitchFamily="34" charset="0"/>
              <a:cs typeface="Tahoma" panose="020B0604030504040204" pitchFamily="34" charset="0"/>
            </a:endParaRPr>
          </a:p>
        </p:txBody>
      </p:sp>
    </p:spTree>
    <p:extLst>
      <p:ext uri="{BB962C8B-B14F-4D97-AF65-F5344CB8AC3E}">
        <p14:creationId xmlns:p14="http://schemas.microsoft.com/office/powerpoint/2010/main" val="1146996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3"/>
          <p:cNvPicPr>
            <a:picLocks noChangeAspect="1"/>
          </p:cNvPicPr>
          <p:nvPr/>
        </p:nvPicPr>
        <p:blipFill>
          <a:blip r:embed="rId2"/>
          <a:stretch>
            <a:fillRect/>
          </a:stretch>
        </p:blipFill>
        <p:spPr>
          <a:xfrm>
            <a:off x="0" y="0"/>
            <a:ext cx="9144000" cy="6858000"/>
          </a:xfrm>
          <a:prstGeom prst="rect">
            <a:avLst/>
          </a:prstGeom>
        </p:spPr>
      </p:pic>
      <p:sp>
        <p:nvSpPr>
          <p:cNvPr id="10" name="Rechthoek 4"/>
          <p:cNvSpPr/>
          <p:nvPr/>
        </p:nvSpPr>
        <p:spPr>
          <a:xfrm>
            <a:off x="465042" y="415019"/>
            <a:ext cx="1404552" cy="682238"/>
          </a:xfrm>
          <a:prstGeom prst="rect">
            <a:avLst/>
          </a:prstGeom>
        </p:spPr>
        <p:txBody>
          <a:bodyPr wrap="none">
            <a:spAutoFit/>
          </a:bodyPr>
          <a:lstStyle/>
          <a:p>
            <a:pPr fontAlgn="ctr">
              <a:lnSpc>
                <a:spcPts val="4570"/>
              </a:lnSpc>
              <a:spcBef>
                <a:spcPts val="1200"/>
              </a:spcBef>
              <a:spcAft>
                <a:spcPts val="0"/>
              </a:spcAft>
            </a:pPr>
            <a:r>
              <a:rPr lang="nl-NL" sz="3200" dirty="0">
                <a:latin typeface="Calibri" panose="020F0502020204030204" pitchFamily="34" charset="0"/>
                <a:ea typeface="Arial Unicode MS"/>
                <a:cs typeface="Arial Unicode MS"/>
              </a:rPr>
              <a:t>CEEBIO</a:t>
            </a:r>
            <a:endParaRPr lang="nl-BE" sz="3200" cap="all" dirty="0">
              <a:ea typeface="Arial Unicode MS"/>
              <a:cs typeface="Arial Unicode MS"/>
            </a:endParaRPr>
          </a:p>
        </p:txBody>
      </p:sp>
      <p:sp>
        <p:nvSpPr>
          <p:cNvPr id="11" name="Rechthoek 5"/>
          <p:cNvSpPr/>
          <p:nvPr/>
        </p:nvSpPr>
        <p:spPr>
          <a:xfrm>
            <a:off x="465042" y="1164309"/>
            <a:ext cx="4186089" cy="2677656"/>
          </a:xfrm>
          <a:prstGeom prst="rect">
            <a:avLst/>
          </a:prstGeom>
        </p:spPr>
        <p:txBody>
          <a:bodyPr wrap="square">
            <a:spAutoFit/>
          </a:bodyPr>
          <a:lstStyle/>
          <a:p>
            <a:pPr>
              <a:spcAft>
                <a:spcPts val="0"/>
              </a:spcAft>
            </a:pPr>
            <a:r>
              <a:rPr lang="nl-NL" sz="1400" dirty="0" err="1">
                <a:solidFill>
                  <a:srgbClr val="000000"/>
                </a:solidFill>
                <a:ea typeface="Arial Unicode MS"/>
                <a:cs typeface="Arial Unicode MS"/>
              </a:rPr>
              <a:t>Ceebio</a:t>
            </a:r>
            <a:r>
              <a:rPr lang="nl-NL" sz="1400" dirty="0">
                <a:solidFill>
                  <a:srgbClr val="000000"/>
                </a:solidFill>
                <a:ea typeface="Arial Unicode MS"/>
                <a:cs typeface="Arial Unicode MS"/>
              </a:rPr>
              <a:t> is een </a:t>
            </a:r>
            <a:r>
              <a:rPr lang="nl-NL" sz="1400" b="1" dirty="0">
                <a:solidFill>
                  <a:srgbClr val="5EB2D2"/>
                </a:solidFill>
                <a:ea typeface="Arial Unicode MS"/>
                <a:cs typeface="Arial Unicode MS"/>
              </a:rPr>
              <a:t>digitaal kennisplatform</a:t>
            </a:r>
            <a:r>
              <a:rPr lang="nl-NL" sz="1400" dirty="0">
                <a:solidFill>
                  <a:srgbClr val="000000"/>
                </a:solidFill>
                <a:ea typeface="Arial Unicode MS"/>
                <a:cs typeface="Arial Unicode MS"/>
              </a:rPr>
              <a:t> dat het onderzoek, de expertise en de activiteiten in de </a:t>
            </a:r>
            <a:r>
              <a:rPr lang="nl-NL" sz="1400" b="1" dirty="0">
                <a:solidFill>
                  <a:srgbClr val="5EB2D2"/>
                </a:solidFill>
                <a:ea typeface="Arial Unicode MS"/>
                <a:cs typeface="Arial Unicode MS"/>
              </a:rPr>
              <a:t>Vlaamse </a:t>
            </a:r>
            <a:r>
              <a:rPr lang="nl-NL" sz="1400" dirty="0">
                <a:solidFill>
                  <a:srgbClr val="000000"/>
                </a:solidFill>
                <a:ea typeface="Arial Unicode MS"/>
                <a:cs typeface="Arial Unicode MS"/>
              </a:rPr>
              <a:t/>
            </a:r>
            <a:br>
              <a:rPr lang="nl-NL" sz="1400" dirty="0">
                <a:solidFill>
                  <a:srgbClr val="000000"/>
                </a:solidFill>
                <a:ea typeface="Arial Unicode MS"/>
                <a:cs typeface="Arial Unicode MS"/>
              </a:rPr>
            </a:br>
            <a:r>
              <a:rPr lang="nl-NL" sz="1400" b="1" spc="-10" dirty="0" err="1">
                <a:solidFill>
                  <a:srgbClr val="5EB2D2"/>
                </a:solidFill>
                <a:ea typeface="Arial Unicode MS"/>
                <a:cs typeface="Arial Unicode MS"/>
              </a:rPr>
              <a:t>biogebaseerde</a:t>
            </a:r>
            <a:r>
              <a:rPr lang="nl-NL" sz="1400" b="1" spc="-10" dirty="0">
                <a:solidFill>
                  <a:srgbClr val="5EB2D2"/>
                </a:solidFill>
                <a:ea typeface="Arial Unicode MS"/>
                <a:cs typeface="Arial Unicode MS"/>
              </a:rPr>
              <a:t> economie</a:t>
            </a:r>
            <a:r>
              <a:rPr lang="nl-NL" sz="1400" spc="-10" dirty="0">
                <a:solidFill>
                  <a:srgbClr val="000000"/>
                </a:solidFill>
                <a:ea typeface="Arial Unicode MS"/>
                <a:cs typeface="Arial Unicode MS"/>
              </a:rPr>
              <a:t> makkelijk toegankelijk maakt.</a:t>
            </a:r>
            <a:endParaRPr lang="nl-BE" sz="1400" dirty="0">
              <a:solidFill>
                <a:srgbClr val="000000"/>
              </a:solidFill>
              <a:ea typeface="Arial Unicode MS"/>
              <a:cs typeface="Arial Unicode MS"/>
            </a:endParaRPr>
          </a:p>
          <a:p>
            <a:pPr>
              <a:spcAft>
                <a:spcPts val="0"/>
              </a:spcAft>
            </a:pPr>
            <a:r>
              <a:rPr lang="nl-NL" sz="1400" spc="-10" dirty="0">
                <a:solidFill>
                  <a:srgbClr val="000000"/>
                </a:solidFill>
                <a:ea typeface="Arial Unicode MS"/>
                <a:cs typeface="Arial Unicode MS"/>
              </a:rPr>
              <a:t>Centraal staat </a:t>
            </a:r>
            <a:r>
              <a:rPr lang="nl-NL" sz="1400" b="1" spc="-10" dirty="0" err="1">
                <a:solidFill>
                  <a:srgbClr val="5EB2D2"/>
                </a:solidFill>
                <a:ea typeface="Arial Unicode MS"/>
                <a:cs typeface="Arial Unicode MS"/>
              </a:rPr>
              <a:t>ceebioDB</a:t>
            </a:r>
            <a:r>
              <a:rPr lang="nl-NL" sz="1400" spc="-10" dirty="0">
                <a:solidFill>
                  <a:srgbClr val="000000"/>
                </a:solidFill>
                <a:ea typeface="Arial Unicode MS"/>
                <a:cs typeface="Arial Unicode MS"/>
              </a:rPr>
              <a:t>, een </a:t>
            </a:r>
            <a:r>
              <a:rPr lang="nl-NL" sz="1400" b="1" spc="-10" dirty="0">
                <a:solidFill>
                  <a:srgbClr val="5EB2D2"/>
                </a:solidFill>
                <a:ea typeface="Arial Unicode MS"/>
                <a:cs typeface="Arial Unicode MS"/>
              </a:rPr>
              <a:t>datawarehouse</a:t>
            </a:r>
            <a:r>
              <a:rPr lang="nl-NL" sz="1400" spc="-10" dirty="0">
                <a:solidFill>
                  <a:srgbClr val="000000"/>
                </a:solidFill>
                <a:ea typeface="Arial Unicode MS"/>
                <a:cs typeface="Arial Unicode MS"/>
              </a:rPr>
              <a:t> dat data uit verschillende bronnen integreert in een volledig</a:t>
            </a:r>
            <a:r>
              <a:rPr lang="nl-NL" sz="1400" dirty="0">
                <a:solidFill>
                  <a:srgbClr val="000000"/>
                </a:solidFill>
                <a:ea typeface="Arial Unicode MS"/>
                <a:cs typeface="Arial Unicode MS"/>
              </a:rPr>
              <a:t> en gestandaardiseerd overzicht.</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spc="-25" dirty="0">
                <a:solidFill>
                  <a:srgbClr val="000000"/>
                </a:solidFill>
                <a:ea typeface="Arial Unicode MS"/>
                <a:cs typeface="Arial Unicode MS"/>
              </a:rPr>
              <a:t>Oost-Vlaanderen is </a:t>
            </a:r>
            <a:r>
              <a:rPr lang="nl-NL" sz="1400" b="1" spc="-25" dirty="0">
                <a:solidFill>
                  <a:srgbClr val="5EB2D2"/>
                </a:solidFill>
                <a:ea typeface="Arial Unicode MS"/>
                <a:cs typeface="Arial Unicode MS"/>
              </a:rPr>
              <a:t>bij de tien beste regio’s in Europa</a:t>
            </a:r>
            <a:r>
              <a:rPr lang="nl-NL" sz="1400" spc="-25" dirty="0">
                <a:solidFill>
                  <a:srgbClr val="000000"/>
                </a:solidFill>
                <a:ea typeface="Arial Unicode MS"/>
                <a:cs typeface="Arial Unicode MS"/>
              </a:rPr>
              <a:t> op het vlak van investeringen in </a:t>
            </a:r>
            <a:r>
              <a:rPr lang="nl-NL" sz="1400" spc="-25" dirty="0" err="1">
                <a:solidFill>
                  <a:srgbClr val="000000"/>
                </a:solidFill>
                <a:ea typeface="Arial Unicode MS"/>
                <a:cs typeface="Arial Unicode MS"/>
              </a:rPr>
              <a:t>biogebaseerde</a:t>
            </a:r>
            <a:r>
              <a:rPr lang="nl-NL" sz="1400" spc="-25" dirty="0">
                <a:solidFill>
                  <a:srgbClr val="000000"/>
                </a:solidFill>
                <a:ea typeface="Arial Unicode MS"/>
                <a:cs typeface="Arial Unicode MS"/>
              </a:rPr>
              <a:t> industrie.</a:t>
            </a:r>
            <a:endParaRPr lang="nl-BE" sz="1400" dirty="0">
              <a:solidFill>
                <a:srgbClr val="000000"/>
              </a:solidFill>
              <a:ea typeface="Arial Unicode MS"/>
              <a:cs typeface="Arial Unicode MS"/>
            </a:endParaRPr>
          </a:p>
        </p:txBody>
      </p:sp>
      <p:pic>
        <p:nvPicPr>
          <p:cNvPr id="12" name="Afbeelding 1"/>
          <p:cNvPicPr>
            <a:picLocks noChangeAspect="1"/>
          </p:cNvPicPr>
          <p:nvPr/>
        </p:nvPicPr>
        <p:blipFill>
          <a:blip r:embed="rId3"/>
          <a:stretch>
            <a:fillRect/>
          </a:stretch>
        </p:blipFill>
        <p:spPr>
          <a:xfrm>
            <a:off x="513366" y="5575354"/>
            <a:ext cx="8129016" cy="749808"/>
          </a:xfrm>
          <a:prstGeom prst="rect">
            <a:avLst/>
          </a:prstGeom>
        </p:spPr>
      </p:pic>
      <p:pic>
        <p:nvPicPr>
          <p:cNvPr id="13" name="Afbeelding 2"/>
          <p:cNvPicPr>
            <a:picLocks noChangeAspect="1"/>
          </p:cNvPicPr>
          <p:nvPr/>
        </p:nvPicPr>
        <p:blipFill>
          <a:blip r:embed="rId4"/>
          <a:stretch>
            <a:fillRect/>
          </a:stretch>
        </p:blipFill>
        <p:spPr>
          <a:xfrm>
            <a:off x="4651131" y="1240616"/>
            <a:ext cx="3936500" cy="2436881"/>
          </a:xfrm>
          <a:prstGeom prst="rect">
            <a:avLst/>
          </a:prstGeom>
        </p:spPr>
      </p:pic>
      <p:pic>
        <p:nvPicPr>
          <p:cNvPr id="14" name="Afbeelding 6"/>
          <p:cNvPicPr>
            <a:picLocks noChangeAspect="1"/>
          </p:cNvPicPr>
          <p:nvPr/>
        </p:nvPicPr>
        <p:blipFill>
          <a:blip r:embed="rId5"/>
          <a:stretch>
            <a:fillRect/>
          </a:stretch>
        </p:blipFill>
        <p:spPr>
          <a:xfrm>
            <a:off x="1968157" y="603242"/>
            <a:ext cx="414338" cy="414338"/>
          </a:xfrm>
          <a:prstGeom prst="rect">
            <a:avLst/>
          </a:prstGeom>
        </p:spPr>
      </p:pic>
      <p:pic>
        <p:nvPicPr>
          <p:cNvPr id="15" name="Afbeelding 7"/>
          <p:cNvPicPr>
            <a:picLocks noChangeAspect="1"/>
          </p:cNvPicPr>
          <p:nvPr/>
        </p:nvPicPr>
        <p:blipFill>
          <a:blip r:embed="rId6"/>
          <a:stretch>
            <a:fillRect/>
          </a:stretch>
        </p:blipFill>
        <p:spPr>
          <a:xfrm>
            <a:off x="2501007" y="603242"/>
            <a:ext cx="414338" cy="414338"/>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1130" y="5717644"/>
            <a:ext cx="719467" cy="465227"/>
          </a:xfrm>
          <a:prstGeom prst="rect">
            <a:avLst/>
          </a:prstGeom>
        </p:spPr>
      </p:pic>
    </p:spTree>
    <p:extLst>
      <p:ext uri="{BB962C8B-B14F-4D97-AF65-F5344CB8AC3E}">
        <p14:creationId xmlns:p14="http://schemas.microsoft.com/office/powerpoint/2010/main" val="1041126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3"/>
          <p:cNvPicPr>
            <a:picLocks noChangeAspect="1"/>
          </p:cNvPicPr>
          <p:nvPr/>
        </p:nvPicPr>
        <p:blipFill>
          <a:blip r:embed="rId2"/>
          <a:stretch>
            <a:fillRect/>
          </a:stretch>
        </p:blipFill>
        <p:spPr>
          <a:xfrm>
            <a:off x="0" y="0"/>
            <a:ext cx="9144000" cy="6858000"/>
          </a:xfrm>
          <a:prstGeom prst="rect">
            <a:avLst/>
          </a:prstGeom>
        </p:spPr>
      </p:pic>
      <p:pic>
        <p:nvPicPr>
          <p:cNvPr id="6" name="Afbeelding 4"/>
          <p:cNvPicPr>
            <a:picLocks noChangeAspect="1"/>
          </p:cNvPicPr>
          <p:nvPr/>
        </p:nvPicPr>
        <p:blipFill>
          <a:blip r:embed="rId3"/>
          <a:stretch>
            <a:fillRect/>
          </a:stretch>
        </p:blipFill>
        <p:spPr>
          <a:xfrm>
            <a:off x="3818015" y="3035300"/>
            <a:ext cx="4597400" cy="787400"/>
          </a:xfrm>
          <a:prstGeom prst="rect">
            <a:avLst/>
          </a:prstGeom>
        </p:spPr>
      </p:pic>
      <p:sp>
        <p:nvSpPr>
          <p:cNvPr id="7" name="Rechthoek 5"/>
          <p:cNvSpPr/>
          <p:nvPr/>
        </p:nvSpPr>
        <p:spPr>
          <a:xfrm>
            <a:off x="3981049" y="3275111"/>
            <a:ext cx="2769669" cy="307777"/>
          </a:xfrm>
          <a:prstGeom prst="rect">
            <a:avLst/>
          </a:prstGeom>
        </p:spPr>
        <p:txBody>
          <a:bodyPr wrap="none">
            <a:spAutoFit/>
          </a:bodyPr>
          <a:lstStyle/>
          <a:p>
            <a:pPr>
              <a:spcAft>
                <a:spcPts val="600"/>
              </a:spcAft>
            </a:pPr>
            <a:r>
              <a:rPr lang="nl-BE" sz="1400" b="1" dirty="0"/>
              <a:t>BURGERCOÖPERATIE VOL ENERGIE</a:t>
            </a:r>
            <a:endParaRPr lang="nl-BE" sz="1400" kern="150" dirty="0">
              <a:effectLst/>
              <a:latin typeface="Times New Roman" panose="02020603050405020304" pitchFamily="18" charset="0"/>
              <a:ea typeface="Arial" panose="020B0604020202020204" pitchFamily="34" charset="0"/>
              <a:cs typeface="Tahoma" panose="020B0604030504040204" pitchFamily="34" charset="0"/>
            </a:endParaRPr>
          </a:p>
        </p:txBody>
      </p:sp>
    </p:spTree>
    <p:extLst>
      <p:ext uri="{BB962C8B-B14F-4D97-AF65-F5344CB8AC3E}">
        <p14:creationId xmlns:p14="http://schemas.microsoft.com/office/powerpoint/2010/main" val="3456015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1"/>
          <p:cNvPicPr>
            <a:picLocks noChangeAspect="1"/>
          </p:cNvPicPr>
          <p:nvPr/>
        </p:nvPicPr>
        <p:blipFill>
          <a:blip r:embed="rId2"/>
          <a:stretch>
            <a:fillRect/>
          </a:stretch>
        </p:blipFill>
        <p:spPr>
          <a:xfrm>
            <a:off x="0" y="0"/>
            <a:ext cx="9144000" cy="6858000"/>
          </a:xfrm>
          <a:prstGeom prst="rect">
            <a:avLst/>
          </a:prstGeom>
        </p:spPr>
      </p:pic>
      <p:sp>
        <p:nvSpPr>
          <p:cNvPr id="10" name="Rechthoek 2"/>
          <p:cNvSpPr/>
          <p:nvPr/>
        </p:nvSpPr>
        <p:spPr>
          <a:xfrm>
            <a:off x="465042" y="415019"/>
            <a:ext cx="1968231" cy="682238"/>
          </a:xfrm>
          <a:prstGeom prst="rect">
            <a:avLst/>
          </a:prstGeom>
        </p:spPr>
        <p:txBody>
          <a:bodyPr wrap="none">
            <a:spAutoFit/>
          </a:bodyPr>
          <a:lstStyle/>
          <a:p>
            <a:pPr fontAlgn="ctr">
              <a:lnSpc>
                <a:spcPts val="4570"/>
              </a:lnSpc>
              <a:spcBef>
                <a:spcPts val="1200"/>
              </a:spcBef>
              <a:spcAft>
                <a:spcPts val="0"/>
              </a:spcAft>
            </a:pPr>
            <a:r>
              <a:rPr lang="nl-NL" sz="3200" spc="-25" dirty="0">
                <a:latin typeface="Calibri" panose="020F0502020204030204" pitchFamily="34" charset="0"/>
                <a:ea typeface="Arial Unicode MS"/>
                <a:cs typeface="Arial Unicode MS"/>
              </a:rPr>
              <a:t>ENERGENT</a:t>
            </a:r>
            <a:endParaRPr lang="nl-BE" sz="3200" cap="all" dirty="0">
              <a:ea typeface="Arial Unicode MS"/>
              <a:cs typeface="Arial Unicode MS"/>
            </a:endParaRPr>
          </a:p>
        </p:txBody>
      </p:sp>
      <p:sp>
        <p:nvSpPr>
          <p:cNvPr id="11" name="Rechthoek 3"/>
          <p:cNvSpPr/>
          <p:nvPr/>
        </p:nvSpPr>
        <p:spPr>
          <a:xfrm>
            <a:off x="465042" y="1164309"/>
            <a:ext cx="4616912" cy="4616648"/>
          </a:xfrm>
          <a:prstGeom prst="rect">
            <a:avLst/>
          </a:prstGeom>
        </p:spPr>
        <p:txBody>
          <a:bodyPr wrap="square">
            <a:spAutoFit/>
          </a:bodyPr>
          <a:lstStyle/>
          <a:p>
            <a:r>
              <a:rPr lang="nl-NL" sz="1400" dirty="0" err="1"/>
              <a:t>EnerGent</a:t>
            </a:r>
            <a:r>
              <a:rPr lang="nl-NL" sz="1400" dirty="0"/>
              <a:t> is een </a:t>
            </a:r>
            <a:r>
              <a:rPr lang="nl-NL" sz="1400" b="1" dirty="0">
                <a:solidFill>
                  <a:srgbClr val="00ADC2"/>
                </a:solidFill>
              </a:rPr>
              <a:t>burgercoöperatie</a:t>
            </a:r>
            <a:r>
              <a:rPr lang="nl-NL" sz="1400" dirty="0"/>
              <a:t> die investeert in lokale projecten van energiebesparing en hernieuwbare energie.</a:t>
            </a:r>
            <a:endParaRPr lang="nl-BE" sz="1400" dirty="0"/>
          </a:p>
          <a:p>
            <a:r>
              <a:rPr lang="nl-NL" sz="1400" dirty="0"/>
              <a:t>Alle </a:t>
            </a:r>
            <a:r>
              <a:rPr lang="nl-NL" sz="1400" b="1" dirty="0">
                <a:solidFill>
                  <a:srgbClr val="00ADC2"/>
                </a:solidFill>
              </a:rPr>
              <a:t>Gentenaars</a:t>
            </a:r>
            <a:r>
              <a:rPr lang="nl-NL" sz="1400" dirty="0"/>
              <a:t> kunnen door </a:t>
            </a:r>
            <a:r>
              <a:rPr lang="nl-NL" sz="1400" b="1" dirty="0">
                <a:solidFill>
                  <a:srgbClr val="00ADC2"/>
                </a:solidFill>
              </a:rPr>
              <a:t>een aandeel te kopen</a:t>
            </a:r>
            <a:r>
              <a:rPr lang="nl-NL" sz="1400" dirty="0"/>
              <a:t> mee investeren in de energiecoöperatie.</a:t>
            </a:r>
            <a:endParaRPr lang="nl-BE" sz="1400" dirty="0"/>
          </a:p>
          <a:p>
            <a:r>
              <a:rPr lang="nl-NL" sz="1400" dirty="0"/>
              <a:t>Hoewel aan coöperanten gevraagd wordt om niet meer dan vijf aandelen van 100 euro te kopen, verkocht </a:t>
            </a:r>
            <a:r>
              <a:rPr lang="nl-NL" sz="1400" dirty="0" err="1"/>
              <a:t>EnerGent</a:t>
            </a:r>
            <a:r>
              <a:rPr lang="nl-NL" sz="1400" dirty="0"/>
              <a:t> toch </a:t>
            </a:r>
            <a:r>
              <a:rPr lang="nl-NL" sz="1400" b="1" dirty="0">
                <a:solidFill>
                  <a:srgbClr val="00ADC2"/>
                </a:solidFill>
              </a:rPr>
              <a:t>al voor 150.000 euro</a:t>
            </a:r>
            <a:r>
              <a:rPr lang="nl-NL" sz="1400" dirty="0">
                <a:solidFill>
                  <a:srgbClr val="00ADC2"/>
                </a:solidFill>
              </a:rPr>
              <a:t> </a:t>
            </a:r>
            <a:r>
              <a:rPr lang="nl-NL" sz="1400" dirty="0"/>
              <a:t>aan aandelen.</a:t>
            </a:r>
            <a:endParaRPr lang="nl-BE" sz="1400" dirty="0"/>
          </a:p>
          <a:p>
            <a:r>
              <a:rPr lang="nl-NL" sz="1400" dirty="0"/>
              <a:t>Op dit moment plant </a:t>
            </a:r>
            <a:r>
              <a:rPr lang="nl-NL" sz="1400" dirty="0" err="1"/>
              <a:t>EnerGent</a:t>
            </a:r>
            <a:r>
              <a:rPr lang="nl-NL" sz="1400" dirty="0"/>
              <a:t> in samenwerking met Eneco de bouw van </a:t>
            </a:r>
            <a:r>
              <a:rPr lang="nl-NL" sz="1400" b="1" dirty="0">
                <a:solidFill>
                  <a:srgbClr val="00ADC2"/>
                </a:solidFill>
              </a:rPr>
              <a:t>twee windmolens</a:t>
            </a:r>
            <a:r>
              <a:rPr lang="nl-NL" sz="1400" dirty="0">
                <a:solidFill>
                  <a:srgbClr val="00ADC2"/>
                </a:solidFill>
              </a:rPr>
              <a:t> </a:t>
            </a:r>
            <a:r>
              <a:rPr lang="nl-NL" sz="1400" dirty="0"/>
              <a:t>in Melle. Verder financierde </a:t>
            </a:r>
            <a:r>
              <a:rPr lang="nl-NL" sz="1400" dirty="0" err="1"/>
              <a:t>EnerGent</a:t>
            </a:r>
            <a:r>
              <a:rPr lang="nl-NL" sz="1400" dirty="0"/>
              <a:t> de </a:t>
            </a:r>
            <a:r>
              <a:rPr lang="nl-NL" sz="1400" b="1" dirty="0" err="1">
                <a:solidFill>
                  <a:srgbClr val="00ADC2"/>
                </a:solidFill>
              </a:rPr>
              <a:t>superisolerende</a:t>
            </a:r>
            <a:r>
              <a:rPr lang="nl-NL" sz="1400" b="1" dirty="0">
                <a:solidFill>
                  <a:srgbClr val="00ADC2"/>
                </a:solidFill>
              </a:rPr>
              <a:t> beglazing</a:t>
            </a:r>
            <a:r>
              <a:rPr lang="nl-NL" sz="1400" dirty="0">
                <a:solidFill>
                  <a:srgbClr val="00ADC2"/>
                </a:solidFill>
              </a:rPr>
              <a:t> </a:t>
            </a:r>
            <a:r>
              <a:rPr lang="nl-NL" sz="1400" dirty="0"/>
              <a:t>voor kunstencentrum Vooruit, zet het in op de ontwikkeling van zonneprojecten en is het trekker van het project Wijkwerf. Wijkwerf ondersteunt Gentenaren bij het </a:t>
            </a:r>
            <a:r>
              <a:rPr lang="nl-NL" sz="1400" b="1" dirty="0">
                <a:solidFill>
                  <a:srgbClr val="00ADC2"/>
                </a:solidFill>
              </a:rPr>
              <a:t>energiezuiniger (ver)bouwen</a:t>
            </a:r>
            <a:r>
              <a:rPr lang="nl-NL" sz="1400" dirty="0"/>
              <a:t>: Wijkwerf trekt van wijk naar wijk, zonder evenwel mensen van buiten de opeenvolgende focuswijken uit te sluiten. Dit project wordt financieel gesteund door Stad Gent en de Koning Boudewijnstichting. Vanaf 2017 neemt de Wijkwerf ook </a:t>
            </a:r>
            <a:r>
              <a:rPr lang="nl-NL" sz="1400" b="1" dirty="0">
                <a:solidFill>
                  <a:srgbClr val="00ADC2"/>
                </a:solidFill>
              </a:rPr>
              <a:t>zonnepanelen</a:t>
            </a:r>
            <a:r>
              <a:rPr lang="nl-NL" sz="1400" dirty="0"/>
              <a:t> op in zijn aanbod, wat een extra boost moet krijgen door het lanceren van </a:t>
            </a:r>
            <a:br>
              <a:rPr lang="nl-NL" sz="1400" dirty="0"/>
            </a:br>
            <a:r>
              <a:rPr lang="nl-NL" sz="1400" dirty="0"/>
              <a:t>de campagne </a:t>
            </a:r>
            <a:r>
              <a:rPr lang="nl-NL" sz="1400" b="1" dirty="0">
                <a:solidFill>
                  <a:srgbClr val="00ADC2"/>
                </a:solidFill>
              </a:rPr>
              <a:t>Gent Zonnestad</a:t>
            </a:r>
            <a:r>
              <a:rPr lang="nl-NL" sz="1400" dirty="0"/>
              <a:t>.</a:t>
            </a:r>
            <a:endParaRPr lang="nl-BE" sz="1400" dirty="0"/>
          </a:p>
          <a:p>
            <a:pPr>
              <a:spcAft>
                <a:spcPts val="0"/>
              </a:spcAft>
            </a:pPr>
            <a:endParaRPr lang="nl-BE" sz="1400" dirty="0">
              <a:solidFill>
                <a:srgbClr val="000000"/>
              </a:solidFill>
              <a:ea typeface="Arial Unicode MS"/>
              <a:cs typeface="Arial Unicode MS"/>
            </a:endParaRPr>
          </a:p>
        </p:txBody>
      </p:sp>
      <p:pic>
        <p:nvPicPr>
          <p:cNvPr id="12" name="Afbeelding 4"/>
          <p:cNvPicPr>
            <a:picLocks noChangeAspect="1"/>
          </p:cNvPicPr>
          <p:nvPr/>
        </p:nvPicPr>
        <p:blipFill>
          <a:blip r:embed="rId3"/>
          <a:stretch>
            <a:fillRect/>
          </a:stretch>
        </p:blipFill>
        <p:spPr>
          <a:xfrm>
            <a:off x="5081953" y="1284647"/>
            <a:ext cx="3724695" cy="4064476"/>
          </a:xfrm>
          <a:prstGeom prst="rect">
            <a:avLst/>
          </a:prstGeom>
        </p:spPr>
      </p:pic>
      <p:pic>
        <p:nvPicPr>
          <p:cNvPr id="14" name="Afbeelding 6"/>
          <p:cNvPicPr>
            <a:picLocks noChangeAspect="1"/>
          </p:cNvPicPr>
          <p:nvPr/>
        </p:nvPicPr>
        <p:blipFill>
          <a:blip r:embed="rId4"/>
          <a:stretch>
            <a:fillRect/>
          </a:stretch>
        </p:blipFill>
        <p:spPr>
          <a:xfrm>
            <a:off x="2483977" y="603242"/>
            <a:ext cx="414338" cy="414338"/>
          </a:xfrm>
          <a:prstGeom prst="rect">
            <a:avLst/>
          </a:prstGeom>
        </p:spPr>
      </p:pic>
      <p:pic>
        <p:nvPicPr>
          <p:cNvPr id="8" name="Afbeelding 5"/>
          <p:cNvPicPr>
            <a:picLocks noChangeAspect="1"/>
          </p:cNvPicPr>
          <p:nvPr/>
        </p:nvPicPr>
        <p:blipFill>
          <a:blip r:embed="rId5"/>
          <a:stretch>
            <a:fillRect/>
          </a:stretch>
        </p:blipFill>
        <p:spPr>
          <a:xfrm>
            <a:off x="540000" y="5616000"/>
            <a:ext cx="3886200" cy="74980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9682" y="5877141"/>
            <a:ext cx="353264" cy="351694"/>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3605" y="5979195"/>
            <a:ext cx="499280" cy="24964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9794" y="5870938"/>
            <a:ext cx="797014" cy="357897"/>
          </a:xfrm>
          <a:prstGeom prst="rect">
            <a:avLst/>
          </a:prstGeom>
        </p:spPr>
      </p:pic>
    </p:spTree>
    <p:extLst>
      <p:ext uri="{BB962C8B-B14F-4D97-AF65-F5344CB8AC3E}">
        <p14:creationId xmlns:p14="http://schemas.microsoft.com/office/powerpoint/2010/main" val="514783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3"/>
          <p:cNvPicPr>
            <a:picLocks noChangeAspect="1"/>
          </p:cNvPicPr>
          <p:nvPr/>
        </p:nvPicPr>
        <p:blipFill>
          <a:blip r:embed="rId2"/>
          <a:stretch>
            <a:fillRect/>
          </a:stretch>
        </p:blipFill>
        <p:spPr>
          <a:xfrm>
            <a:off x="0" y="0"/>
            <a:ext cx="9144000" cy="6858000"/>
          </a:xfrm>
          <a:prstGeom prst="rect">
            <a:avLst/>
          </a:prstGeom>
        </p:spPr>
      </p:pic>
      <p:pic>
        <p:nvPicPr>
          <p:cNvPr id="6" name="Afbeelding 4"/>
          <p:cNvPicPr>
            <a:picLocks noChangeAspect="1"/>
          </p:cNvPicPr>
          <p:nvPr/>
        </p:nvPicPr>
        <p:blipFill>
          <a:blip r:embed="rId3"/>
          <a:stretch>
            <a:fillRect/>
          </a:stretch>
        </p:blipFill>
        <p:spPr>
          <a:xfrm>
            <a:off x="3818015" y="3035300"/>
            <a:ext cx="4597400" cy="787400"/>
          </a:xfrm>
          <a:prstGeom prst="rect">
            <a:avLst/>
          </a:prstGeom>
        </p:spPr>
      </p:pic>
      <p:sp>
        <p:nvSpPr>
          <p:cNvPr id="7" name="Rechthoek 5"/>
          <p:cNvSpPr/>
          <p:nvPr/>
        </p:nvSpPr>
        <p:spPr>
          <a:xfrm>
            <a:off x="3965795" y="3275111"/>
            <a:ext cx="3836820" cy="307777"/>
          </a:xfrm>
          <a:prstGeom prst="rect">
            <a:avLst/>
          </a:prstGeom>
        </p:spPr>
        <p:txBody>
          <a:bodyPr wrap="none">
            <a:spAutoFit/>
          </a:bodyPr>
          <a:lstStyle/>
          <a:p>
            <a:pPr>
              <a:spcAft>
                <a:spcPts val="600"/>
              </a:spcAft>
            </a:pPr>
            <a:r>
              <a:rPr lang="nl-BE" sz="1400" b="1" dirty="0"/>
              <a:t>ONTMANTELEN EN HOOGWAARDIG RECYCLEREN</a:t>
            </a:r>
            <a:endParaRPr lang="nl-BE" sz="1400" kern="150" dirty="0">
              <a:effectLst/>
              <a:latin typeface="Times New Roman" panose="02020603050405020304" pitchFamily="18" charset="0"/>
              <a:ea typeface="Arial" panose="020B0604020202020204" pitchFamily="34" charset="0"/>
              <a:cs typeface="Tahoma" panose="020B0604030504040204" pitchFamily="34" charset="0"/>
            </a:endParaRPr>
          </a:p>
        </p:txBody>
      </p:sp>
    </p:spTree>
    <p:extLst>
      <p:ext uri="{BB962C8B-B14F-4D97-AF65-F5344CB8AC3E}">
        <p14:creationId xmlns:p14="http://schemas.microsoft.com/office/powerpoint/2010/main" val="3063934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1"/>
          <p:cNvPicPr>
            <a:picLocks noChangeAspect="1"/>
          </p:cNvPicPr>
          <p:nvPr/>
        </p:nvPicPr>
        <p:blipFill>
          <a:blip r:embed="rId2"/>
          <a:stretch>
            <a:fillRect/>
          </a:stretch>
        </p:blipFill>
        <p:spPr>
          <a:xfrm>
            <a:off x="0" y="0"/>
            <a:ext cx="9144000" cy="6858000"/>
          </a:xfrm>
          <a:prstGeom prst="rect">
            <a:avLst/>
          </a:prstGeom>
        </p:spPr>
      </p:pic>
      <p:sp>
        <p:nvSpPr>
          <p:cNvPr id="10" name="Rechthoek 2"/>
          <p:cNvSpPr/>
          <p:nvPr/>
        </p:nvSpPr>
        <p:spPr>
          <a:xfrm>
            <a:off x="465042" y="415019"/>
            <a:ext cx="1544590" cy="682238"/>
          </a:xfrm>
          <a:prstGeom prst="rect">
            <a:avLst/>
          </a:prstGeom>
        </p:spPr>
        <p:txBody>
          <a:bodyPr wrap="none">
            <a:spAutoFit/>
          </a:bodyPr>
          <a:lstStyle/>
          <a:p>
            <a:pPr fontAlgn="ctr">
              <a:lnSpc>
                <a:spcPts val="4570"/>
              </a:lnSpc>
              <a:spcBef>
                <a:spcPts val="1200"/>
              </a:spcBef>
              <a:spcAft>
                <a:spcPts val="0"/>
              </a:spcAft>
            </a:pPr>
            <a:r>
              <a:rPr lang="nl-NL" sz="3200" spc="-25" dirty="0">
                <a:latin typeface="Calibri" panose="020F0502020204030204" pitchFamily="34" charset="0"/>
                <a:ea typeface="Arial Unicode MS"/>
                <a:cs typeface="Arial Unicode MS"/>
              </a:rPr>
              <a:t>GALLOO</a:t>
            </a:r>
            <a:endParaRPr lang="nl-BE" sz="3200" cap="all" dirty="0">
              <a:ea typeface="Arial Unicode MS"/>
              <a:cs typeface="Arial Unicode MS"/>
            </a:endParaRPr>
          </a:p>
        </p:txBody>
      </p:sp>
      <p:sp>
        <p:nvSpPr>
          <p:cNvPr id="11" name="Rechthoek 3"/>
          <p:cNvSpPr/>
          <p:nvPr/>
        </p:nvSpPr>
        <p:spPr>
          <a:xfrm>
            <a:off x="465042" y="1164309"/>
            <a:ext cx="4616912" cy="3475310"/>
          </a:xfrm>
          <a:prstGeom prst="rect">
            <a:avLst/>
          </a:prstGeom>
        </p:spPr>
        <p:txBody>
          <a:bodyPr wrap="square">
            <a:spAutoFit/>
          </a:bodyPr>
          <a:lstStyle/>
          <a:p>
            <a:pPr>
              <a:lnSpc>
                <a:spcPts val="1250"/>
              </a:lnSpc>
              <a:spcAft>
                <a:spcPts val="0"/>
              </a:spcAft>
            </a:pPr>
            <a:r>
              <a:rPr lang="nl-NL" sz="1400" dirty="0">
                <a:solidFill>
                  <a:srgbClr val="000000"/>
                </a:solidFill>
                <a:ea typeface="Arial Unicode MS"/>
                <a:cs typeface="Arial Unicode MS"/>
              </a:rPr>
              <a:t>In de </a:t>
            </a:r>
            <a:r>
              <a:rPr lang="nl-NL" sz="1400" b="1" dirty="0">
                <a:solidFill>
                  <a:srgbClr val="5EB2D2"/>
                </a:solidFill>
                <a:ea typeface="Arial Unicode MS"/>
                <a:cs typeface="Arial Unicode MS"/>
              </a:rPr>
              <a:t>Gentse haven</a:t>
            </a:r>
            <a:r>
              <a:rPr lang="nl-NL" sz="1400" dirty="0">
                <a:solidFill>
                  <a:srgbClr val="000000"/>
                </a:solidFill>
                <a:ea typeface="Arial Unicode MS"/>
                <a:cs typeface="Arial Unicode MS"/>
              </a:rPr>
              <a:t> zijn meerdere bedrijven actief in de </a:t>
            </a:r>
            <a:r>
              <a:rPr lang="nl-NL" sz="1400" b="1" dirty="0">
                <a:solidFill>
                  <a:srgbClr val="5EB2D2"/>
                </a:solidFill>
                <a:ea typeface="Arial Unicode MS"/>
                <a:cs typeface="Arial Unicode MS"/>
              </a:rPr>
              <a:t>verhandeling van schroot</a:t>
            </a:r>
            <a:r>
              <a:rPr lang="nl-NL" sz="1400" dirty="0">
                <a:solidFill>
                  <a:srgbClr val="000000"/>
                </a:solidFill>
                <a:ea typeface="Arial Unicode MS"/>
                <a:cs typeface="Arial Unicode MS"/>
              </a:rPr>
              <a:t>. Per jaar wordt er ongeveer </a:t>
            </a:r>
            <a:br>
              <a:rPr lang="nl-NL" sz="1400" dirty="0">
                <a:solidFill>
                  <a:srgbClr val="000000"/>
                </a:solidFill>
                <a:ea typeface="Arial Unicode MS"/>
                <a:cs typeface="Arial Unicode MS"/>
              </a:rPr>
            </a:br>
            <a:r>
              <a:rPr lang="nl-NL" sz="1400" b="1" dirty="0">
                <a:solidFill>
                  <a:srgbClr val="5EB2D2"/>
                </a:solidFill>
                <a:ea typeface="Arial Unicode MS"/>
                <a:cs typeface="Arial Unicode MS"/>
              </a:rPr>
              <a:t>1 miljoen ton schroot</a:t>
            </a:r>
            <a:r>
              <a:rPr lang="nl-NL" sz="1400" dirty="0">
                <a:solidFill>
                  <a:srgbClr val="000000"/>
                </a:solidFill>
                <a:ea typeface="Arial Unicode MS"/>
                <a:cs typeface="Arial Unicode MS"/>
              </a:rPr>
              <a:t> geproduceerd en verscheept. </a:t>
            </a:r>
            <a:br>
              <a:rPr lang="nl-NL" sz="1400" dirty="0">
                <a:solidFill>
                  <a:srgbClr val="000000"/>
                </a:solidFill>
                <a:ea typeface="Arial Unicode MS"/>
                <a:cs typeface="Arial Unicode MS"/>
              </a:rPr>
            </a:br>
            <a:r>
              <a:rPr lang="nl-NL" sz="1400" dirty="0">
                <a:solidFill>
                  <a:srgbClr val="000000"/>
                </a:solidFill>
                <a:ea typeface="Arial Unicode MS"/>
                <a:cs typeface="Arial Unicode MS"/>
              </a:rPr>
              <a:t>Hierdoor is de haven een </a:t>
            </a:r>
            <a:r>
              <a:rPr lang="nl-NL" sz="1400" b="1" dirty="0">
                <a:solidFill>
                  <a:srgbClr val="5EB2D2"/>
                </a:solidFill>
                <a:ea typeface="Arial Unicode MS"/>
                <a:cs typeface="Arial Unicode MS"/>
              </a:rPr>
              <a:t>hub voor circulaire economie</a:t>
            </a:r>
            <a:r>
              <a:rPr lang="nl-NL" sz="1400" dirty="0">
                <a:solidFill>
                  <a:srgbClr val="000000"/>
                </a:solidFill>
                <a:ea typeface="Arial Unicode MS"/>
                <a:cs typeface="Arial Unicode MS"/>
              </a:rPr>
              <a:t>.</a:t>
            </a:r>
            <a:endParaRPr lang="nl-BE" sz="1400" dirty="0">
              <a:solidFill>
                <a:srgbClr val="000000"/>
              </a:solidFill>
              <a:ea typeface="Arial Unicode MS"/>
              <a:cs typeface="Arial Unicode MS"/>
            </a:endParaRPr>
          </a:p>
          <a:p>
            <a:pPr>
              <a:lnSpc>
                <a:spcPts val="1250"/>
              </a:lnSpc>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lnSpc>
                <a:spcPts val="1250"/>
              </a:lnSpc>
              <a:spcAft>
                <a:spcPts val="0"/>
              </a:spcAft>
            </a:pPr>
            <a:r>
              <a:rPr lang="nl-NL" sz="1400" dirty="0">
                <a:solidFill>
                  <a:srgbClr val="000000"/>
                </a:solidFill>
                <a:ea typeface="Arial Unicode MS"/>
                <a:cs typeface="Arial Unicode MS"/>
              </a:rPr>
              <a:t>Het gaat hierbij niet alleen om </a:t>
            </a:r>
            <a:r>
              <a:rPr lang="nl-NL" sz="1400" b="1" dirty="0">
                <a:solidFill>
                  <a:srgbClr val="5EB2D2"/>
                </a:solidFill>
                <a:ea typeface="Arial Unicode MS"/>
                <a:cs typeface="Arial Unicode MS"/>
              </a:rPr>
              <a:t>ontmantelen</a:t>
            </a:r>
            <a:r>
              <a:rPr lang="nl-NL" sz="1400" dirty="0">
                <a:solidFill>
                  <a:srgbClr val="000000"/>
                </a:solidFill>
                <a:ea typeface="Arial Unicode MS"/>
                <a:cs typeface="Arial Unicode MS"/>
              </a:rPr>
              <a:t>, ook </a:t>
            </a:r>
            <a:r>
              <a:rPr lang="nl-NL" sz="1400" b="1" dirty="0">
                <a:solidFill>
                  <a:srgbClr val="5EB2D2"/>
                </a:solidFill>
                <a:ea typeface="Arial Unicode MS"/>
                <a:cs typeface="Arial Unicode MS"/>
              </a:rPr>
              <a:t>identificeren en sorteren</a:t>
            </a:r>
            <a:r>
              <a:rPr lang="nl-NL" sz="1400" dirty="0">
                <a:solidFill>
                  <a:srgbClr val="000000"/>
                </a:solidFill>
                <a:ea typeface="Arial Unicode MS"/>
                <a:cs typeface="Arial Unicode MS"/>
              </a:rPr>
              <a:t> van valoriseerbare stromen maakt deel uit van het proces om opnieuw grondstoffen te maken.</a:t>
            </a:r>
            <a:endParaRPr lang="nl-BE" sz="1400" dirty="0">
              <a:solidFill>
                <a:srgbClr val="000000"/>
              </a:solidFill>
              <a:ea typeface="Arial Unicode MS"/>
              <a:cs typeface="Arial Unicode MS"/>
            </a:endParaRPr>
          </a:p>
          <a:p>
            <a:pPr>
              <a:lnSpc>
                <a:spcPts val="1250"/>
              </a:lnSpc>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lnSpc>
                <a:spcPts val="1250"/>
              </a:lnSpc>
              <a:spcAft>
                <a:spcPts val="0"/>
              </a:spcAft>
            </a:pPr>
            <a:r>
              <a:rPr lang="nl-NL" sz="1400" dirty="0">
                <a:solidFill>
                  <a:srgbClr val="000000"/>
                </a:solidFill>
                <a:ea typeface="Arial Unicode MS"/>
                <a:cs typeface="Arial Unicode MS"/>
              </a:rPr>
              <a:t>Het </a:t>
            </a:r>
            <a:r>
              <a:rPr lang="nl-NL" sz="1400" b="1" dirty="0">
                <a:solidFill>
                  <a:srgbClr val="5EB2D2"/>
                </a:solidFill>
                <a:ea typeface="Arial Unicode MS"/>
                <a:cs typeface="Arial Unicode MS"/>
              </a:rPr>
              <a:t>recyclagebedrijf </a:t>
            </a:r>
            <a:r>
              <a:rPr lang="nl-NL" sz="1400" b="1" dirty="0" err="1">
                <a:solidFill>
                  <a:srgbClr val="5EB2D2"/>
                </a:solidFill>
                <a:ea typeface="Arial Unicode MS"/>
                <a:cs typeface="Arial Unicode MS"/>
              </a:rPr>
              <a:t>Galloo</a:t>
            </a:r>
            <a:r>
              <a:rPr lang="nl-NL" sz="1400" dirty="0">
                <a:solidFill>
                  <a:srgbClr val="000000"/>
                </a:solidFill>
                <a:ea typeface="Arial Unicode MS"/>
                <a:cs typeface="Arial Unicode MS"/>
              </a:rPr>
              <a:t>, een van de belangrijkste in West-Europa, is hierin een van de </a:t>
            </a:r>
            <a:r>
              <a:rPr lang="nl-NL" sz="1400" b="1" dirty="0">
                <a:solidFill>
                  <a:srgbClr val="5EB2D2"/>
                </a:solidFill>
                <a:ea typeface="Arial Unicode MS"/>
                <a:cs typeface="Arial Unicode MS"/>
              </a:rPr>
              <a:t>voorlopers</a:t>
            </a:r>
            <a:r>
              <a:rPr lang="nl-NL" sz="1400" dirty="0">
                <a:solidFill>
                  <a:srgbClr val="000000"/>
                </a:solidFill>
                <a:ea typeface="Arial Unicode MS"/>
                <a:cs typeface="Arial Unicode MS"/>
              </a:rPr>
              <a:t>.</a:t>
            </a:r>
            <a:endParaRPr lang="nl-BE" sz="1400" dirty="0">
              <a:solidFill>
                <a:srgbClr val="000000"/>
              </a:solidFill>
              <a:ea typeface="Arial Unicode MS"/>
              <a:cs typeface="Arial Unicode MS"/>
            </a:endParaRPr>
          </a:p>
          <a:p>
            <a:pPr>
              <a:lnSpc>
                <a:spcPts val="1250"/>
              </a:lnSpc>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lnSpc>
                <a:spcPts val="1250"/>
              </a:lnSpc>
              <a:spcAft>
                <a:spcPts val="0"/>
              </a:spcAft>
            </a:pPr>
            <a:r>
              <a:rPr lang="nl-NL" sz="1400" spc="-10" dirty="0">
                <a:solidFill>
                  <a:srgbClr val="000000"/>
                </a:solidFill>
                <a:ea typeface="Arial Unicode MS"/>
                <a:cs typeface="Arial Unicode MS"/>
              </a:rPr>
              <a:t>Op de </a:t>
            </a:r>
            <a:r>
              <a:rPr lang="nl-NL" sz="1400" spc="-10" dirty="0" err="1">
                <a:solidFill>
                  <a:srgbClr val="000000"/>
                </a:solidFill>
                <a:ea typeface="Arial Unicode MS"/>
                <a:cs typeface="Arial Unicode MS"/>
              </a:rPr>
              <a:t>scheepsafbraakwerf</a:t>
            </a:r>
            <a:r>
              <a:rPr lang="nl-NL" sz="1400" spc="-10" dirty="0">
                <a:solidFill>
                  <a:srgbClr val="000000"/>
                </a:solidFill>
                <a:ea typeface="Arial Unicode MS"/>
                <a:cs typeface="Arial Unicode MS"/>
              </a:rPr>
              <a:t> in de Gentse haven worden</a:t>
            </a:r>
            <a:r>
              <a:rPr lang="nl-NL" sz="1400" dirty="0">
                <a:solidFill>
                  <a:srgbClr val="000000"/>
                </a:solidFill>
                <a:ea typeface="Arial Unicode MS"/>
                <a:cs typeface="Arial Unicode MS"/>
              </a:rPr>
              <a:t> jaarlijks gemiddeld </a:t>
            </a:r>
            <a:r>
              <a:rPr lang="nl-NL" sz="1400" b="1" dirty="0">
                <a:solidFill>
                  <a:srgbClr val="5EB2D2"/>
                </a:solidFill>
                <a:ea typeface="Arial Unicode MS"/>
                <a:cs typeface="Arial Unicode MS"/>
              </a:rPr>
              <a:t>40 schepen</a:t>
            </a:r>
            <a:r>
              <a:rPr lang="nl-NL" sz="1400" dirty="0">
                <a:solidFill>
                  <a:srgbClr val="000000"/>
                </a:solidFill>
                <a:ea typeface="Arial Unicode MS"/>
                <a:cs typeface="Arial Unicode MS"/>
              </a:rPr>
              <a:t> ontmanteld, goed voor zo’n </a:t>
            </a:r>
            <a:r>
              <a:rPr lang="nl-NL" sz="1400" b="1" dirty="0">
                <a:solidFill>
                  <a:srgbClr val="5EB2D2"/>
                </a:solidFill>
                <a:ea typeface="Arial Unicode MS"/>
                <a:cs typeface="Arial Unicode MS"/>
              </a:rPr>
              <a:t>30.000 ton</a:t>
            </a:r>
            <a:r>
              <a:rPr lang="nl-NL" sz="1400" dirty="0">
                <a:solidFill>
                  <a:srgbClr val="000000"/>
                </a:solidFill>
                <a:ea typeface="Arial Unicode MS"/>
                <a:cs typeface="Arial Unicode MS"/>
              </a:rPr>
              <a:t> schroot.</a:t>
            </a:r>
          </a:p>
          <a:p>
            <a:pPr>
              <a:lnSpc>
                <a:spcPts val="1250"/>
              </a:lnSpc>
              <a:spcAft>
                <a:spcPts val="0"/>
              </a:spcAft>
            </a:pPr>
            <a:endParaRPr lang="nl-BE" sz="1400" dirty="0">
              <a:solidFill>
                <a:srgbClr val="000000"/>
              </a:solidFill>
              <a:ea typeface="Arial Unicode MS"/>
              <a:cs typeface="Arial Unicode MS"/>
            </a:endParaRPr>
          </a:p>
          <a:p>
            <a:pPr fontAlgn="ctr">
              <a:lnSpc>
                <a:spcPts val="1250"/>
              </a:lnSpc>
              <a:spcAft>
                <a:spcPts val="0"/>
              </a:spcAft>
            </a:pPr>
            <a:r>
              <a:rPr lang="nl-NL" sz="1400" b="1" spc="-10" dirty="0">
                <a:solidFill>
                  <a:srgbClr val="5EB2D2"/>
                </a:solidFill>
                <a:ea typeface="Arial Unicode MS"/>
                <a:cs typeface="Arial Unicode MS"/>
              </a:rPr>
              <a:t>98%</a:t>
            </a:r>
            <a:r>
              <a:rPr lang="nl-NL" sz="1400" spc="-10" dirty="0">
                <a:ea typeface="Arial Unicode MS"/>
                <a:cs typeface="Arial Unicode MS"/>
              </a:rPr>
              <a:t> van een schip wordt gerecycleerd. Dat is voornamelijk staal, maar ook koper, inox en aluminium kunnen</a:t>
            </a:r>
            <a:r>
              <a:rPr lang="nl-NL" sz="1400" dirty="0">
                <a:ea typeface="Arial Unicode MS"/>
                <a:cs typeface="Arial Unicode MS"/>
              </a:rPr>
              <a:t> teruggewonnen worden.</a:t>
            </a:r>
            <a:endParaRPr lang="nl-BE" sz="1400" dirty="0">
              <a:ea typeface="Arial Unicode MS"/>
              <a:cs typeface="Arial Unicode MS"/>
            </a:endParaRPr>
          </a:p>
          <a:p>
            <a:pPr>
              <a:spcAft>
                <a:spcPts val="0"/>
              </a:spcAft>
            </a:pPr>
            <a:endParaRPr lang="nl-BE" sz="1400" dirty="0">
              <a:solidFill>
                <a:srgbClr val="000000"/>
              </a:solidFill>
              <a:ea typeface="Arial Unicode MS"/>
              <a:cs typeface="Arial Unicode MS"/>
            </a:endParaRPr>
          </a:p>
        </p:txBody>
      </p:sp>
      <p:pic>
        <p:nvPicPr>
          <p:cNvPr id="12" name="Afbeelding 4"/>
          <p:cNvPicPr>
            <a:picLocks noChangeAspect="1"/>
          </p:cNvPicPr>
          <p:nvPr/>
        </p:nvPicPr>
        <p:blipFill>
          <a:blip r:embed="rId3"/>
          <a:stretch>
            <a:fillRect/>
          </a:stretch>
        </p:blipFill>
        <p:spPr>
          <a:xfrm>
            <a:off x="5081954" y="1164308"/>
            <a:ext cx="3650400" cy="3771675"/>
          </a:xfrm>
          <a:prstGeom prst="rect">
            <a:avLst/>
          </a:prstGeom>
        </p:spPr>
      </p:pic>
      <p:pic>
        <p:nvPicPr>
          <p:cNvPr id="13" name="Afbeelding 5"/>
          <p:cNvPicPr>
            <a:picLocks noChangeAspect="1"/>
          </p:cNvPicPr>
          <p:nvPr/>
        </p:nvPicPr>
        <p:blipFill>
          <a:blip r:embed="rId4"/>
          <a:stretch>
            <a:fillRect/>
          </a:stretch>
        </p:blipFill>
        <p:spPr>
          <a:xfrm>
            <a:off x="569280" y="5575354"/>
            <a:ext cx="3886200" cy="749808"/>
          </a:xfrm>
          <a:prstGeom prst="rect">
            <a:avLst/>
          </a:prstGeom>
        </p:spPr>
      </p:pic>
      <p:pic>
        <p:nvPicPr>
          <p:cNvPr id="14" name="Afbeelding 7"/>
          <p:cNvPicPr>
            <a:picLocks noChangeAspect="1"/>
          </p:cNvPicPr>
          <p:nvPr/>
        </p:nvPicPr>
        <p:blipFill>
          <a:blip r:embed="rId5"/>
          <a:stretch>
            <a:fillRect/>
          </a:stretch>
        </p:blipFill>
        <p:spPr>
          <a:xfrm>
            <a:off x="2113315" y="603242"/>
            <a:ext cx="414338" cy="414338"/>
          </a:xfrm>
          <a:prstGeom prst="rect">
            <a:avLst/>
          </a:prstGeom>
        </p:spPr>
      </p:pic>
    </p:spTree>
    <p:extLst>
      <p:ext uri="{BB962C8B-B14F-4D97-AF65-F5344CB8AC3E}">
        <p14:creationId xmlns:p14="http://schemas.microsoft.com/office/powerpoint/2010/main" val="1902154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3"/>
          <p:cNvPicPr>
            <a:picLocks noChangeAspect="1"/>
          </p:cNvPicPr>
          <p:nvPr/>
        </p:nvPicPr>
        <p:blipFill>
          <a:blip r:embed="rId2"/>
          <a:stretch>
            <a:fillRect/>
          </a:stretch>
        </p:blipFill>
        <p:spPr>
          <a:xfrm>
            <a:off x="0" y="0"/>
            <a:ext cx="9144000" cy="6858000"/>
          </a:xfrm>
          <a:prstGeom prst="rect">
            <a:avLst/>
          </a:prstGeom>
        </p:spPr>
      </p:pic>
      <p:pic>
        <p:nvPicPr>
          <p:cNvPr id="6" name="Afbeelding 4"/>
          <p:cNvPicPr>
            <a:picLocks noChangeAspect="1"/>
          </p:cNvPicPr>
          <p:nvPr/>
        </p:nvPicPr>
        <p:blipFill>
          <a:blip r:embed="rId3"/>
          <a:stretch>
            <a:fillRect/>
          </a:stretch>
        </p:blipFill>
        <p:spPr>
          <a:xfrm>
            <a:off x="3818015" y="3035300"/>
            <a:ext cx="4597400" cy="787400"/>
          </a:xfrm>
          <a:prstGeom prst="rect">
            <a:avLst/>
          </a:prstGeom>
        </p:spPr>
      </p:pic>
      <p:sp>
        <p:nvSpPr>
          <p:cNvPr id="7" name="Rechthoek 5"/>
          <p:cNvSpPr/>
          <p:nvPr/>
        </p:nvSpPr>
        <p:spPr>
          <a:xfrm>
            <a:off x="3955002" y="3184066"/>
            <a:ext cx="4572000" cy="523220"/>
          </a:xfrm>
          <a:prstGeom prst="rect">
            <a:avLst/>
          </a:prstGeom>
        </p:spPr>
        <p:txBody>
          <a:bodyPr>
            <a:spAutoFit/>
          </a:bodyPr>
          <a:lstStyle/>
          <a:p>
            <a:pPr>
              <a:spcAft>
                <a:spcPts val="600"/>
              </a:spcAft>
            </a:pPr>
            <a:r>
              <a:rPr lang="nl-BE" sz="1400" b="1" dirty="0"/>
              <a:t>DE NATUUR NAAR DE STAD BRENGEN MET </a:t>
            </a:r>
            <a:br>
              <a:rPr lang="nl-BE" sz="1400" b="1" dirty="0"/>
            </a:br>
            <a:r>
              <a:rPr lang="nl-BE" sz="1400" b="1" dirty="0"/>
              <a:t>GREENYARD </a:t>
            </a:r>
            <a:r>
              <a:rPr lang="en-GB" sz="1400" b="1" kern="150" dirty="0">
                <a:latin typeface="Calibri" panose="020F0502020204030204" pitchFamily="34" charset="0"/>
                <a:ea typeface="Arial" panose="020B0604020202020204" pitchFamily="34" charset="0"/>
                <a:cs typeface="Tahoma" panose="020B0604030504040204" pitchFamily="34" charset="0"/>
              </a:rPr>
              <a:t>HORTICULTURE</a:t>
            </a:r>
            <a:endParaRPr lang="nl-BE" sz="1400" kern="150" dirty="0">
              <a:effectLst/>
              <a:latin typeface="Times New Roman" panose="02020603050405020304" pitchFamily="18" charset="0"/>
              <a:ea typeface="Arial" panose="020B0604020202020204" pitchFamily="34" charset="0"/>
              <a:cs typeface="Tahoma" panose="020B0604030504040204" pitchFamily="34" charset="0"/>
            </a:endParaRPr>
          </a:p>
        </p:txBody>
      </p:sp>
    </p:spTree>
    <p:extLst>
      <p:ext uri="{BB962C8B-B14F-4D97-AF65-F5344CB8AC3E}">
        <p14:creationId xmlns:p14="http://schemas.microsoft.com/office/powerpoint/2010/main" val="2150998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3"/>
          <p:cNvPicPr>
            <a:picLocks noChangeAspect="1"/>
          </p:cNvPicPr>
          <p:nvPr/>
        </p:nvPicPr>
        <p:blipFill>
          <a:blip r:embed="rId2"/>
          <a:stretch>
            <a:fillRect/>
          </a:stretch>
        </p:blipFill>
        <p:spPr>
          <a:xfrm>
            <a:off x="0" y="0"/>
            <a:ext cx="9144000" cy="6858000"/>
          </a:xfrm>
          <a:prstGeom prst="rect">
            <a:avLst/>
          </a:prstGeom>
        </p:spPr>
      </p:pic>
      <p:sp>
        <p:nvSpPr>
          <p:cNvPr id="11" name="Rechthoek 4"/>
          <p:cNvSpPr/>
          <p:nvPr/>
        </p:nvSpPr>
        <p:spPr>
          <a:xfrm>
            <a:off x="465042" y="415019"/>
            <a:ext cx="4802469" cy="1426031"/>
          </a:xfrm>
          <a:prstGeom prst="rect">
            <a:avLst/>
          </a:prstGeom>
        </p:spPr>
        <p:txBody>
          <a:bodyPr wrap="none">
            <a:spAutoFit/>
          </a:bodyPr>
          <a:lstStyle/>
          <a:p>
            <a:pPr fontAlgn="ctr">
              <a:lnSpc>
                <a:spcPts val="4570"/>
              </a:lnSpc>
              <a:spcBef>
                <a:spcPts val="1200"/>
              </a:spcBef>
            </a:pPr>
            <a:r>
              <a:rPr lang="nl-NL" sz="3200" spc="-25" dirty="0">
                <a:ea typeface="Arial Unicode MS"/>
                <a:cs typeface="Arial Unicode MS"/>
              </a:rPr>
              <a:t>GREENYARD HORTICULTURE</a:t>
            </a:r>
            <a:endParaRPr lang="nl-BE" sz="3200" dirty="0">
              <a:ea typeface="Arial Unicode MS"/>
              <a:cs typeface="Arial Unicode MS"/>
            </a:endParaRPr>
          </a:p>
          <a:p>
            <a:pPr fontAlgn="ctr">
              <a:lnSpc>
                <a:spcPts val="4570"/>
              </a:lnSpc>
              <a:spcBef>
                <a:spcPts val="1200"/>
              </a:spcBef>
              <a:spcAft>
                <a:spcPts val="0"/>
              </a:spcAft>
            </a:pPr>
            <a:endParaRPr lang="nl-BE" sz="3200" cap="all" dirty="0">
              <a:ea typeface="Arial Unicode MS"/>
              <a:cs typeface="Arial Unicode MS"/>
            </a:endParaRPr>
          </a:p>
        </p:txBody>
      </p:sp>
      <p:sp>
        <p:nvSpPr>
          <p:cNvPr id="12" name="Rechthoek 5"/>
          <p:cNvSpPr/>
          <p:nvPr/>
        </p:nvSpPr>
        <p:spPr>
          <a:xfrm>
            <a:off x="465041" y="1164309"/>
            <a:ext cx="5267511" cy="4314001"/>
          </a:xfrm>
          <a:prstGeom prst="rect">
            <a:avLst/>
          </a:prstGeom>
        </p:spPr>
        <p:txBody>
          <a:bodyPr wrap="square">
            <a:spAutoFit/>
          </a:bodyPr>
          <a:lstStyle/>
          <a:p>
            <a:pPr>
              <a:spcAft>
                <a:spcPts val="0"/>
              </a:spcAft>
            </a:pPr>
            <a:r>
              <a:rPr lang="nl-NL" sz="1400" spc="-25" dirty="0">
                <a:solidFill>
                  <a:srgbClr val="161615"/>
                </a:solidFill>
                <a:ea typeface="Arial Unicode MS"/>
                <a:cs typeface="Arial Unicode MS"/>
              </a:rPr>
              <a:t>De </a:t>
            </a:r>
            <a:r>
              <a:rPr lang="nl-NL" sz="1400" b="1" dirty="0">
                <a:solidFill>
                  <a:srgbClr val="5EB2D2"/>
                </a:solidFill>
                <a:ea typeface="Arial Unicode MS"/>
                <a:cs typeface="Arial Unicode MS"/>
              </a:rPr>
              <a:t>natuur naar de stad brengen</a:t>
            </a:r>
            <a:r>
              <a:rPr lang="nl-NL" sz="1400" dirty="0">
                <a:solidFill>
                  <a:srgbClr val="161615"/>
                </a:solidFill>
                <a:ea typeface="Arial Unicode MS"/>
                <a:cs typeface="Arial Unicode MS"/>
              </a:rPr>
              <a:t>, is niet altijd eenvoudig. Bomen kunnen voor heel wat rust zorgen, maar hoe zorg je ervoor dat de </a:t>
            </a:r>
            <a:r>
              <a:rPr lang="nl-NL" sz="1400" spc="-25" dirty="0">
                <a:solidFill>
                  <a:srgbClr val="161615"/>
                </a:solidFill>
                <a:ea typeface="Arial Unicode MS"/>
                <a:cs typeface="Arial Unicode MS"/>
              </a:rPr>
              <a:t>wortels ruimte en zuurstof krijgen in een dicht gebetonneerde straat? </a:t>
            </a:r>
            <a:endParaRPr lang="nl-BE" sz="1400" dirty="0">
              <a:solidFill>
                <a:srgbClr val="000000"/>
              </a:solidFill>
              <a:ea typeface="Arial Unicode MS"/>
              <a:cs typeface="Arial Unicode MS"/>
            </a:endParaRPr>
          </a:p>
          <a:p>
            <a:pPr>
              <a:spcBef>
                <a:spcPts val="520"/>
              </a:spcBef>
              <a:spcAft>
                <a:spcPts val="0"/>
              </a:spcAft>
            </a:pPr>
            <a:r>
              <a:rPr lang="nl-NL" sz="1400" spc="-25" dirty="0">
                <a:solidFill>
                  <a:srgbClr val="161615"/>
                </a:solidFill>
                <a:ea typeface="Arial Unicode MS"/>
                <a:cs typeface="Arial Unicode MS"/>
              </a:rPr>
              <a:t>Greenyard </a:t>
            </a:r>
            <a:r>
              <a:rPr lang="nl-NL" sz="1400" spc="-25" dirty="0" err="1">
                <a:solidFill>
                  <a:srgbClr val="161615"/>
                </a:solidFill>
                <a:ea typeface="Arial Unicode MS"/>
                <a:cs typeface="Arial Unicode MS"/>
              </a:rPr>
              <a:t>Horticulture</a:t>
            </a:r>
            <a:r>
              <a:rPr lang="nl-NL" sz="1400" spc="-25" dirty="0">
                <a:solidFill>
                  <a:srgbClr val="161615"/>
                </a:solidFill>
                <a:ea typeface="Arial Unicode MS"/>
                <a:cs typeface="Arial Unicode MS"/>
              </a:rPr>
              <a:t> werkt samen met heel wat lokale spelers </a:t>
            </a:r>
            <a:r>
              <a:rPr lang="nl-NL" sz="1400" dirty="0">
                <a:solidFill>
                  <a:srgbClr val="161615"/>
                </a:solidFill>
                <a:ea typeface="Arial Unicode MS"/>
                <a:cs typeface="Arial Unicode MS"/>
              </a:rPr>
              <a:t>aan goede substraten voor groen in de stad. De stadslandbouwers </a:t>
            </a:r>
            <a:r>
              <a:rPr lang="nl-NL" sz="1400" spc="-25" dirty="0">
                <a:solidFill>
                  <a:srgbClr val="161615"/>
                </a:solidFill>
                <a:ea typeface="Arial Unicode MS"/>
                <a:cs typeface="Arial Unicode MS"/>
              </a:rPr>
              <a:t>van ROOF FOOD bijvoorbeeld telen groenten op deze substraten in hun </a:t>
            </a:r>
            <a:r>
              <a:rPr lang="nl-NL" sz="1400" spc="-25" dirty="0" err="1">
                <a:solidFill>
                  <a:srgbClr val="161615"/>
                </a:solidFill>
                <a:ea typeface="Arial Unicode MS"/>
                <a:cs typeface="Arial Unicode MS"/>
              </a:rPr>
              <a:t>dakmoestuin</a:t>
            </a:r>
            <a:r>
              <a:rPr lang="nl-NL" sz="1400" spc="-25" dirty="0">
                <a:solidFill>
                  <a:srgbClr val="161615"/>
                </a:solidFill>
                <a:ea typeface="Arial Unicode MS"/>
                <a:cs typeface="Arial Unicode MS"/>
              </a:rPr>
              <a:t>, en helpen Greenyard op hun beurt om nog betere substraten te maken. Ook met </a:t>
            </a:r>
            <a:r>
              <a:rPr lang="nl-NL" sz="1400" spc="-25" dirty="0" err="1">
                <a:solidFill>
                  <a:srgbClr val="161615"/>
                </a:solidFill>
                <a:ea typeface="Arial Unicode MS"/>
                <a:cs typeface="Arial Unicode MS"/>
              </a:rPr>
              <a:t>groendaksubstraten</a:t>
            </a:r>
            <a:r>
              <a:rPr lang="nl-NL" sz="1400" spc="-25" dirty="0">
                <a:solidFill>
                  <a:srgbClr val="161615"/>
                </a:solidFill>
                <a:ea typeface="Arial Unicode MS"/>
                <a:cs typeface="Arial Unicode MS"/>
              </a:rPr>
              <a:t>, substraten voor bodembedekking, bomengranulaat en educatieve moestuinbakken voor scholen worden kansen gecreëerd voor groene stadsinitiatieven.</a:t>
            </a:r>
            <a:endParaRPr lang="nl-BE" sz="1400" dirty="0">
              <a:solidFill>
                <a:srgbClr val="000000"/>
              </a:solidFill>
              <a:ea typeface="Arial Unicode MS"/>
              <a:cs typeface="Arial Unicode MS"/>
            </a:endParaRPr>
          </a:p>
          <a:p>
            <a:pPr>
              <a:spcBef>
                <a:spcPts val="520"/>
              </a:spcBef>
              <a:spcAft>
                <a:spcPts val="0"/>
              </a:spcAft>
            </a:pPr>
            <a:r>
              <a:rPr lang="nl-NL" sz="1400" spc="-10" dirty="0">
                <a:solidFill>
                  <a:srgbClr val="161615"/>
                </a:solidFill>
                <a:ea typeface="Arial Unicode MS"/>
                <a:cs typeface="Arial Unicode MS"/>
              </a:rPr>
              <a:t>Greenyard produceert 1,5 miljoen m</a:t>
            </a:r>
            <a:r>
              <a:rPr lang="nl-NL" sz="1400" spc="-10" baseline="30000" dirty="0">
                <a:solidFill>
                  <a:srgbClr val="161615"/>
                </a:solidFill>
                <a:ea typeface="Arial Unicode MS"/>
                <a:cs typeface="Arial Unicode MS"/>
              </a:rPr>
              <a:t>3</a:t>
            </a:r>
            <a:r>
              <a:rPr lang="nl-NL" sz="1400" spc="-10" dirty="0">
                <a:solidFill>
                  <a:srgbClr val="161615"/>
                </a:solidFill>
                <a:ea typeface="Arial Unicode MS"/>
                <a:cs typeface="Arial Unicode MS"/>
              </a:rPr>
              <a:t> substraat op jaarbasis en is daarmee </a:t>
            </a:r>
            <a:r>
              <a:rPr lang="nl-NL" sz="1400" b="1" spc="-10" dirty="0">
                <a:solidFill>
                  <a:srgbClr val="5EB2D2"/>
                </a:solidFill>
                <a:ea typeface="Arial Unicode MS"/>
                <a:cs typeface="Arial Unicode MS"/>
              </a:rPr>
              <a:t>de derde grootste substraatproducent</a:t>
            </a:r>
            <a:r>
              <a:rPr lang="nl-NL" sz="1400" spc="-10" dirty="0">
                <a:solidFill>
                  <a:srgbClr val="15A5CB"/>
                </a:solidFill>
                <a:ea typeface="Arial Unicode MS"/>
                <a:cs typeface="Arial Unicode MS"/>
              </a:rPr>
              <a:t> </a:t>
            </a:r>
            <a:r>
              <a:rPr lang="nl-NL" sz="1400" spc="-10" dirty="0">
                <a:solidFill>
                  <a:srgbClr val="161615"/>
                </a:solidFill>
                <a:ea typeface="Arial Unicode MS"/>
                <a:cs typeface="Arial Unicode MS"/>
              </a:rPr>
              <a:t>in Europa en behoort hiermee tot de Europese top van de substraatproducenten.</a:t>
            </a:r>
            <a:endParaRPr lang="nl-BE" sz="1400" dirty="0">
              <a:solidFill>
                <a:srgbClr val="000000"/>
              </a:solidFill>
              <a:ea typeface="Arial Unicode MS"/>
              <a:cs typeface="Arial Unicode MS"/>
            </a:endParaRPr>
          </a:p>
          <a:p>
            <a:pPr fontAlgn="ctr">
              <a:spcAft>
                <a:spcPts val="0"/>
              </a:spcAft>
            </a:pPr>
            <a:r>
              <a:rPr lang="nl-NL" sz="1400" dirty="0">
                <a:solidFill>
                  <a:srgbClr val="161615"/>
                </a:solidFill>
                <a:ea typeface="Arial Unicode MS"/>
                <a:cs typeface="Arial Unicode MS"/>
              </a:rPr>
              <a:t>Om de ecologische impact van deze substraten te verminderen worden alle potentieel geschikte biomassastromen onderzocht op hun bruikbaarheid als grondstof. Zo zullen </a:t>
            </a:r>
            <a:r>
              <a:rPr lang="nl-NL" sz="1400" b="1" dirty="0">
                <a:solidFill>
                  <a:srgbClr val="5EB2D2"/>
                </a:solidFill>
                <a:ea typeface="Arial Unicode MS"/>
                <a:cs typeface="Arial Unicode MS"/>
              </a:rPr>
              <a:t>natuurbeheerresten uit heide- en bosbeheer</a:t>
            </a:r>
            <a:r>
              <a:rPr lang="nl-NL" sz="1400" dirty="0">
                <a:solidFill>
                  <a:srgbClr val="161615"/>
                </a:solidFill>
                <a:ea typeface="Arial Unicode MS"/>
                <a:cs typeface="Arial Unicode MS"/>
              </a:rPr>
              <a:t> in Vlaanderen in de toekomst als grondstof gebruikt worden in de substraten van Greenyard.</a:t>
            </a:r>
            <a:endParaRPr lang="nl-BE" sz="1400" dirty="0">
              <a:ea typeface="Arial Unicode MS"/>
              <a:cs typeface="Arial Unicode MS"/>
            </a:endParaRPr>
          </a:p>
          <a:p>
            <a:pPr>
              <a:spcAft>
                <a:spcPts val="0"/>
              </a:spcAft>
            </a:pPr>
            <a:endParaRPr lang="nl-BE" sz="1400" dirty="0">
              <a:solidFill>
                <a:srgbClr val="000000"/>
              </a:solidFill>
              <a:ea typeface="Arial Unicode MS"/>
              <a:cs typeface="Arial Unicode MS"/>
            </a:endParaRPr>
          </a:p>
        </p:txBody>
      </p:sp>
      <p:sp>
        <p:nvSpPr>
          <p:cNvPr id="13" name="Rechthoek 6"/>
          <p:cNvSpPr/>
          <p:nvPr/>
        </p:nvSpPr>
        <p:spPr>
          <a:xfrm>
            <a:off x="5853183" y="3288322"/>
            <a:ext cx="2710525" cy="1933863"/>
          </a:xfrm>
          <a:prstGeom prst="rect">
            <a:avLst/>
          </a:prstGeom>
        </p:spPr>
        <p:txBody>
          <a:bodyPr wrap="square">
            <a:spAutoFit/>
          </a:bodyPr>
          <a:lstStyle/>
          <a:p>
            <a:pPr marL="171450" indent="-171450" fontAlgn="ctr">
              <a:spcAft>
                <a:spcPts val="0"/>
              </a:spcAft>
              <a:buFont typeface="Arial" panose="020B0604020202020204" pitchFamily="34" charset="0"/>
              <a:buChar char="•"/>
            </a:pPr>
            <a:r>
              <a:rPr lang="nl-NL" sz="1200" spc="-25" dirty="0">
                <a:solidFill>
                  <a:srgbClr val="161615"/>
                </a:solidFill>
                <a:ea typeface="Arial Unicode MS"/>
                <a:cs typeface="Arial Unicode MS"/>
              </a:rPr>
              <a:t>Gents project </a:t>
            </a:r>
            <a:r>
              <a:rPr lang="nl-NL" sz="1200" b="1" dirty="0">
                <a:solidFill>
                  <a:srgbClr val="89BA86"/>
                </a:solidFill>
                <a:ea typeface="Arial Unicode MS"/>
                <a:cs typeface="Arial Unicode MS"/>
              </a:rPr>
              <a:t>‘</a:t>
            </a:r>
            <a:r>
              <a:rPr lang="nl-NL" sz="1200" b="1" cap="all" dirty="0">
                <a:solidFill>
                  <a:srgbClr val="89BA86"/>
                </a:solidFill>
                <a:ea typeface="Arial Unicode MS"/>
                <a:cs typeface="Arial Unicode MS"/>
              </a:rPr>
              <a:t>Roof Food</a:t>
            </a:r>
            <a:r>
              <a:rPr lang="nl-NL" sz="1200" b="1" dirty="0">
                <a:solidFill>
                  <a:srgbClr val="89BA86"/>
                </a:solidFill>
                <a:ea typeface="Arial Unicode MS"/>
                <a:cs typeface="Arial Unicode MS"/>
              </a:rPr>
              <a:t>’</a:t>
            </a:r>
            <a:r>
              <a:rPr lang="nl-NL" sz="1200" dirty="0">
                <a:solidFill>
                  <a:srgbClr val="000000"/>
                </a:solidFill>
                <a:ea typeface="Arial Unicode MS"/>
                <a:cs typeface="Arial Unicode MS"/>
              </a:rPr>
              <a:t>: aanleg grootste </a:t>
            </a:r>
            <a:r>
              <a:rPr lang="nl-NL" sz="1200" b="1" dirty="0">
                <a:solidFill>
                  <a:srgbClr val="89BA86"/>
                </a:solidFill>
                <a:ea typeface="Arial Unicode MS"/>
                <a:cs typeface="Arial Unicode MS"/>
              </a:rPr>
              <a:t>Greenyard </a:t>
            </a:r>
            <a:r>
              <a:rPr lang="nl-NL" sz="1200" b="1" dirty="0" err="1">
                <a:solidFill>
                  <a:srgbClr val="89BA86"/>
                </a:solidFill>
                <a:ea typeface="Arial Unicode MS"/>
                <a:cs typeface="Arial Unicode MS"/>
              </a:rPr>
              <a:t>horticulture</a:t>
            </a:r>
            <a:r>
              <a:rPr lang="nl-NL" sz="1200" dirty="0">
                <a:solidFill>
                  <a:srgbClr val="000000"/>
                </a:solidFill>
                <a:ea typeface="Arial Unicode MS"/>
                <a:cs typeface="Arial Unicode MS"/>
              </a:rPr>
              <a:t> </a:t>
            </a:r>
            <a:br>
              <a:rPr lang="nl-NL" sz="1200" dirty="0">
                <a:solidFill>
                  <a:srgbClr val="000000"/>
                </a:solidFill>
                <a:ea typeface="Arial Unicode MS"/>
                <a:cs typeface="Arial Unicode MS"/>
              </a:rPr>
            </a:br>
            <a:r>
              <a:rPr lang="nl-NL" sz="1200" dirty="0">
                <a:solidFill>
                  <a:srgbClr val="000000"/>
                </a:solidFill>
                <a:ea typeface="Arial Unicode MS"/>
                <a:cs typeface="Arial Unicode MS"/>
              </a:rPr>
              <a:t>van Vlaanderen (500m²).</a:t>
            </a:r>
            <a:endParaRPr lang="nl-BE" sz="1200" dirty="0">
              <a:solidFill>
                <a:srgbClr val="000000"/>
              </a:solidFill>
              <a:ea typeface="Arial Unicode MS"/>
              <a:cs typeface="Arial Unicode MS"/>
            </a:endParaRPr>
          </a:p>
          <a:p>
            <a:pPr marL="171450" indent="-171450">
              <a:spcBef>
                <a:spcPts val="695"/>
              </a:spcBef>
              <a:spcAft>
                <a:spcPts val="0"/>
              </a:spcAft>
              <a:buFont typeface="Arial" panose="020B0604020202020204" pitchFamily="34" charset="0"/>
              <a:buChar char="•"/>
            </a:pPr>
            <a:r>
              <a:rPr lang="nl-NL" sz="1200" dirty="0">
                <a:solidFill>
                  <a:srgbClr val="000000"/>
                </a:solidFill>
                <a:ea typeface="Arial Unicode MS"/>
                <a:cs typeface="Arial Unicode MS"/>
              </a:rPr>
              <a:t>109 Gentse basisscholen leren groenten kweken met het</a:t>
            </a:r>
            <a:r>
              <a:rPr lang="nl-NL" sz="1200" b="1" dirty="0">
                <a:solidFill>
                  <a:srgbClr val="5EB2D2"/>
                </a:solidFill>
                <a:ea typeface="Arial Unicode MS"/>
                <a:cs typeface="Arial Unicode MS"/>
              </a:rPr>
              <a:t> </a:t>
            </a:r>
            <a:r>
              <a:rPr lang="nl-NL" sz="1200" b="1" dirty="0">
                <a:solidFill>
                  <a:srgbClr val="89BA86"/>
                </a:solidFill>
                <a:ea typeface="Arial Unicode MS"/>
                <a:cs typeface="Arial Unicode MS"/>
              </a:rPr>
              <a:t>educatieve pakket ‘De Proeftuin’</a:t>
            </a:r>
            <a:r>
              <a:rPr lang="nl-NL" sz="1200" dirty="0">
                <a:solidFill>
                  <a:srgbClr val="000000"/>
                </a:solidFill>
                <a:ea typeface="Arial Unicode MS"/>
                <a:cs typeface="Arial Unicode MS"/>
              </a:rPr>
              <a:t>.</a:t>
            </a:r>
            <a:endParaRPr lang="nl-BE" sz="1200" dirty="0">
              <a:solidFill>
                <a:srgbClr val="000000"/>
              </a:solidFill>
              <a:ea typeface="Arial Unicode MS"/>
              <a:cs typeface="Arial Unicode MS"/>
            </a:endParaRPr>
          </a:p>
          <a:p>
            <a:pPr marL="171450" indent="-171450">
              <a:spcBef>
                <a:spcPts val="695"/>
              </a:spcBef>
              <a:spcAft>
                <a:spcPts val="0"/>
              </a:spcAft>
              <a:buFont typeface="Arial" panose="020B0604020202020204" pitchFamily="34" charset="0"/>
              <a:buChar char="•"/>
            </a:pPr>
            <a:r>
              <a:rPr lang="nl-NL" sz="1200" dirty="0">
                <a:solidFill>
                  <a:srgbClr val="000000"/>
                </a:solidFill>
                <a:ea typeface="Arial Unicode MS"/>
                <a:cs typeface="Arial Unicode MS"/>
              </a:rPr>
              <a:t>Greenyard </a:t>
            </a:r>
            <a:r>
              <a:rPr lang="nl-NL" sz="1200" dirty="0" err="1">
                <a:solidFill>
                  <a:srgbClr val="000000"/>
                </a:solidFill>
                <a:ea typeface="Arial Unicode MS"/>
                <a:cs typeface="Arial Unicode MS"/>
              </a:rPr>
              <a:t>horticulture</a:t>
            </a:r>
            <a:r>
              <a:rPr lang="nl-NL" sz="1200" dirty="0">
                <a:solidFill>
                  <a:srgbClr val="000000"/>
                </a:solidFill>
                <a:ea typeface="Arial Unicode MS"/>
                <a:cs typeface="Arial Unicode MS"/>
              </a:rPr>
              <a:t> is partner in het Gentse stadslandbouwproject </a:t>
            </a:r>
            <a:br>
              <a:rPr lang="nl-NL" sz="1200" dirty="0">
                <a:solidFill>
                  <a:srgbClr val="000000"/>
                </a:solidFill>
                <a:ea typeface="Arial Unicode MS"/>
                <a:cs typeface="Arial Unicode MS"/>
              </a:rPr>
            </a:br>
            <a:r>
              <a:rPr lang="nl-NL" sz="1200" b="1" dirty="0">
                <a:solidFill>
                  <a:srgbClr val="89BA86"/>
                </a:solidFill>
                <a:ea typeface="Arial Unicode MS"/>
                <a:cs typeface="Arial Unicode MS"/>
              </a:rPr>
              <a:t>‘</a:t>
            </a:r>
            <a:r>
              <a:rPr lang="nl-NL" sz="1200" b="1" dirty="0" err="1">
                <a:solidFill>
                  <a:srgbClr val="89BA86"/>
                </a:solidFill>
                <a:ea typeface="Arial Unicode MS"/>
                <a:cs typeface="Arial Unicode MS"/>
              </a:rPr>
              <a:t>le</a:t>
            </a:r>
            <a:r>
              <a:rPr lang="nl-NL" sz="1200" b="1" dirty="0">
                <a:solidFill>
                  <a:srgbClr val="89BA86"/>
                </a:solidFill>
                <a:ea typeface="Arial Unicode MS"/>
                <a:cs typeface="Arial Unicode MS"/>
              </a:rPr>
              <a:t> petit </a:t>
            </a:r>
            <a:r>
              <a:rPr lang="nl-NL" sz="1200" b="1" dirty="0" err="1">
                <a:solidFill>
                  <a:srgbClr val="89BA86"/>
                </a:solidFill>
                <a:ea typeface="Arial Unicode MS"/>
                <a:cs typeface="Arial Unicode MS"/>
              </a:rPr>
              <a:t>botanique</a:t>
            </a:r>
            <a:r>
              <a:rPr lang="nl-NL" sz="1200" b="1" dirty="0">
                <a:solidFill>
                  <a:srgbClr val="89BA86"/>
                </a:solidFill>
                <a:ea typeface="Arial Unicode MS"/>
                <a:cs typeface="Arial Unicode MS"/>
              </a:rPr>
              <a:t>’</a:t>
            </a:r>
            <a:r>
              <a:rPr lang="nl-NL" sz="1200" dirty="0">
                <a:solidFill>
                  <a:srgbClr val="000000"/>
                </a:solidFill>
                <a:ea typeface="Arial Unicode MS"/>
                <a:cs typeface="Arial Unicode MS"/>
              </a:rPr>
              <a:t> (EU EFS funds).</a:t>
            </a:r>
            <a:endParaRPr lang="nl-BE" sz="1200" dirty="0">
              <a:solidFill>
                <a:srgbClr val="000000"/>
              </a:solidFill>
              <a:effectLst/>
              <a:ea typeface="Arial Unicode MS"/>
              <a:cs typeface="Arial Unicode MS"/>
            </a:endParaRPr>
          </a:p>
        </p:txBody>
      </p:sp>
      <p:pic>
        <p:nvPicPr>
          <p:cNvPr id="14" name="Afbeelding 1"/>
          <p:cNvPicPr>
            <a:picLocks noChangeAspect="1"/>
          </p:cNvPicPr>
          <p:nvPr/>
        </p:nvPicPr>
        <p:blipFill>
          <a:blip r:embed="rId3"/>
          <a:stretch>
            <a:fillRect/>
          </a:stretch>
        </p:blipFill>
        <p:spPr>
          <a:xfrm>
            <a:off x="533770" y="5601987"/>
            <a:ext cx="3886200" cy="749808"/>
          </a:xfrm>
          <a:prstGeom prst="rect">
            <a:avLst/>
          </a:prstGeom>
        </p:spPr>
      </p:pic>
      <p:pic>
        <p:nvPicPr>
          <p:cNvPr id="15" name="Afbeelding 2"/>
          <p:cNvPicPr>
            <a:picLocks noChangeAspect="1"/>
          </p:cNvPicPr>
          <p:nvPr/>
        </p:nvPicPr>
        <p:blipFill>
          <a:blip r:embed="rId4"/>
          <a:stretch>
            <a:fillRect/>
          </a:stretch>
        </p:blipFill>
        <p:spPr>
          <a:xfrm>
            <a:off x="5958014" y="1128034"/>
            <a:ext cx="1830291" cy="1886320"/>
          </a:xfrm>
          <a:prstGeom prst="rect">
            <a:avLst/>
          </a:prstGeom>
        </p:spPr>
      </p:pic>
      <p:pic>
        <p:nvPicPr>
          <p:cNvPr id="16" name="Afbeelding 8"/>
          <p:cNvPicPr>
            <a:picLocks noChangeAspect="1"/>
          </p:cNvPicPr>
          <p:nvPr/>
        </p:nvPicPr>
        <p:blipFill>
          <a:blip r:embed="rId5"/>
          <a:stretch>
            <a:fillRect/>
          </a:stretch>
        </p:blipFill>
        <p:spPr>
          <a:xfrm>
            <a:off x="5318214" y="603242"/>
            <a:ext cx="414338" cy="414338"/>
          </a:xfrm>
          <a:prstGeom prst="rect">
            <a:avLst/>
          </a:prstGeom>
        </p:spPr>
      </p:pic>
    </p:spTree>
    <p:extLst>
      <p:ext uri="{BB962C8B-B14F-4D97-AF65-F5344CB8AC3E}">
        <p14:creationId xmlns:p14="http://schemas.microsoft.com/office/powerpoint/2010/main" val="2067162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inhoud 2"/>
          <p:cNvSpPr txBox="1">
            <a:spLocks/>
          </p:cNvSpPr>
          <p:nvPr/>
        </p:nvSpPr>
        <p:spPr>
          <a:xfrm>
            <a:off x="6074752" y="2504417"/>
            <a:ext cx="2432182" cy="3006206"/>
          </a:xfrm>
          <a:prstGeom prst="rect">
            <a:avLst/>
          </a:prstGeom>
        </p:spPr>
        <p:txBody>
          <a:bodyPr/>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err="1"/>
              <a:t>Zes</a:t>
            </a:r>
            <a:r>
              <a:rPr lang="en-US" sz="1200" dirty="0"/>
              <a:t> </a:t>
            </a:r>
            <a:r>
              <a:rPr lang="en-US" sz="1200" dirty="0" err="1"/>
              <a:t>actoren</a:t>
            </a:r>
            <a:r>
              <a:rPr lang="en-US" sz="1200" dirty="0"/>
              <a:t> </a:t>
            </a:r>
            <a:r>
              <a:rPr lang="en-US" sz="1200" dirty="0" err="1"/>
              <a:t>uit</a:t>
            </a:r>
            <a:r>
              <a:rPr lang="en-US" sz="1200" dirty="0"/>
              <a:t> de </a:t>
            </a:r>
            <a:r>
              <a:rPr lang="en-US" sz="1200" dirty="0" err="1"/>
              <a:t>Gentse</a:t>
            </a:r>
            <a:r>
              <a:rPr lang="en-US" sz="1200" dirty="0"/>
              <a:t> </a:t>
            </a:r>
            <a:r>
              <a:rPr lang="en-US" sz="1200" dirty="0" err="1"/>
              <a:t>regio</a:t>
            </a:r>
            <a:r>
              <a:rPr lang="en-US" sz="1200" dirty="0"/>
              <a:t> </a:t>
            </a:r>
            <a:r>
              <a:rPr lang="en-US" sz="1200" dirty="0" err="1"/>
              <a:t>hebben</a:t>
            </a:r>
            <a:r>
              <a:rPr lang="en-US" sz="1200" dirty="0"/>
              <a:t> de </a:t>
            </a:r>
            <a:r>
              <a:rPr lang="en-US" sz="1200" dirty="0" err="1"/>
              <a:t>handen</a:t>
            </a:r>
            <a:r>
              <a:rPr lang="en-US" sz="1200" dirty="0"/>
              <a:t> in </a:t>
            </a:r>
            <a:r>
              <a:rPr lang="en-US" sz="1200" dirty="0" err="1"/>
              <a:t>elkaar</a:t>
            </a:r>
            <a:r>
              <a:rPr lang="en-US" sz="1200" dirty="0"/>
              <a:t> </a:t>
            </a:r>
            <a:r>
              <a:rPr lang="en-US" sz="1200" dirty="0" err="1"/>
              <a:t>geslagen</a:t>
            </a:r>
            <a:r>
              <a:rPr lang="en-US" sz="1200" dirty="0"/>
              <a:t> om </a:t>
            </a:r>
            <a:r>
              <a:rPr lang="en-US" sz="1200" dirty="0" err="1"/>
              <a:t>een</a:t>
            </a:r>
            <a:r>
              <a:rPr lang="en-US" sz="1200" dirty="0"/>
              <a:t> </a:t>
            </a:r>
            <a:r>
              <a:rPr lang="en-US" sz="1200" dirty="0" err="1"/>
              <a:t>robuuste</a:t>
            </a:r>
            <a:r>
              <a:rPr lang="en-US" sz="1200" dirty="0"/>
              <a:t> </a:t>
            </a:r>
            <a:r>
              <a:rPr lang="en-US" sz="1200" dirty="0" err="1"/>
              <a:t>en</a:t>
            </a:r>
            <a:r>
              <a:rPr lang="en-US" sz="1200" dirty="0"/>
              <a:t> </a:t>
            </a:r>
            <a:r>
              <a:rPr lang="en-US" sz="1200" dirty="0" err="1"/>
              <a:t>veerkrachtige</a:t>
            </a:r>
            <a:r>
              <a:rPr lang="en-US" sz="1200" dirty="0"/>
              <a:t> </a:t>
            </a:r>
            <a:r>
              <a:rPr lang="en-US" sz="1200" b="1" dirty="0" err="1"/>
              <a:t>cleantech</a:t>
            </a:r>
            <a:r>
              <a:rPr lang="en-US" sz="1200" b="1" dirty="0"/>
              <a:t> cluster </a:t>
            </a:r>
            <a:r>
              <a:rPr lang="en-US" sz="1200" dirty="0" err="1"/>
              <a:t>uit</a:t>
            </a:r>
            <a:r>
              <a:rPr lang="en-US" sz="1200" dirty="0"/>
              <a:t> </a:t>
            </a:r>
            <a:r>
              <a:rPr lang="en-US" sz="1200" dirty="0" err="1"/>
              <a:t>te</a:t>
            </a:r>
            <a:r>
              <a:rPr lang="en-US" sz="1200" dirty="0"/>
              <a:t> </a:t>
            </a:r>
            <a:r>
              <a:rPr lang="en-US" sz="1200" dirty="0" err="1"/>
              <a:t>bouwen</a:t>
            </a:r>
            <a:r>
              <a:rPr lang="en-US" sz="1200" dirty="0"/>
              <a:t>. </a:t>
            </a:r>
          </a:p>
          <a:p>
            <a:pPr marL="0" indent="0">
              <a:buNone/>
            </a:pPr>
            <a:r>
              <a:rPr lang="en-US" sz="1200" dirty="0"/>
              <a:t>We </a:t>
            </a:r>
            <a:r>
              <a:rPr lang="en-US" sz="1200" dirty="0" err="1"/>
              <a:t>laten</a:t>
            </a:r>
            <a:r>
              <a:rPr lang="en-US" sz="1200" dirty="0"/>
              <a:t> je </a:t>
            </a:r>
            <a:r>
              <a:rPr lang="en-US" sz="1200" dirty="0" err="1"/>
              <a:t>graag</a:t>
            </a:r>
            <a:r>
              <a:rPr lang="en-US" sz="1200" dirty="0"/>
              <a:t> </a:t>
            </a:r>
            <a:r>
              <a:rPr lang="en-US" sz="1200" dirty="0" err="1"/>
              <a:t>kennismaken</a:t>
            </a:r>
            <a:r>
              <a:rPr lang="en-US" sz="1200" dirty="0"/>
              <a:t> met </a:t>
            </a:r>
            <a:r>
              <a:rPr lang="en-US" sz="1200" dirty="0" err="1"/>
              <a:t>enkele</a:t>
            </a:r>
            <a:r>
              <a:rPr lang="en-US" sz="1200" dirty="0"/>
              <a:t> concrete </a:t>
            </a:r>
            <a:r>
              <a:rPr lang="en-US" sz="1200" dirty="0" err="1"/>
              <a:t>projecten</a:t>
            </a:r>
            <a:r>
              <a:rPr lang="en-US" sz="1200" dirty="0"/>
              <a:t> die </a:t>
            </a:r>
            <a:r>
              <a:rPr lang="en-US" sz="1200" dirty="0" err="1"/>
              <a:t>inzetten</a:t>
            </a:r>
            <a:r>
              <a:rPr lang="en-US" sz="1200" dirty="0"/>
              <a:t> op </a:t>
            </a:r>
            <a:r>
              <a:rPr lang="en-US" sz="1200" b="1" dirty="0" err="1"/>
              <a:t>cleantech</a:t>
            </a:r>
            <a:r>
              <a:rPr lang="en-US" sz="1200" b="1" dirty="0"/>
              <a:t> </a:t>
            </a:r>
            <a:r>
              <a:rPr lang="en-US" sz="1200" b="1" dirty="0" err="1"/>
              <a:t>en</a:t>
            </a:r>
            <a:r>
              <a:rPr lang="en-US" sz="1200" b="1" dirty="0"/>
              <a:t> </a:t>
            </a:r>
            <a:r>
              <a:rPr lang="en-US" sz="1200" b="1" dirty="0" err="1"/>
              <a:t>circulaire</a:t>
            </a:r>
            <a:r>
              <a:rPr lang="en-US" sz="1200" b="1" dirty="0"/>
              <a:t> </a:t>
            </a:r>
            <a:r>
              <a:rPr lang="en-US" sz="1200" b="1" dirty="0" err="1"/>
              <a:t>economie</a:t>
            </a:r>
            <a:r>
              <a:rPr lang="en-US" sz="1200" dirty="0"/>
              <a:t>. </a:t>
            </a:r>
          </a:p>
          <a:p>
            <a:pPr marL="0" indent="0">
              <a:buNone/>
            </a:pPr>
            <a:r>
              <a:rPr lang="en-US" sz="1200" dirty="0"/>
              <a:t>Zo </a:t>
            </a:r>
            <a:r>
              <a:rPr lang="en-US" sz="1200" dirty="0" err="1"/>
              <a:t>krijg</a:t>
            </a:r>
            <a:r>
              <a:rPr lang="en-US" sz="1200" dirty="0"/>
              <a:t> je </a:t>
            </a:r>
            <a:r>
              <a:rPr lang="en-US" sz="1200" dirty="0" err="1"/>
              <a:t>alvast</a:t>
            </a:r>
            <a:r>
              <a:rPr lang="en-US" sz="1200" dirty="0"/>
              <a:t> </a:t>
            </a:r>
            <a:r>
              <a:rPr lang="en-US" sz="1200" dirty="0" err="1"/>
              <a:t>een</a:t>
            </a:r>
            <a:r>
              <a:rPr lang="en-US" sz="1200" dirty="0"/>
              <a:t> </a:t>
            </a:r>
            <a:r>
              <a:rPr lang="en-US" sz="1200" dirty="0" err="1"/>
              <a:t>idee</a:t>
            </a:r>
            <a:r>
              <a:rPr lang="en-US" sz="1200" dirty="0"/>
              <a:t> wat </a:t>
            </a:r>
            <a:r>
              <a:rPr lang="en-US" sz="1200" dirty="0" err="1"/>
              <a:t>er</a:t>
            </a:r>
            <a:r>
              <a:rPr lang="en-US" sz="1200" dirty="0"/>
              <a:t> </a:t>
            </a:r>
            <a:r>
              <a:rPr lang="en-US" sz="1200" dirty="0" err="1"/>
              <a:t>mogelijk</a:t>
            </a:r>
            <a:r>
              <a:rPr lang="en-US" sz="1200" dirty="0"/>
              <a:t> is op het </a:t>
            </a:r>
            <a:r>
              <a:rPr lang="en-US" sz="1200" dirty="0" err="1"/>
              <a:t>vlak</a:t>
            </a:r>
            <a:r>
              <a:rPr lang="en-US" sz="1200" dirty="0"/>
              <a:t> van </a:t>
            </a:r>
            <a:r>
              <a:rPr lang="en-US" sz="1200" b="1" dirty="0"/>
              <a:t>water, </a:t>
            </a:r>
            <a:r>
              <a:rPr lang="en-US" sz="1200" b="1" dirty="0" err="1"/>
              <a:t>energie</a:t>
            </a:r>
            <a:r>
              <a:rPr lang="en-US" sz="1200" b="1" dirty="0"/>
              <a:t>, </a:t>
            </a:r>
            <a:r>
              <a:rPr lang="en-US" sz="1200" b="1" dirty="0" err="1"/>
              <a:t>mobiliteit</a:t>
            </a:r>
            <a:r>
              <a:rPr lang="en-US" sz="1200" b="1" dirty="0"/>
              <a:t> </a:t>
            </a:r>
            <a:r>
              <a:rPr lang="en-US" sz="1200" dirty="0" err="1"/>
              <a:t>en</a:t>
            </a:r>
            <a:r>
              <a:rPr lang="en-US" sz="1200" dirty="0"/>
              <a:t> </a:t>
            </a:r>
            <a:r>
              <a:rPr lang="en-US" sz="1200" b="1" dirty="0" err="1"/>
              <a:t>materialen</a:t>
            </a:r>
            <a:r>
              <a:rPr lang="en-US" sz="1200" dirty="0"/>
              <a:t>, de </a:t>
            </a:r>
            <a:r>
              <a:rPr lang="en-US" sz="1200" dirty="0" err="1"/>
              <a:t>vier</a:t>
            </a:r>
            <a:r>
              <a:rPr lang="en-US" sz="1200" dirty="0"/>
              <a:t> </a:t>
            </a:r>
            <a:r>
              <a:rPr lang="en-US" sz="1200" dirty="0" err="1"/>
              <a:t>belangrijkste</a:t>
            </a:r>
            <a:r>
              <a:rPr lang="en-US" sz="1200" dirty="0"/>
              <a:t> </a:t>
            </a:r>
            <a:r>
              <a:rPr lang="en-US" sz="1200" dirty="0" err="1"/>
              <a:t>pijlers</a:t>
            </a:r>
            <a:r>
              <a:rPr lang="en-US" sz="1200" dirty="0"/>
              <a:t> van </a:t>
            </a:r>
            <a:r>
              <a:rPr lang="en-US" sz="1200" b="1" dirty="0" err="1"/>
              <a:t>schone</a:t>
            </a:r>
            <a:r>
              <a:rPr lang="en-US" sz="1200" b="1" dirty="0"/>
              <a:t> </a:t>
            </a:r>
            <a:r>
              <a:rPr lang="en-US" sz="1200" b="1" dirty="0" err="1"/>
              <a:t>technologie</a:t>
            </a:r>
            <a:r>
              <a:rPr lang="en-US" sz="1200" b="1" dirty="0"/>
              <a:t>.</a:t>
            </a:r>
          </a:p>
        </p:txBody>
      </p:sp>
      <p:sp>
        <p:nvSpPr>
          <p:cNvPr id="5" name="Titel 1"/>
          <p:cNvSpPr txBox="1">
            <a:spLocks/>
          </p:cNvSpPr>
          <p:nvPr/>
        </p:nvSpPr>
        <p:spPr>
          <a:xfrm>
            <a:off x="4498622" y="892767"/>
            <a:ext cx="4189981" cy="997196"/>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b="1" kern="1200" cap="all" baseline="0">
                <a:solidFill>
                  <a:srgbClr val="70BD85"/>
                </a:solidFill>
                <a:latin typeface="Century Gothic" charset="0"/>
                <a:ea typeface="Century Gothic" charset="0"/>
                <a:cs typeface="Century Gothic" charset="0"/>
              </a:defRPr>
            </a:lvl1pPr>
          </a:lstStyle>
          <a:p>
            <a:pPr algn="r"/>
            <a:r>
              <a:rPr lang="en-US" sz="3200" cap="none" dirty="0" smtClean="0">
                <a:solidFill>
                  <a:srgbClr val="22414E"/>
                </a:solidFill>
              </a:rPr>
              <a:t>GOEDE PRAKTIJKEN </a:t>
            </a:r>
            <a:endParaRPr lang="en-US" sz="3200" cap="none" dirty="0">
              <a:solidFill>
                <a:srgbClr val="22414E"/>
              </a:solidFill>
            </a:endParaRPr>
          </a:p>
          <a:p>
            <a:pPr algn="r"/>
            <a:r>
              <a:rPr lang="en-US" sz="4000" cap="none" dirty="0" err="1">
                <a:solidFill>
                  <a:srgbClr val="3FC0C2"/>
                </a:solidFill>
              </a:rPr>
              <a:t>regio</a:t>
            </a:r>
            <a:r>
              <a:rPr lang="en-US" sz="4000" cap="none" dirty="0">
                <a:solidFill>
                  <a:srgbClr val="3FC0C2"/>
                </a:solidFill>
              </a:rPr>
              <a:t> Gent</a:t>
            </a:r>
            <a:endParaRPr lang="x-none" sz="4000" cap="none" dirty="0">
              <a:solidFill>
                <a:srgbClr val="3FC0C2"/>
              </a:solidFill>
            </a:endParaRPr>
          </a:p>
        </p:txBody>
      </p:sp>
    </p:spTree>
    <p:extLst>
      <p:ext uri="{BB962C8B-B14F-4D97-AF65-F5344CB8AC3E}">
        <p14:creationId xmlns:p14="http://schemas.microsoft.com/office/powerpoint/2010/main" val="841788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3"/>
          <p:cNvPicPr>
            <a:picLocks noChangeAspect="1"/>
          </p:cNvPicPr>
          <p:nvPr/>
        </p:nvPicPr>
        <p:blipFill>
          <a:blip r:embed="rId2"/>
          <a:stretch>
            <a:fillRect/>
          </a:stretch>
        </p:blipFill>
        <p:spPr>
          <a:xfrm>
            <a:off x="0" y="0"/>
            <a:ext cx="9144000" cy="6858000"/>
          </a:xfrm>
          <a:prstGeom prst="rect">
            <a:avLst/>
          </a:prstGeom>
        </p:spPr>
      </p:pic>
      <p:pic>
        <p:nvPicPr>
          <p:cNvPr id="6" name="Afbeelding 4"/>
          <p:cNvPicPr>
            <a:picLocks noChangeAspect="1"/>
          </p:cNvPicPr>
          <p:nvPr/>
        </p:nvPicPr>
        <p:blipFill>
          <a:blip r:embed="rId3"/>
          <a:stretch>
            <a:fillRect/>
          </a:stretch>
        </p:blipFill>
        <p:spPr>
          <a:xfrm>
            <a:off x="3818015" y="3035300"/>
            <a:ext cx="4597400" cy="787400"/>
          </a:xfrm>
          <a:prstGeom prst="rect">
            <a:avLst/>
          </a:prstGeom>
        </p:spPr>
      </p:pic>
      <p:sp>
        <p:nvSpPr>
          <p:cNvPr id="7" name="Rechthoek 5"/>
          <p:cNvSpPr/>
          <p:nvPr/>
        </p:nvSpPr>
        <p:spPr>
          <a:xfrm>
            <a:off x="4019138" y="3275111"/>
            <a:ext cx="3633559" cy="307777"/>
          </a:xfrm>
          <a:prstGeom prst="rect">
            <a:avLst/>
          </a:prstGeom>
        </p:spPr>
        <p:txBody>
          <a:bodyPr wrap="none">
            <a:spAutoFit/>
          </a:bodyPr>
          <a:lstStyle/>
          <a:p>
            <a:r>
              <a:rPr lang="nl-BE" sz="1400" b="1" dirty="0"/>
              <a:t>MINDER CO</a:t>
            </a:r>
            <a:r>
              <a:rPr lang="nl-BE" sz="1400" b="1" baseline="-25000" dirty="0"/>
              <a:t>2</a:t>
            </a:r>
            <a:r>
              <a:rPr lang="nl-BE" sz="1400" b="1" dirty="0"/>
              <a:t> DOOR MATERIALENHERGEBRUIK</a:t>
            </a:r>
            <a:endParaRPr lang="nl-BE" sz="1400" dirty="0"/>
          </a:p>
        </p:txBody>
      </p:sp>
    </p:spTree>
    <p:extLst>
      <p:ext uri="{BB962C8B-B14F-4D97-AF65-F5344CB8AC3E}">
        <p14:creationId xmlns:p14="http://schemas.microsoft.com/office/powerpoint/2010/main" val="3189846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3"/>
          <p:cNvPicPr>
            <a:picLocks noChangeAspect="1"/>
          </p:cNvPicPr>
          <p:nvPr/>
        </p:nvPicPr>
        <p:blipFill>
          <a:blip r:embed="rId2"/>
          <a:stretch>
            <a:fillRect/>
          </a:stretch>
        </p:blipFill>
        <p:spPr>
          <a:xfrm>
            <a:off x="0" y="0"/>
            <a:ext cx="9144000" cy="6858000"/>
          </a:xfrm>
          <a:prstGeom prst="rect">
            <a:avLst/>
          </a:prstGeom>
        </p:spPr>
      </p:pic>
      <p:sp>
        <p:nvSpPr>
          <p:cNvPr id="12" name="Rechthoek 4"/>
          <p:cNvSpPr/>
          <p:nvPr/>
        </p:nvSpPr>
        <p:spPr>
          <a:xfrm>
            <a:off x="465042" y="415019"/>
            <a:ext cx="3602076" cy="682238"/>
          </a:xfrm>
          <a:prstGeom prst="rect">
            <a:avLst/>
          </a:prstGeom>
        </p:spPr>
        <p:txBody>
          <a:bodyPr wrap="none">
            <a:spAutoFit/>
          </a:bodyPr>
          <a:lstStyle/>
          <a:p>
            <a:pPr fontAlgn="ctr">
              <a:lnSpc>
                <a:spcPts val="4570"/>
              </a:lnSpc>
              <a:spcBef>
                <a:spcPts val="1200"/>
              </a:spcBef>
            </a:pPr>
            <a:r>
              <a:rPr lang="nl-NL" sz="3200" spc="-25" dirty="0">
                <a:solidFill>
                  <a:srgbClr val="161615"/>
                </a:solidFill>
                <a:ea typeface="Arial Unicode MS"/>
                <a:cs typeface="Arial Unicode MS"/>
              </a:rPr>
              <a:t>HOOGOVENCEMENT</a:t>
            </a:r>
            <a:endParaRPr lang="nl-BE" sz="3200" cap="all" dirty="0">
              <a:ea typeface="Arial Unicode MS"/>
              <a:cs typeface="Arial Unicode MS"/>
            </a:endParaRPr>
          </a:p>
        </p:txBody>
      </p:sp>
      <p:sp>
        <p:nvSpPr>
          <p:cNvPr id="13" name="Rechthoek 5"/>
          <p:cNvSpPr/>
          <p:nvPr/>
        </p:nvSpPr>
        <p:spPr>
          <a:xfrm>
            <a:off x="465042" y="1164309"/>
            <a:ext cx="4194882" cy="3323987"/>
          </a:xfrm>
          <a:prstGeom prst="rect">
            <a:avLst/>
          </a:prstGeom>
        </p:spPr>
        <p:txBody>
          <a:bodyPr wrap="square">
            <a:spAutoFit/>
          </a:bodyPr>
          <a:lstStyle/>
          <a:p>
            <a:pPr>
              <a:spcAft>
                <a:spcPts val="0"/>
              </a:spcAft>
            </a:pPr>
            <a:r>
              <a:rPr lang="nl-NL" sz="1400" spc="-25" dirty="0">
                <a:solidFill>
                  <a:srgbClr val="161615"/>
                </a:solidFill>
                <a:ea typeface="Arial Unicode MS"/>
                <a:cs typeface="Arial Unicode MS"/>
              </a:rPr>
              <a:t>Verder kijken dan de eigen sector en nagaan hoe </a:t>
            </a:r>
            <a:r>
              <a:rPr lang="nl-NL" sz="1400" dirty="0">
                <a:solidFill>
                  <a:srgbClr val="000000"/>
                </a:solidFill>
                <a:ea typeface="Arial Unicode MS"/>
                <a:cs typeface="Arial Unicode MS"/>
              </a:rPr>
              <a:t/>
            </a:r>
            <a:br>
              <a:rPr lang="nl-NL" sz="1400" dirty="0">
                <a:solidFill>
                  <a:srgbClr val="000000"/>
                </a:solidFill>
                <a:ea typeface="Arial Unicode MS"/>
                <a:cs typeface="Arial Unicode MS"/>
              </a:rPr>
            </a:br>
            <a:r>
              <a:rPr lang="nl-NL" sz="1400" dirty="0">
                <a:solidFill>
                  <a:srgbClr val="000000"/>
                </a:solidFill>
                <a:ea typeface="Arial Unicode MS"/>
                <a:cs typeface="Arial Unicode MS"/>
              </a:rPr>
              <a:t>verschillende industrieën succesvol kunnen </a:t>
            </a:r>
            <a:r>
              <a:rPr lang="nl-NL" sz="1400" dirty="0" err="1">
                <a:solidFill>
                  <a:srgbClr val="000000"/>
                </a:solidFill>
                <a:ea typeface="Arial Unicode MS"/>
                <a:cs typeface="Arial Unicode MS"/>
              </a:rPr>
              <a:t>samen-</a:t>
            </a:r>
            <a:r>
              <a:rPr lang="nl-NL" sz="1400" spc="-10" dirty="0" err="1">
                <a:solidFill>
                  <a:srgbClr val="000000"/>
                </a:solidFill>
                <a:ea typeface="Arial Unicode MS"/>
                <a:cs typeface="Arial Unicode MS"/>
              </a:rPr>
              <a:t>werken</a:t>
            </a:r>
            <a:r>
              <a:rPr lang="nl-NL" sz="1400" spc="-10" dirty="0">
                <a:solidFill>
                  <a:srgbClr val="000000"/>
                </a:solidFill>
                <a:ea typeface="Arial Unicode MS"/>
                <a:cs typeface="Arial Unicode MS"/>
              </a:rPr>
              <a:t>? Dat is precies wat </a:t>
            </a:r>
            <a:r>
              <a:rPr lang="nl-NL" sz="1400" b="1" spc="-10" dirty="0">
                <a:solidFill>
                  <a:srgbClr val="5EB2D2"/>
                </a:solidFill>
                <a:ea typeface="Arial Unicode MS"/>
                <a:cs typeface="Arial Unicode MS"/>
              </a:rPr>
              <a:t>staalfabrikant </a:t>
            </a:r>
            <a:r>
              <a:rPr lang="nl-NL" sz="1400" b="1" spc="-10" dirty="0" err="1">
                <a:solidFill>
                  <a:srgbClr val="5EB2D2"/>
                </a:solidFill>
                <a:ea typeface="Arial Unicode MS"/>
                <a:cs typeface="Arial Unicode MS"/>
              </a:rPr>
              <a:t>ArcelorMittal</a:t>
            </a:r>
            <a:r>
              <a:rPr lang="nl-NL" sz="1400" dirty="0">
                <a:solidFill>
                  <a:srgbClr val="000000"/>
                </a:solidFill>
                <a:ea typeface="Arial Unicode MS"/>
                <a:cs typeface="Arial Unicode MS"/>
              </a:rPr>
              <a:t> en </a:t>
            </a:r>
            <a:r>
              <a:rPr lang="nl-NL" sz="1400" b="1" dirty="0">
                <a:solidFill>
                  <a:srgbClr val="5EB2D2"/>
                </a:solidFill>
                <a:ea typeface="Arial Unicode MS"/>
                <a:cs typeface="Arial Unicode MS"/>
              </a:rPr>
              <a:t>cementproducent CBR</a:t>
            </a:r>
            <a:r>
              <a:rPr lang="nl-NL" sz="1400" dirty="0">
                <a:solidFill>
                  <a:srgbClr val="000000"/>
                </a:solidFill>
                <a:ea typeface="Arial Unicode MS"/>
                <a:cs typeface="Arial Unicode MS"/>
              </a:rPr>
              <a:t> van de Heidelberg Cement Group hebben gedaan.</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spc="-25" dirty="0">
                <a:solidFill>
                  <a:srgbClr val="000000"/>
                </a:solidFill>
                <a:ea typeface="Arial Unicode MS"/>
                <a:cs typeface="Arial Unicode MS"/>
              </a:rPr>
              <a:t>Beide bedrijven bundelden hun expertise en ontwikkelden </a:t>
            </a:r>
            <a:r>
              <a:rPr lang="nl-NL" sz="1400" dirty="0">
                <a:solidFill>
                  <a:srgbClr val="000000"/>
                </a:solidFill>
                <a:ea typeface="Arial Unicode MS"/>
                <a:cs typeface="Arial Unicode MS"/>
              </a:rPr>
              <a:t>met </a:t>
            </a:r>
            <a:r>
              <a:rPr lang="nl-NL" sz="1400" b="1" dirty="0">
                <a:solidFill>
                  <a:srgbClr val="5EB2D2"/>
                </a:solidFill>
                <a:ea typeface="Arial Unicode MS"/>
                <a:cs typeface="Arial Unicode MS"/>
              </a:rPr>
              <a:t>hoogovencement</a:t>
            </a:r>
            <a:r>
              <a:rPr lang="nl-NL" sz="1400" dirty="0">
                <a:solidFill>
                  <a:srgbClr val="000000"/>
                </a:solidFill>
                <a:ea typeface="Arial Unicode MS"/>
                <a:cs typeface="Arial Unicode MS"/>
              </a:rPr>
              <a:t> een nieuw en innovatief product.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Het ijzer dat bij </a:t>
            </a:r>
            <a:r>
              <a:rPr lang="nl-NL" sz="1400" dirty="0" err="1">
                <a:solidFill>
                  <a:srgbClr val="000000"/>
                </a:solidFill>
                <a:ea typeface="Arial Unicode MS"/>
                <a:cs typeface="Arial Unicode MS"/>
              </a:rPr>
              <a:t>ArcelorMittal</a:t>
            </a:r>
            <a:r>
              <a:rPr lang="nl-NL" sz="1400" dirty="0">
                <a:solidFill>
                  <a:srgbClr val="000000"/>
                </a:solidFill>
                <a:ea typeface="Arial Unicode MS"/>
                <a:cs typeface="Arial Unicode MS"/>
              </a:rPr>
              <a:t> wordt gewonnen, levert als </a:t>
            </a:r>
            <a:r>
              <a:rPr lang="nl-NL" sz="1400" b="1" dirty="0">
                <a:solidFill>
                  <a:srgbClr val="5EB2D2"/>
                </a:solidFill>
                <a:ea typeface="Arial Unicode MS"/>
                <a:cs typeface="Arial Unicode MS"/>
              </a:rPr>
              <a:t>restproduct</a:t>
            </a:r>
            <a:r>
              <a:rPr lang="nl-NL" sz="1400" dirty="0">
                <a:solidFill>
                  <a:srgbClr val="000000"/>
                </a:solidFill>
                <a:ea typeface="Arial Unicode MS"/>
                <a:cs typeface="Arial Unicode MS"/>
              </a:rPr>
              <a:t> namelijk </a:t>
            </a:r>
            <a:r>
              <a:rPr lang="nl-NL" sz="1400" b="1" dirty="0">
                <a:solidFill>
                  <a:srgbClr val="5EB2D2"/>
                </a:solidFill>
                <a:ea typeface="Arial Unicode MS"/>
                <a:cs typeface="Arial Unicode MS"/>
              </a:rPr>
              <a:t>‘hoogovenzand’</a:t>
            </a:r>
            <a:r>
              <a:rPr lang="nl-NL" sz="1400" dirty="0">
                <a:solidFill>
                  <a:srgbClr val="000000"/>
                </a:solidFill>
                <a:ea typeface="Arial Unicode MS"/>
                <a:cs typeface="Arial Unicode MS"/>
              </a:rPr>
              <a:t> op. Deze fijne korrels gebruikt CBR vervolgens als </a:t>
            </a:r>
            <a:r>
              <a:rPr lang="nl-NL" sz="1400" b="1" dirty="0">
                <a:solidFill>
                  <a:srgbClr val="5EB2D2"/>
                </a:solidFill>
                <a:ea typeface="Arial Unicode MS"/>
                <a:cs typeface="Arial Unicode MS"/>
              </a:rPr>
              <a:t>grondstof</a:t>
            </a:r>
            <a:r>
              <a:rPr lang="nl-NL" sz="1400" dirty="0">
                <a:solidFill>
                  <a:srgbClr val="000000"/>
                </a:solidFill>
                <a:ea typeface="Arial Unicode MS"/>
                <a:cs typeface="Arial Unicode MS"/>
              </a:rPr>
              <a:t> bij de productie van </a:t>
            </a:r>
            <a:r>
              <a:rPr lang="nl-NL" sz="1400" b="1" dirty="0">
                <a:solidFill>
                  <a:srgbClr val="5EB2D2"/>
                </a:solidFill>
                <a:ea typeface="Arial Unicode MS"/>
                <a:cs typeface="Arial Unicode MS"/>
              </a:rPr>
              <a:t>cement</a:t>
            </a:r>
            <a:r>
              <a:rPr lang="nl-NL" sz="1400" dirty="0">
                <a:solidFill>
                  <a:srgbClr val="000000"/>
                </a:solidFill>
                <a:ea typeface="Arial Unicode MS"/>
                <a:cs typeface="Arial Unicode MS"/>
              </a:rPr>
              <a:t>. Een win-winsituatie voor alle partijen.</a:t>
            </a:r>
            <a:endParaRPr lang="nl-BE" sz="1400" dirty="0">
              <a:solidFill>
                <a:srgbClr val="000000"/>
              </a:solidFill>
              <a:ea typeface="Arial Unicode MS"/>
              <a:cs typeface="Arial Unicode MS"/>
            </a:endParaRPr>
          </a:p>
        </p:txBody>
      </p:sp>
      <p:sp>
        <p:nvSpPr>
          <p:cNvPr id="14" name="Rechthoek 7"/>
          <p:cNvSpPr/>
          <p:nvPr/>
        </p:nvSpPr>
        <p:spPr>
          <a:xfrm>
            <a:off x="5124966" y="3652399"/>
            <a:ext cx="3536408" cy="1938992"/>
          </a:xfrm>
          <a:prstGeom prst="rect">
            <a:avLst/>
          </a:prstGeom>
        </p:spPr>
        <p:txBody>
          <a:bodyPr wrap="square">
            <a:spAutoFit/>
          </a:bodyPr>
          <a:lstStyle/>
          <a:p>
            <a:pPr>
              <a:spcAft>
                <a:spcPts val="0"/>
              </a:spcAft>
            </a:pPr>
            <a:r>
              <a:rPr lang="nl-NL" sz="1200" spc="-25" dirty="0">
                <a:solidFill>
                  <a:srgbClr val="161615"/>
                </a:solidFill>
                <a:ea typeface="Arial Unicode MS"/>
                <a:cs typeface="Arial Unicode MS"/>
              </a:rPr>
              <a:t>De CO</a:t>
            </a:r>
            <a:r>
              <a:rPr lang="nl-NL" sz="1200" baseline="-25000" dirty="0">
                <a:solidFill>
                  <a:srgbClr val="000000"/>
                </a:solidFill>
                <a:ea typeface="Arial Unicode MS"/>
                <a:cs typeface="Arial Unicode MS"/>
              </a:rPr>
              <a:t>2</a:t>
            </a:r>
            <a:r>
              <a:rPr lang="nl-NL" sz="1200" dirty="0">
                <a:solidFill>
                  <a:srgbClr val="000000"/>
                </a:solidFill>
                <a:ea typeface="Arial Unicode MS"/>
                <a:cs typeface="Arial Unicode MS"/>
              </a:rPr>
              <a:t>-uitstoot die vrijkomt bij de productie van hoogovencement dat voor 2/3 hoogovenzand bevat </a:t>
            </a:r>
            <a:br>
              <a:rPr lang="nl-NL" sz="1200" dirty="0">
                <a:solidFill>
                  <a:srgbClr val="000000"/>
                </a:solidFill>
                <a:ea typeface="Arial Unicode MS"/>
                <a:cs typeface="Arial Unicode MS"/>
              </a:rPr>
            </a:br>
            <a:r>
              <a:rPr lang="nl-NL" sz="1200" dirty="0">
                <a:solidFill>
                  <a:srgbClr val="000000"/>
                </a:solidFill>
                <a:ea typeface="Arial Unicode MS"/>
                <a:cs typeface="Arial Unicode MS"/>
              </a:rPr>
              <a:t>is maar 1/3 van de uitstoot van traditioneel cement.</a:t>
            </a:r>
            <a:endParaRPr lang="nl-BE" sz="1200" dirty="0">
              <a:solidFill>
                <a:srgbClr val="000000"/>
              </a:solidFill>
              <a:ea typeface="Arial Unicode MS"/>
              <a:cs typeface="Arial Unicode MS"/>
            </a:endParaRPr>
          </a:p>
          <a:p>
            <a:pPr>
              <a:spcAft>
                <a:spcPts val="0"/>
              </a:spcAft>
            </a:pPr>
            <a:r>
              <a:rPr lang="nl-NL" sz="1200" dirty="0">
                <a:solidFill>
                  <a:srgbClr val="000000"/>
                </a:solidFill>
                <a:ea typeface="Arial Unicode MS"/>
                <a:cs typeface="Arial Unicode MS"/>
              </a:rPr>
              <a:t> </a:t>
            </a:r>
            <a:endParaRPr lang="nl-BE" sz="1200" dirty="0">
              <a:solidFill>
                <a:srgbClr val="000000"/>
              </a:solidFill>
              <a:ea typeface="Arial Unicode MS"/>
              <a:cs typeface="Arial Unicode MS"/>
            </a:endParaRPr>
          </a:p>
          <a:p>
            <a:pPr marL="176530" indent="-176530">
              <a:spcAft>
                <a:spcPts val="0"/>
              </a:spcAft>
              <a:buFont typeface="Arial" panose="020B0604020202020204" pitchFamily="34" charset="0"/>
              <a:buChar char="•"/>
            </a:pPr>
            <a:r>
              <a:rPr lang="nl-NL" sz="1200" dirty="0">
                <a:solidFill>
                  <a:srgbClr val="000000"/>
                </a:solidFill>
                <a:ea typeface="Arial Unicode MS"/>
                <a:cs typeface="Arial Unicode MS"/>
              </a:rPr>
              <a:t>CBR hoogovencement bevat </a:t>
            </a:r>
            <a:r>
              <a:rPr lang="nl-NL" sz="1200" b="1" dirty="0">
                <a:solidFill>
                  <a:srgbClr val="89BA86"/>
                </a:solidFill>
                <a:ea typeface="Arial Unicode MS"/>
                <a:cs typeface="Arial Unicode MS"/>
              </a:rPr>
              <a:t>51 à 82% hoogovenzand</a:t>
            </a:r>
            <a:r>
              <a:rPr lang="nl-NL" sz="1200" dirty="0">
                <a:solidFill>
                  <a:srgbClr val="000000"/>
                </a:solidFill>
                <a:ea typeface="Arial Unicode MS"/>
                <a:cs typeface="Arial Unicode MS"/>
              </a:rPr>
              <a:t>, afhankelijk van de cementklasse.</a:t>
            </a:r>
            <a:endParaRPr lang="nl-BE" sz="1200" dirty="0">
              <a:solidFill>
                <a:srgbClr val="000000"/>
              </a:solidFill>
              <a:ea typeface="Arial Unicode MS"/>
              <a:cs typeface="Arial Unicode MS"/>
            </a:endParaRPr>
          </a:p>
          <a:p>
            <a:pPr>
              <a:spcAft>
                <a:spcPts val="0"/>
              </a:spcAft>
            </a:pPr>
            <a:r>
              <a:rPr lang="nl-NL" sz="1200" dirty="0">
                <a:solidFill>
                  <a:srgbClr val="000000"/>
                </a:solidFill>
                <a:ea typeface="Arial Unicode MS"/>
                <a:cs typeface="Arial Unicode MS"/>
              </a:rPr>
              <a:t> </a:t>
            </a:r>
            <a:endParaRPr lang="nl-BE" sz="1200" dirty="0">
              <a:solidFill>
                <a:srgbClr val="000000"/>
              </a:solidFill>
              <a:ea typeface="Arial Unicode MS"/>
              <a:cs typeface="Arial Unicode MS"/>
            </a:endParaRPr>
          </a:p>
          <a:p>
            <a:pPr marL="176530" indent="-176530">
              <a:spcAft>
                <a:spcPts val="0"/>
              </a:spcAft>
              <a:buFont typeface="Arial" panose="020B0604020202020204" pitchFamily="34" charset="0"/>
              <a:buChar char="•"/>
            </a:pPr>
            <a:r>
              <a:rPr lang="nl-NL" sz="1200" dirty="0">
                <a:solidFill>
                  <a:srgbClr val="000000"/>
                </a:solidFill>
                <a:ea typeface="Arial Unicode MS"/>
                <a:cs typeface="Arial Unicode MS"/>
              </a:rPr>
              <a:t>CBR verwerkt jaarlijks </a:t>
            </a:r>
            <a:r>
              <a:rPr lang="nl-NL" sz="1200" b="1" dirty="0">
                <a:solidFill>
                  <a:srgbClr val="89BA86"/>
                </a:solidFill>
                <a:ea typeface="Arial Unicode MS"/>
                <a:cs typeface="Arial Unicode MS"/>
              </a:rPr>
              <a:t>650.000 ton</a:t>
            </a:r>
            <a:r>
              <a:rPr lang="nl-NL" sz="1200" dirty="0">
                <a:solidFill>
                  <a:srgbClr val="000000"/>
                </a:solidFill>
                <a:ea typeface="Arial Unicode MS"/>
                <a:cs typeface="Arial Unicode MS"/>
              </a:rPr>
              <a:t> hoogovenzand. Dat is bijna de helft van hun totale productie:</a:t>
            </a:r>
            <a:br>
              <a:rPr lang="nl-NL" sz="1200" dirty="0">
                <a:solidFill>
                  <a:srgbClr val="000000"/>
                </a:solidFill>
                <a:ea typeface="Arial Unicode MS"/>
                <a:cs typeface="Arial Unicode MS"/>
              </a:rPr>
            </a:br>
            <a:r>
              <a:rPr lang="nl-NL" sz="1200" b="1" dirty="0">
                <a:solidFill>
                  <a:srgbClr val="89BA86"/>
                </a:solidFill>
                <a:ea typeface="Arial Unicode MS"/>
                <a:cs typeface="Arial Unicode MS"/>
              </a:rPr>
              <a:t>1,4 miljoen ton</a:t>
            </a:r>
            <a:r>
              <a:rPr lang="nl-NL" sz="1200" dirty="0">
                <a:solidFill>
                  <a:srgbClr val="000000"/>
                </a:solidFill>
                <a:ea typeface="Arial Unicode MS"/>
                <a:cs typeface="Arial Unicode MS"/>
              </a:rPr>
              <a:t> cement.</a:t>
            </a:r>
            <a:endParaRPr lang="nl-BE" sz="1200" dirty="0">
              <a:solidFill>
                <a:srgbClr val="000000"/>
              </a:solidFill>
              <a:effectLst/>
              <a:ea typeface="Arial Unicode MS"/>
              <a:cs typeface="Arial Unicode MS"/>
            </a:endParaRPr>
          </a:p>
        </p:txBody>
      </p:sp>
      <p:pic>
        <p:nvPicPr>
          <p:cNvPr id="15" name="Afbeelding 1"/>
          <p:cNvPicPr>
            <a:picLocks noChangeAspect="1"/>
          </p:cNvPicPr>
          <p:nvPr/>
        </p:nvPicPr>
        <p:blipFill>
          <a:blip r:embed="rId3"/>
          <a:stretch>
            <a:fillRect/>
          </a:stretch>
        </p:blipFill>
        <p:spPr>
          <a:xfrm>
            <a:off x="533770" y="5584232"/>
            <a:ext cx="3886200" cy="749808"/>
          </a:xfrm>
          <a:prstGeom prst="rect">
            <a:avLst/>
          </a:prstGeom>
        </p:spPr>
      </p:pic>
      <p:pic>
        <p:nvPicPr>
          <p:cNvPr id="16" name="Afbeelding 2"/>
          <p:cNvPicPr>
            <a:picLocks noChangeAspect="1"/>
          </p:cNvPicPr>
          <p:nvPr/>
        </p:nvPicPr>
        <p:blipFill>
          <a:blip r:embed="rId4"/>
          <a:stretch>
            <a:fillRect/>
          </a:stretch>
        </p:blipFill>
        <p:spPr>
          <a:xfrm>
            <a:off x="5409051" y="1164309"/>
            <a:ext cx="2820549" cy="2344469"/>
          </a:xfrm>
          <a:prstGeom prst="rect">
            <a:avLst/>
          </a:prstGeom>
        </p:spPr>
      </p:pic>
      <p:pic>
        <p:nvPicPr>
          <p:cNvPr id="17" name="Afbeelding 8"/>
          <p:cNvPicPr>
            <a:picLocks noChangeAspect="1"/>
          </p:cNvPicPr>
          <p:nvPr/>
        </p:nvPicPr>
        <p:blipFill>
          <a:blip r:embed="rId5"/>
          <a:stretch>
            <a:fillRect/>
          </a:stretch>
        </p:blipFill>
        <p:spPr>
          <a:xfrm>
            <a:off x="4119867" y="603242"/>
            <a:ext cx="414338" cy="414338"/>
          </a:xfrm>
          <a:prstGeom prst="rect">
            <a:avLst/>
          </a:prstGeom>
        </p:spPr>
      </p:pic>
      <p:pic>
        <p:nvPicPr>
          <p:cNvPr id="18" name="Afbeelding 9"/>
          <p:cNvPicPr>
            <a:picLocks noChangeAspect="1"/>
          </p:cNvPicPr>
          <p:nvPr/>
        </p:nvPicPr>
        <p:blipFill>
          <a:blip r:embed="rId6"/>
          <a:stretch>
            <a:fillRect/>
          </a:stretch>
        </p:blipFill>
        <p:spPr>
          <a:xfrm>
            <a:off x="4692872" y="603242"/>
            <a:ext cx="414338" cy="414338"/>
          </a:xfrm>
          <a:prstGeom prst="rect">
            <a:avLst/>
          </a:prstGeom>
        </p:spPr>
      </p:pic>
    </p:spTree>
    <p:extLst>
      <p:ext uri="{BB962C8B-B14F-4D97-AF65-F5344CB8AC3E}">
        <p14:creationId xmlns:p14="http://schemas.microsoft.com/office/powerpoint/2010/main" val="812150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3"/>
          <p:cNvPicPr>
            <a:picLocks noChangeAspect="1"/>
          </p:cNvPicPr>
          <p:nvPr/>
        </p:nvPicPr>
        <p:blipFill>
          <a:blip r:embed="rId2"/>
          <a:stretch>
            <a:fillRect/>
          </a:stretch>
        </p:blipFill>
        <p:spPr>
          <a:xfrm>
            <a:off x="0" y="0"/>
            <a:ext cx="9144000" cy="6858000"/>
          </a:xfrm>
          <a:prstGeom prst="rect">
            <a:avLst/>
          </a:prstGeom>
        </p:spPr>
      </p:pic>
      <p:pic>
        <p:nvPicPr>
          <p:cNvPr id="6" name="Afbeelding 4"/>
          <p:cNvPicPr>
            <a:picLocks noChangeAspect="1"/>
          </p:cNvPicPr>
          <p:nvPr/>
        </p:nvPicPr>
        <p:blipFill>
          <a:blip r:embed="rId3"/>
          <a:stretch>
            <a:fillRect/>
          </a:stretch>
        </p:blipFill>
        <p:spPr>
          <a:xfrm>
            <a:off x="3818015" y="3035300"/>
            <a:ext cx="4597400" cy="787400"/>
          </a:xfrm>
          <a:prstGeom prst="rect">
            <a:avLst/>
          </a:prstGeom>
        </p:spPr>
      </p:pic>
      <p:sp>
        <p:nvSpPr>
          <p:cNvPr id="7" name="Rechthoek 5"/>
          <p:cNvSpPr/>
          <p:nvPr/>
        </p:nvSpPr>
        <p:spPr>
          <a:xfrm>
            <a:off x="3963880" y="3159703"/>
            <a:ext cx="4572000" cy="523220"/>
          </a:xfrm>
          <a:prstGeom prst="rect">
            <a:avLst/>
          </a:prstGeom>
        </p:spPr>
        <p:txBody>
          <a:bodyPr>
            <a:spAutoFit/>
          </a:bodyPr>
          <a:lstStyle/>
          <a:p>
            <a:r>
              <a:rPr lang="nl-BE" sz="1400" b="1" dirty="0"/>
              <a:t>MOBIELE TESTOPSTELLING </a:t>
            </a:r>
            <a:br>
              <a:rPr lang="nl-BE" sz="1400" b="1" dirty="0"/>
            </a:br>
            <a:r>
              <a:rPr lang="nl-BE" sz="1400" b="1" dirty="0"/>
              <a:t>VOOR INDUSTRIEEL WATERHERGEBRUIK</a:t>
            </a:r>
            <a:endParaRPr lang="nl-BE" sz="1400" dirty="0"/>
          </a:p>
        </p:txBody>
      </p:sp>
    </p:spTree>
    <p:extLst>
      <p:ext uri="{BB962C8B-B14F-4D97-AF65-F5344CB8AC3E}">
        <p14:creationId xmlns:p14="http://schemas.microsoft.com/office/powerpoint/2010/main" val="1550257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5"/>
          <p:cNvPicPr>
            <a:picLocks noChangeAspect="1"/>
          </p:cNvPicPr>
          <p:nvPr/>
        </p:nvPicPr>
        <p:blipFill>
          <a:blip r:embed="rId2"/>
          <a:stretch>
            <a:fillRect/>
          </a:stretch>
        </p:blipFill>
        <p:spPr>
          <a:xfrm>
            <a:off x="0" y="0"/>
            <a:ext cx="9144000" cy="6858000"/>
          </a:xfrm>
          <a:prstGeom prst="rect">
            <a:avLst/>
          </a:prstGeom>
        </p:spPr>
      </p:pic>
      <p:sp>
        <p:nvSpPr>
          <p:cNvPr id="10" name="Rechthoek 6"/>
          <p:cNvSpPr/>
          <p:nvPr/>
        </p:nvSpPr>
        <p:spPr>
          <a:xfrm>
            <a:off x="465042" y="415019"/>
            <a:ext cx="1998239" cy="682238"/>
          </a:xfrm>
          <a:prstGeom prst="rect">
            <a:avLst/>
          </a:prstGeom>
        </p:spPr>
        <p:txBody>
          <a:bodyPr wrap="none">
            <a:spAutoFit/>
          </a:bodyPr>
          <a:lstStyle/>
          <a:p>
            <a:pPr fontAlgn="ctr">
              <a:lnSpc>
                <a:spcPts val="4570"/>
              </a:lnSpc>
              <a:spcBef>
                <a:spcPts val="1200"/>
              </a:spcBef>
            </a:pPr>
            <a:r>
              <a:rPr lang="nl-NL" sz="3200" spc="-25" dirty="0">
                <a:solidFill>
                  <a:srgbClr val="161615"/>
                </a:solidFill>
                <a:ea typeface="Arial Unicode MS"/>
                <a:cs typeface="Arial Unicode MS"/>
              </a:rPr>
              <a:t>IMPROVED</a:t>
            </a:r>
            <a:endParaRPr lang="nl-BE" sz="3200" cap="all" dirty="0">
              <a:ea typeface="Arial Unicode MS"/>
              <a:cs typeface="Arial Unicode MS"/>
            </a:endParaRPr>
          </a:p>
        </p:txBody>
      </p:sp>
      <p:sp>
        <p:nvSpPr>
          <p:cNvPr id="11" name="Rechthoek 7"/>
          <p:cNvSpPr/>
          <p:nvPr/>
        </p:nvSpPr>
        <p:spPr>
          <a:xfrm>
            <a:off x="465042" y="1164309"/>
            <a:ext cx="4194882" cy="3323987"/>
          </a:xfrm>
          <a:prstGeom prst="rect">
            <a:avLst/>
          </a:prstGeom>
        </p:spPr>
        <p:txBody>
          <a:bodyPr wrap="square">
            <a:spAutoFit/>
          </a:bodyPr>
          <a:lstStyle/>
          <a:p>
            <a:r>
              <a:rPr lang="nl-NL" sz="1400" dirty="0"/>
              <a:t>IMPROVED onderzoekt hoe </a:t>
            </a:r>
            <a:r>
              <a:rPr lang="nl-NL" sz="1400" b="1" dirty="0">
                <a:solidFill>
                  <a:srgbClr val="00ADC2"/>
                </a:solidFill>
              </a:rPr>
              <a:t>alternatieve waterbronnen</a:t>
            </a:r>
            <a:r>
              <a:rPr lang="nl-NL" sz="1400" dirty="0">
                <a:solidFill>
                  <a:srgbClr val="00ADC2"/>
                </a:solidFill>
              </a:rPr>
              <a:t> </a:t>
            </a:r>
            <a:r>
              <a:rPr lang="nl-NL" sz="1400" dirty="0"/>
              <a:t>zoals brak oppervlaktewater en afvalwater het efficiëntst kunnen worden </a:t>
            </a:r>
            <a:r>
              <a:rPr lang="nl-NL" sz="1400" b="1" dirty="0">
                <a:solidFill>
                  <a:srgbClr val="00ADC2"/>
                </a:solidFill>
              </a:rPr>
              <a:t>gezuiverd voor hergebruik in de industrie</a:t>
            </a:r>
            <a:r>
              <a:rPr lang="nl-NL" sz="1400" dirty="0"/>
              <a:t>.</a:t>
            </a:r>
            <a:endParaRPr lang="nl-BE" sz="1400" dirty="0"/>
          </a:p>
          <a:p>
            <a:r>
              <a:rPr lang="nl-NL" sz="1400" dirty="0"/>
              <a:t> </a:t>
            </a:r>
            <a:endParaRPr lang="nl-BE" sz="1400" dirty="0"/>
          </a:p>
          <a:p>
            <a:r>
              <a:rPr lang="nl-NL" sz="1400" dirty="0"/>
              <a:t>IMPROVED ontwikkelt </a:t>
            </a:r>
            <a:r>
              <a:rPr lang="nl-NL" sz="1400" b="1" dirty="0">
                <a:solidFill>
                  <a:srgbClr val="00ADC2"/>
                </a:solidFill>
              </a:rPr>
              <a:t>mobiele onderzoeks-infrastructuur</a:t>
            </a:r>
            <a:r>
              <a:rPr lang="nl-NL" sz="1400" dirty="0"/>
              <a:t> die niet alleen toelaat het hele water-zuiveringstraject te testen, maar ook de invloed van de waterkwaliteit op corrosie en vervuiling kan simuleren zonder in het echte proces te moeten ingrijpen.</a:t>
            </a:r>
            <a:endParaRPr lang="nl-BE" sz="1400" dirty="0"/>
          </a:p>
          <a:p>
            <a:r>
              <a:rPr lang="nl-NL" sz="1400" dirty="0"/>
              <a:t> </a:t>
            </a:r>
            <a:endParaRPr lang="nl-BE" sz="1400" dirty="0"/>
          </a:p>
          <a:p>
            <a:pPr fontAlgn="ctr"/>
            <a:r>
              <a:rPr lang="nl-NL" sz="1400" dirty="0"/>
              <a:t>Het doel is om uiteindelijk een</a:t>
            </a:r>
            <a:r>
              <a:rPr lang="nl-NL" sz="1400" dirty="0">
                <a:solidFill>
                  <a:srgbClr val="00ADC2"/>
                </a:solidFill>
              </a:rPr>
              <a:t> </a:t>
            </a:r>
            <a:r>
              <a:rPr lang="nl-NL" sz="1400" b="1" dirty="0">
                <a:solidFill>
                  <a:srgbClr val="00ADC2"/>
                </a:solidFill>
              </a:rPr>
              <a:t>beter gesloten waterkringloop</a:t>
            </a:r>
            <a:r>
              <a:rPr lang="nl-NL" sz="1400" dirty="0"/>
              <a:t> te hebben en het gebruik van zoet water voor de industrie te beperken.</a:t>
            </a:r>
            <a:endParaRPr lang="nl-BE" sz="1400" dirty="0"/>
          </a:p>
          <a:p>
            <a:pPr>
              <a:spcAft>
                <a:spcPts val="0"/>
              </a:spcAft>
            </a:pPr>
            <a:endParaRPr lang="nl-BE" sz="1400" dirty="0">
              <a:solidFill>
                <a:srgbClr val="000000"/>
              </a:solidFill>
              <a:ea typeface="Arial Unicode MS"/>
              <a:cs typeface="Arial Unicode MS"/>
            </a:endParaRPr>
          </a:p>
        </p:txBody>
      </p:sp>
      <p:pic>
        <p:nvPicPr>
          <p:cNvPr id="12" name="Afbeelding 12"/>
          <p:cNvPicPr>
            <a:picLocks noChangeAspect="1"/>
          </p:cNvPicPr>
          <p:nvPr/>
        </p:nvPicPr>
        <p:blipFill>
          <a:blip r:embed="rId3"/>
          <a:stretch>
            <a:fillRect/>
          </a:stretch>
        </p:blipFill>
        <p:spPr>
          <a:xfrm>
            <a:off x="507492" y="5257592"/>
            <a:ext cx="8129016" cy="1030224"/>
          </a:xfrm>
          <a:prstGeom prst="rect">
            <a:avLst/>
          </a:prstGeom>
        </p:spPr>
      </p:pic>
      <p:pic>
        <p:nvPicPr>
          <p:cNvPr id="16" name="Afbeelding 13"/>
          <p:cNvPicPr>
            <a:picLocks noChangeAspect="1"/>
          </p:cNvPicPr>
          <p:nvPr/>
        </p:nvPicPr>
        <p:blipFill>
          <a:blip r:embed="rId4"/>
          <a:stretch>
            <a:fillRect/>
          </a:stretch>
        </p:blipFill>
        <p:spPr>
          <a:xfrm>
            <a:off x="4844545" y="997119"/>
            <a:ext cx="3704651" cy="2723557"/>
          </a:xfrm>
          <a:prstGeom prst="rect">
            <a:avLst/>
          </a:prstGeom>
        </p:spPr>
      </p:pic>
      <p:pic>
        <p:nvPicPr>
          <p:cNvPr id="18" name="Afbeelding 14"/>
          <p:cNvPicPr>
            <a:picLocks noChangeAspect="1"/>
          </p:cNvPicPr>
          <p:nvPr/>
        </p:nvPicPr>
        <p:blipFill>
          <a:blip r:embed="rId5"/>
          <a:stretch>
            <a:fillRect/>
          </a:stretch>
        </p:blipFill>
        <p:spPr>
          <a:xfrm>
            <a:off x="2965385" y="603242"/>
            <a:ext cx="414338" cy="414338"/>
          </a:xfrm>
          <a:prstGeom prst="rect">
            <a:avLst/>
          </a:prstGeom>
        </p:spPr>
      </p:pic>
      <p:pic>
        <p:nvPicPr>
          <p:cNvPr id="19" name="Afbeelding 16"/>
          <p:cNvPicPr>
            <a:picLocks noChangeAspect="1"/>
          </p:cNvPicPr>
          <p:nvPr/>
        </p:nvPicPr>
        <p:blipFill>
          <a:blip r:embed="rId6"/>
          <a:stretch>
            <a:fillRect/>
          </a:stretch>
        </p:blipFill>
        <p:spPr>
          <a:xfrm>
            <a:off x="2470953" y="603242"/>
            <a:ext cx="414338" cy="414338"/>
          </a:xfrm>
          <a:prstGeom prst="rect">
            <a:avLst/>
          </a:prstGeom>
        </p:spPr>
      </p:pic>
    </p:spTree>
    <p:extLst>
      <p:ext uri="{BB962C8B-B14F-4D97-AF65-F5344CB8AC3E}">
        <p14:creationId xmlns:p14="http://schemas.microsoft.com/office/powerpoint/2010/main" val="401611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3"/>
          <p:cNvPicPr>
            <a:picLocks noChangeAspect="1"/>
          </p:cNvPicPr>
          <p:nvPr/>
        </p:nvPicPr>
        <p:blipFill>
          <a:blip r:embed="rId2"/>
          <a:stretch>
            <a:fillRect/>
          </a:stretch>
        </p:blipFill>
        <p:spPr>
          <a:xfrm>
            <a:off x="0" y="0"/>
            <a:ext cx="9144000" cy="6858000"/>
          </a:xfrm>
          <a:prstGeom prst="rect">
            <a:avLst/>
          </a:prstGeom>
        </p:spPr>
      </p:pic>
      <p:pic>
        <p:nvPicPr>
          <p:cNvPr id="6" name="Afbeelding 4"/>
          <p:cNvPicPr>
            <a:picLocks noChangeAspect="1"/>
          </p:cNvPicPr>
          <p:nvPr/>
        </p:nvPicPr>
        <p:blipFill>
          <a:blip r:embed="rId3"/>
          <a:stretch>
            <a:fillRect/>
          </a:stretch>
        </p:blipFill>
        <p:spPr>
          <a:xfrm>
            <a:off x="3818015" y="3035300"/>
            <a:ext cx="4597400" cy="787400"/>
          </a:xfrm>
          <a:prstGeom prst="rect">
            <a:avLst/>
          </a:prstGeom>
        </p:spPr>
      </p:pic>
      <p:sp>
        <p:nvSpPr>
          <p:cNvPr id="7" name="Rechthoek 5"/>
          <p:cNvSpPr/>
          <p:nvPr/>
        </p:nvSpPr>
        <p:spPr>
          <a:xfrm>
            <a:off x="3928369" y="3268601"/>
            <a:ext cx="4572000" cy="523220"/>
          </a:xfrm>
          <a:prstGeom prst="rect">
            <a:avLst/>
          </a:prstGeom>
        </p:spPr>
        <p:txBody>
          <a:bodyPr>
            <a:spAutoFit/>
          </a:bodyPr>
          <a:lstStyle/>
          <a:p>
            <a:r>
              <a:rPr lang="nl-BE" sz="1400" b="1" dirty="0"/>
              <a:t>VAN GRONDSTOF TOT BIOBRANDSTOF OP ÉÉN LOCATIE</a:t>
            </a:r>
            <a:endParaRPr lang="nl-BE" sz="1400" dirty="0"/>
          </a:p>
          <a:p>
            <a:endParaRPr lang="nl-BE" sz="1400" dirty="0"/>
          </a:p>
        </p:txBody>
      </p:sp>
    </p:spTree>
    <p:extLst>
      <p:ext uri="{BB962C8B-B14F-4D97-AF65-F5344CB8AC3E}">
        <p14:creationId xmlns:p14="http://schemas.microsoft.com/office/powerpoint/2010/main" val="2001125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3"/>
          <p:cNvPicPr>
            <a:picLocks noChangeAspect="1"/>
          </p:cNvPicPr>
          <p:nvPr/>
        </p:nvPicPr>
        <p:blipFill>
          <a:blip r:embed="rId2"/>
          <a:stretch>
            <a:fillRect/>
          </a:stretch>
        </p:blipFill>
        <p:spPr>
          <a:xfrm>
            <a:off x="0" y="0"/>
            <a:ext cx="9144000" cy="6858000"/>
          </a:xfrm>
          <a:prstGeom prst="rect">
            <a:avLst/>
          </a:prstGeom>
        </p:spPr>
      </p:pic>
      <p:sp>
        <p:nvSpPr>
          <p:cNvPr id="9" name="Rechthoek 4"/>
          <p:cNvSpPr/>
          <p:nvPr/>
        </p:nvSpPr>
        <p:spPr>
          <a:xfrm>
            <a:off x="465042" y="415019"/>
            <a:ext cx="4790094" cy="1426031"/>
          </a:xfrm>
          <a:prstGeom prst="rect">
            <a:avLst/>
          </a:prstGeom>
        </p:spPr>
        <p:txBody>
          <a:bodyPr wrap="none">
            <a:spAutoFit/>
          </a:bodyPr>
          <a:lstStyle/>
          <a:p>
            <a:pPr fontAlgn="ctr">
              <a:lnSpc>
                <a:spcPts val="4570"/>
              </a:lnSpc>
              <a:spcBef>
                <a:spcPts val="1200"/>
              </a:spcBef>
            </a:pPr>
            <a:r>
              <a:rPr lang="nl-NL" sz="3200" spc="-25" dirty="0">
                <a:solidFill>
                  <a:srgbClr val="161615"/>
                </a:solidFill>
                <a:ea typeface="Arial Unicode MS"/>
                <a:cs typeface="Arial Unicode MS"/>
              </a:rPr>
              <a:t>CLUSTER </a:t>
            </a:r>
            <a:r>
              <a:rPr lang="nl-NL" sz="3200" spc="70" dirty="0">
                <a:ea typeface="Arial Unicode MS"/>
                <a:cs typeface="Arial Unicode MS"/>
              </a:rPr>
              <a:t>RODENHUIZEDOK</a:t>
            </a:r>
            <a:endParaRPr lang="nl-BE" sz="3200" dirty="0">
              <a:ea typeface="Arial Unicode MS"/>
              <a:cs typeface="Arial Unicode MS"/>
            </a:endParaRPr>
          </a:p>
          <a:p>
            <a:pPr fontAlgn="ctr">
              <a:lnSpc>
                <a:spcPts val="4570"/>
              </a:lnSpc>
              <a:spcBef>
                <a:spcPts val="1200"/>
              </a:spcBef>
            </a:pPr>
            <a:endParaRPr lang="nl-BE" sz="3200" cap="all" dirty="0">
              <a:ea typeface="Arial Unicode MS"/>
              <a:cs typeface="Arial Unicode MS"/>
            </a:endParaRPr>
          </a:p>
        </p:txBody>
      </p:sp>
      <p:sp>
        <p:nvSpPr>
          <p:cNvPr id="10" name="Rechthoek 5"/>
          <p:cNvSpPr/>
          <p:nvPr/>
        </p:nvSpPr>
        <p:spPr>
          <a:xfrm>
            <a:off x="465042" y="1164309"/>
            <a:ext cx="4194882" cy="3970318"/>
          </a:xfrm>
          <a:prstGeom prst="rect">
            <a:avLst/>
          </a:prstGeom>
        </p:spPr>
        <p:txBody>
          <a:bodyPr wrap="square">
            <a:spAutoFit/>
          </a:bodyPr>
          <a:lstStyle/>
          <a:p>
            <a:pPr>
              <a:spcAft>
                <a:spcPts val="0"/>
              </a:spcAft>
            </a:pPr>
            <a:r>
              <a:rPr lang="nl-NL" sz="1400" spc="-25" dirty="0">
                <a:solidFill>
                  <a:srgbClr val="161615"/>
                </a:solidFill>
                <a:ea typeface="Arial Unicode MS"/>
                <a:cs typeface="Arial Unicode MS"/>
              </a:rPr>
              <a:t>De Rodenhuizedok </a:t>
            </a:r>
            <a:r>
              <a:rPr lang="nl-NL" sz="1400" spc="-25" dirty="0" err="1">
                <a:solidFill>
                  <a:srgbClr val="161615"/>
                </a:solidFill>
                <a:ea typeface="Arial Unicode MS"/>
                <a:cs typeface="Arial Unicode MS"/>
              </a:rPr>
              <a:t>bioraffinage</a:t>
            </a:r>
            <a:r>
              <a:rPr lang="nl-NL" sz="1400" spc="-25" dirty="0">
                <a:solidFill>
                  <a:srgbClr val="161615"/>
                </a:solidFill>
                <a:ea typeface="Arial Unicode MS"/>
                <a:cs typeface="Arial Unicode MS"/>
              </a:rPr>
              <a:t> cluster in de haven van Gent is het </a:t>
            </a:r>
            <a:r>
              <a:rPr lang="nl-NL" sz="1400" b="1" dirty="0">
                <a:solidFill>
                  <a:srgbClr val="5EB2D2"/>
                </a:solidFill>
                <a:ea typeface="Arial Unicode MS"/>
                <a:cs typeface="Arial Unicode MS"/>
              </a:rPr>
              <a:t>grootste geïntegreerd productie-complex rond bio-energie in Europa</a:t>
            </a:r>
            <a:r>
              <a:rPr lang="nl-NL" sz="1400" dirty="0">
                <a:solidFill>
                  <a:srgbClr val="000000"/>
                </a:solidFill>
                <a:ea typeface="Arial Unicode MS"/>
                <a:cs typeface="Arial Unicode MS"/>
              </a:rPr>
              <a:t>.</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De cluster produceert onder andere bio-ethanol, </a:t>
            </a:r>
            <a:br>
              <a:rPr lang="nl-NL" sz="1400" dirty="0">
                <a:solidFill>
                  <a:srgbClr val="000000"/>
                </a:solidFill>
                <a:ea typeface="Arial Unicode MS"/>
                <a:cs typeface="Arial Unicode MS"/>
              </a:rPr>
            </a:br>
            <a:r>
              <a:rPr lang="nl-NL" sz="1400" dirty="0">
                <a:solidFill>
                  <a:srgbClr val="000000"/>
                </a:solidFill>
                <a:ea typeface="Arial Unicode MS"/>
                <a:cs typeface="Arial Unicode MS"/>
              </a:rPr>
              <a:t>biodiesel en bio-elektriciteit, en dat allemaal op</a:t>
            </a:r>
            <a:br>
              <a:rPr lang="nl-NL" sz="1400" dirty="0">
                <a:solidFill>
                  <a:srgbClr val="000000"/>
                </a:solidFill>
                <a:ea typeface="Arial Unicode MS"/>
                <a:cs typeface="Arial Unicode MS"/>
              </a:rPr>
            </a:br>
            <a:r>
              <a:rPr lang="nl-NL" sz="1400" b="1" dirty="0">
                <a:solidFill>
                  <a:srgbClr val="5EB2D2"/>
                </a:solidFill>
                <a:ea typeface="Arial Unicode MS"/>
                <a:cs typeface="Arial Unicode MS"/>
              </a:rPr>
              <a:t>één productiesite</a:t>
            </a:r>
            <a:r>
              <a:rPr lang="nl-NL" sz="1400" dirty="0">
                <a:solidFill>
                  <a:srgbClr val="000000"/>
                </a:solidFill>
                <a:ea typeface="Arial Unicode MS"/>
                <a:cs typeface="Arial Unicode MS"/>
              </a:rPr>
              <a:t>.</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De sterke integratie van een volledig productieproces, van grondstof tot biobrandstof, op één locatie levert belangrijke voordelen op, zoals de </a:t>
            </a:r>
            <a:r>
              <a:rPr lang="nl-NL" sz="1400" b="1" spc="-10" dirty="0">
                <a:solidFill>
                  <a:srgbClr val="5EB2D2"/>
                </a:solidFill>
                <a:ea typeface="Arial Unicode MS"/>
                <a:cs typeface="Arial Unicode MS"/>
              </a:rPr>
              <a:t>hoge </a:t>
            </a:r>
            <a:r>
              <a:rPr lang="nl-NL" sz="1400" b="1" spc="-10" dirty="0" err="1">
                <a:solidFill>
                  <a:srgbClr val="5EB2D2"/>
                </a:solidFill>
                <a:ea typeface="Arial Unicode MS"/>
                <a:cs typeface="Arial Unicode MS"/>
              </a:rPr>
              <a:t>eco</a:t>
            </a:r>
            <a:r>
              <a:rPr lang="nl-NL" sz="1400" b="1" spc="-10" dirty="0">
                <a:solidFill>
                  <a:srgbClr val="5EB2D2"/>
                </a:solidFill>
                <a:ea typeface="Arial Unicode MS"/>
                <a:cs typeface="Arial Unicode MS"/>
              </a:rPr>
              <a:t>-efficiëntie</a:t>
            </a:r>
            <a:r>
              <a:rPr lang="nl-NL" sz="1400" dirty="0">
                <a:solidFill>
                  <a:srgbClr val="000000"/>
                </a:solidFill>
                <a:ea typeface="Arial Unicode MS"/>
                <a:cs typeface="Arial Unicode MS"/>
              </a:rPr>
              <a:t> van het productieproces en de </a:t>
            </a:r>
            <a:r>
              <a:rPr lang="nl-NL" sz="1400" b="1" dirty="0">
                <a:solidFill>
                  <a:srgbClr val="5EB2D2"/>
                </a:solidFill>
                <a:ea typeface="Arial Unicode MS"/>
                <a:cs typeface="Arial Unicode MS"/>
              </a:rPr>
              <a:t>economische voordelen</a:t>
            </a:r>
            <a:r>
              <a:rPr lang="nl-NL" sz="1400" dirty="0">
                <a:solidFill>
                  <a:srgbClr val="000000"/>
                </a:solidFill>
                <a:ea typeface="Arial Unicode MS"/>
                <a:cs typeface="Arial Unicode MS"/>
              </a:rPr>
              <a:t> van schaalgrootte. Bovendien zullen de </a:t>
            </a:r>
            <a:r>
              <a:rPr lang="nl-NL" sz="1400" dirty="0" err="1">
                <a:solidFill>
                  <a:srgbClr val="000000"/>
                </a:solidFill>
                <a:ea typeface="Arial Unicode MS"/>
                <a:cs typeface="Arial Unicode MS"/>
              </a:rPr>
              <a:t>biogebaseerde</a:t>
            </a:r>
            <a:r>
              <a:rPr lang="nl-NL" sz="1400" dirty="0">
                <a:solidFill>
                  <a:srgbClr val="000000"/>
                </a:solidFill>
                <a:ea typeface="Arial Unicode MS"/>
                <a:cs typeface="Arial Unicode MS"/>
              </a:rPr>
              <a:t> activiteiten in de Gentse haven nog uitbreiden.</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r>
              <a:rPr lang="nl-NL" sz="1400" dirty="0">
                <a:ea typeface="Arial Unicode MS"/>
              </a:rPr>
              <a:t>Hiervoor werd </a:t>
            </a:r>
            <a:r>
              <a:rPr lang="nl-NL" sz="1400" b="1" dirty="0">
                <a:solidFill>
                  <a:srgbClr val="5EB2D2"/>
                </a:solidFill>
                <a:ea typeface="Arial Unicode MS"/>
                <a:cs typeface="Calibri" panose="020F0502020204030204" pitchFamily="34" charset="0"/>
              </a:rPr>
              <a:t>80 ha</a:t>
            </a:r>
            <a:r>
              <a:rPr lang="nl-NL" sz="1400" dirty="0">
                <a:ea typeface="Arial Unicode MS"/>
              </a:rPr>
              <a:t> gereserveerd in het nieuwe Kluizendok.</a:t>
            </a:r>
            <a:endParaRPr lang="nl-BE" sz="1400" dirty="0"/>
          </a:p>
          <a:p>
            <a:pPr>
              <a:spcAft>
                <a:spcPts val="0"/>
              </a:spcAft>
            </a:pPr>
            <a:endParaRPr lang="nl-BE" sz="1400" dirty="0">
              <a:solidFill>
                <a:srgbClr val="000000"/>
              </a:solidFill>
              <a:ea typeface="Arial Unicode MS"/>
              <a:cs typeface="Arial Unicode MS"/>
            </a:endParaRPr>
          </a:p>
        </p:txBody>
      </p:sp>
      <p:pic>
        <p:nvPicPr>
          <p:cNvPr id="11" name="Afbeelding 1"/>
          <p:cNvPicPr>
            <a:picLocks noChangeAspect="1"/>
          </p:cNvPicPr>
          <p:nvPr/>
        </p:nvPicPr>
        <p:blipFill>
          <a:blip r:embed="rId3"/>
          <a:stretch>
            <a:fillRect/>
          </a:stretch>
        </p:blipFill>
        <p:spPr>
          <a:xfrm>
            <a:off x="540000" y="5585897"/>
            <a:ext cx="4062984" cy="749808"/>
          </a:xfrm>
          <a:prstGeom prst="rect">
            <a:avLst/>
          </a:prstGeom>
        </p:spPr>
      </p:pic>
      <p:pic>
        <p:nvPicPr>
          <p:cNvPr id="12" name="Afbeelding 2"/>
          <p:cNvPicPr>
            <a:picLocks noChangeAspect="1"/>
          </p:cNvPicPr>
          <p:nvPr/>
        </p:nvPicPr>
        <p:blipFill>
          <a:blip r:embed="rId4"/>
          <a:stretch>
            <a:fillRect/>
          </a:stretch>
        </p:blipFill>
        <p:spPr>
          <a:xfrm>
            <a:off x="4755205" y="941032"/>
            <a:ext cx="4037942" cy="3812219"/>
          </a:xfrm>
          <a:prstGeom prst="rect">
            <a:avLst/>
          </a:prstGeom>
        </p:spPr>
      </p:pic>
      <p:pic>
        <p:nvPicPr>
          <p:cNvPr id="13" name="Afbeelding 6"/>
          <p:cNvPicPr>
            <a:picLocks noChangeAspect="1"/>
          </p:cNvPicPr>
          <p:nvPr/>
        </p:nvPicPr>
        <p:blipFill>
          <a:blip r:embed="rId5"/>
          <a:stretch>
            <a:fillRect/>
          </a:stretch>
        </p:blipFill>
        <p:spPr>
          <a:xfrm>
            <a:off x="5255136" y="603242"/>
            <a:ext cx="414338" cy="414338"/>
          </a:xfrm>
          <a:prstGeom prst="rect">
            <a:avLst/>
          </a:prstGeom>
        </p:spPr>
      </p:pic>
    </p:spTree>
    <p:extLst>
      <p:ext uri="{BB962C8B-B14F-4D97-AF65-F5344CB8AC3E}">
        <p14:creationId xmlns:p14="http://schemas.microsoft.com/office/powerpoint/2010/main" val="344386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3"/>
          <p:cNvPicPr>
            <a:picLocks noChangeAspect="1"/>
          </p:cNvPicPr>
          <p:nvPr/>
        </p:nvPicPr>
        <p:blipFill>
          <a:blip r:embed="rId2"/>
          <a:stretch>
            <a:fillRect/>
          </a:stretch>
        </p:blipFill>
        <p:spPr>
          <a:xfrm>
            <a:off x="0" y="0"/>
            <a:ext cx="9144000" cy="6858000"/>
          </a:xfrm>
          <a:prstGeom prst="rect">
            <a:avLst/>
          </a:prstGeom>
        </p:spPr>
      </p:pic>
      <p:pic>
        <p:nvPicPr>
          <p:cNvPr id="6" name="Afbeelding 4"/>
          <p:cNvPicPr>
            <a:picLocks noChangeAspect="1"/>
          </p:cNvPicPr>
          <p:nvPr/>
        </p:nvPicPr>
        <p:blipFill>
          <a:blip r:embed="rId3"/>
          <a:stretch>
            <a:fillRect/>
          </a:stretch>
        </p:blipFill>
        <p:spPr>
          <a:xfrm>
            <a:off x="3818015" y="3035300"/>
            <a:ext cx="4597400" cy="787400"/>
          </a:xfrm>
          <a:prstGeom prst="rect">
            <a:avLst/>
          </a:prstGeom>
        </p:spPr>
      </p:pic>
      <p:sp>
        <p:nvSpPr>
          <p:cNvPr id="7" name="Rechthoek 5"/>
          <p:cNvSpPr/>
          <p:nvPr/>
        </p:nvSpPr>
        <p:spPr>
          <a:xfrm>
            <a:off x="3982527" y="3275111"/>
            <a:ext cx="2561470" cy="307777"/>
          </a:xfrm>
          <a:prstGeom prst="rect">
            <a:avLst/>
          </a:prstGeom>
        </p:spPr>
        <p:txBody>
          <a:bodyPr wrap="none">
            <a:spAutoFit/>
          </a:bodyPr>
          <a:lstStyle/>
          <a:p>
            <a:r>
              <a:rPr lang="nl-BE" sz="1400" b="1" dirty="0"/>
              <a:t>AFVALGAS WORDT GRONDSTOF</a:t>
            </a:r>
            <a:endParaRPr lang="nl-BE" sz="1400" dirty="0"/>
          </a:p>
        </p:txBody>
      </p:sp>
    </p:spTree>
    <p:extLst>
      <p:ext uri="{BB962C8B-B14F-4D97-AF65-F5344CB8AC3E}">
        <p14:creationId xmlns:p14="http://schemas.microsoft.com/office/powerpoint/2010/main" val="4001351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3"/>
          <p:cNvPicPr>
            <a:picLocks noChangeAspect="1"/>
          </p:cNvPicPr>
          <p:nvPr/>
        </p:nvPicPr>
        <p:blipFill>
          <a:blip r:embed="rId2"/>
          <a:stretch>
            <a:fillRect/>
          </a:stretch>
        </p:blipFill>
        <p:spPr>
          <a:xfrm>
            <a:off x="0" y="0"/>
            <a:ext cx="9144000" cy="6858000"/>
          </a:xfrm>
          <a:prstGeom prst="rect">
            <a:avLst/>
          </a:prstGeom>
        </p:spPr>
      </p:pic>
      <p:sp>
        <p:nvSpPr>
          <p:cNvPr id="11" name="Rechthoek 4"/>
          <p:cNvSpPr/>
          <p:nvPr/>
        </p:nvSpPr>
        <p:spPr>
          <a:xfrm>
            <a:off x="465042" y="415019"/>
            <a:ext cx="2063770" cy="682238"/>
          </a:xfrm>
          <a:prstGeom prst="rect">
            <a:avLst/>
          </a:prstGeom>
        </p:spPr>
        <p:txBody>
          <a:bodyPr wrap="none">
            <a:spAutoFit/>
          </a:bodyPr>
          <a:lstStyle/>
          <a:p>
            <a:pPr fontAlgn="ctr">
              <a:lnSpc>
                <a:spcPts val="4570"/>
              </a:lnSpc>
              <a:spcBef>
                <a:spcPts val="1200"/>
              </a:spcBef>
            </a:pPr>
            <a:r>
              <a:rPr lang="nl-NL" sz="3200" spc="-25" dirty="0">
                <a:solidFill>
                  <a:srgbClr val="161615"/>
                </a:solidFill>
                <a:latin typeface="Calibri" panose="020F0502020204030204" pitchFamily="34" charset="0"/>
                <a:ea typeface="Arial Unicode MS"/>
                <a:cs typeface="Arial Unicode MS"/>
              </a:rPr>
              <a:t>STEELANOL</a:t>
            </a:r>
            <a:endParaRPr lang="nl-BE" sz="3200" cap="all" dirty="0">
              <a:ea typeface="Arial Unicode MS"/>
              <a:cs typeface="Arial Unicode MS"/>
            </a:endParaRPr>
          </a:p>
        </p:txBody>
      </p:sp>
      <p:sp>
        <p:nvSpPr>
          <p:cNvPr id="12" name="Rechthoek 5"/>
          <p:cNvSpPr/>
          <p:nvPr/>
        </p:nvSpPr>
        <p:spPr>
          <a:xfrm>
            <a:off x="465042" y="1164309"/>
            <a:ext cx="4194882" cy="3970318"/>
          </a:xfrm>
          <a:prstGeom prst="rect">
            <a:avLst/>
          </a:prstGeom>
        </p:spPr>
        <p:txBody>
          <a:bodyPr wrap="square">
            <a:spAutoFit/>
          </a:bodyPr>
          <a:lstStyle/>
          <a:p>
            <a:pPr fontAlgn="ctr">
              <a:spcBef>
                <a:spcPts val="1200"/>
              </a:spcBef>
              <a:spcAft>
                <a:spcPts val="0"/>
              </a:spcAft>
            </a:pPr>
            <a:r>
              <a:rPr lang="nl-NL" sz="1400" dirty="0">
                <a:ea typeface="Arial Unicode MS"/>
                <a:cs typeface="Arial Unicode MS"/>
              </a:rPr>
              <a:t>Bij de productie van staal komen doorgaans grote hoeveelheden </a:t>
            </a:r>
            <a:r>
              <a:rPr lang="nl-NL" sz="1400" b="1" dirty="0">
                <a:solidFill>
                  <a:srgbClr val="5EB2D2"/>
                </a:solidFill>
                <a:ea typeface="Arial Unicode MS"/>
                <a:cs typeface="Calibri" panose="020F0502020204030204" pitchFamily="34" charset="0"/>
              </a:rPr>
              <a:t>koolstofrijk </a:t>
            </a:r>
            <a:r>
              <a:rPr lang="nl-NL" sz="1400" b="1" dirty="0" err="1">
                <a:solidFill>
                  <a:srgbClr val="5EB2D2"/>
                </a:solidFill>
                <a:ea typeface="Arial Unicode MS"/>
                <a:cs typeface="Calibri" panose="020F0502020204030204" pitchFamily="34" charset="0"/>
              </a:rPr>
              <a:t>syngas</a:t>
            </a:r>
            <a:r>
              <a:rPr lang="nl-NL" sz="1400" dirty="0">
                <a:ea typeface="Arial Unicode MS"/>
                <a:cs typeface="Arial Unicode MS"/>
              </a:rPr>
              <a:t> vrij. Maar dankzij de </a:t>
            </a:r>
            <a:r>
              <a:rPr lang="nl-NL" sz="1400" dirty="0" err="1">
                <a:ea typeface="Arial Unicode MS"/>
                <a:cs typeface="Arial Unicode MS"/>
              </a:rPr>
              <a:t>Steelanol</a:t>
            </a:r>
            <a:r>
              <a:rPr lang="nl-NL" sz="1400" dirty="0">
                <a:ea typeface="Arial Unicode MS"/>
                <a:cs typeface="Arial Unicode MS"/>
              </a:rPr>
              <a:t>-installatie zal dit afvalgas bij staalproducent </a:t>
            </a:r>
            <a:r>
              <a:rPr lang="nl-NL" sz="1400" dirty="0" err="1">
                <a:ea typeface="Arial Unicode MS"/>
                <a:cs typeface="Arial Unicode MS"/>
              </a:rPr>
              <a:t>ArcelorMittal</a:t>
            </a:r>
            <a:r>
              <a:rPr lang="nl-NL" sz="1400" dirty="0">
                <a:ea typeface="Arial Unicode MS"/>
                <a:cs typeface="Arial Unicode MS"/>
              </a:rPr>
              <a:t> binnenkort hergebruikt kunnen worden.</a:t>
            </a:r>
            <a:endParaRPr lang="nl-BE" sz="1400" dirty="0">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Bepaalde bacteriën kunnen de CO, CO</a:t>
            </a:r>
            <a:r>
              <a:rPr lang="nl-NL" sz="1400" baseline="-25000" dirty="0">
                <a:solidFill>
                  <a:srgbClr val="000000"/>
                </a:solidFill>
                <a:ea typeface="Arial Unicode MS"/>
                <a:cs typeface="Arial Unicode MS"/>
              </a:rPr>
              <a:t>2</a:t>
            </a:r>
            <a:r>
              <a:rPr lang="nl-NL" sz="1400" dirty="0">
                <a:solidFill>
                  <a:srgbClr val="000000"/>
                </a:solidFill>
                <a:ea typeface="Arial Unicode MS"/>
                <a:cs typeface="Arial Unicode MS"/>
              </a:rPr>
              <a:t> en H</a:t>
            </a:r>
            <a:r>
              <a:rPr lang="nl-NL" sz="1400" baseline="-25000" dirty="0">
                <a:solidFill>
                  <a:srgbClr val="000000"/>
                </a:solidFill>
                <a:ea typeface="Arial Unicode MS"/>
                <a:cs typeface="Arial Unicode MS"/>
              </a:rPr>
              <a:t>2</a:t>
            </a:r>
            <a:r>
              <a:rPr lang="nl-NL" sz="1400" dirty="0">
                <a:solidFill>
                  <a:srgbClr val="000000"/>
                </a:solidFill>
                <a:ea typeface="Arial Unicode MS"/>
                <a:cs typeface="Arial Unicode MS"/>
              </a:rPr>
              <a:t> uit het </a:t>
            </a:r>
            <a:r>
              <a:rPr lang="nl-NL" sz="1400" dirty="0" err="1">
                <a:solidFill>
                  <a:srgbClr val="000000"/>
                </a:solidFill>
                <a:ea typeface="Arial Unicode MS"/>
                <a:cs typeface="Arial Unicode MS"/>
              </a:rPr>
              <a:t>syngas</a:t>
            </a:r>
            <a:r>
              <a:rPr lang="nl-NL" sz="1400" dirty="0">
                <a:solidFill>
                  <a:srgbClr val="000000"/>
                </a:solidFill>
                <a:ea typeface="Arial Unicode MS"/>
                <a:cs typeface="Arial Unicode MS"/>
              </a:rPr>
              <a:t> namelijk </a:t>
            </a:r>
            <a:r>
              <a:rPr lang="nl-NL" sz="1400" b="1" dirty="0">
                <a:solidFill>
                  <a:srgbClr val="5EB2D2"/>
                </a:solidFill>
                <a:ea typeface="Arial Unicode MS"/>
                <a:cs typeface="Arial Unicode MS"/>
              </a:rPr>
              <a:t>omzetten in bio-ethanol</a:t>
            </a:r>
            <a:r>
              <a:rPr lang="nl-NL" sz="1400" dirty="0">
                <a:solidFill>
                  <a:srgbClr val="000000"/>
                </a:solidFill>
                <a:ea typeface="Arial Unicode MS"/>
                <a:cs typeface="Arial Unicode MS"/>
              </a:rPr>
              <a:t>, een brandstof en grondstof voor de chemie. De </a:t>
            </a:r>
            <a:r>
              <a:rPr lang="nl-NL" sz="1400" dirty="0" err="1">
                <a:solidFill>
                  <a:srgbClr val="000000"/>
                </a:solidFill>
                <a:ea typeface="Arial Unicode MS"/>
                <a:cs typeface="Arial Unicode MS"/>
              </a:rPr>
              <a:t>Steelanol</a:t>
            </a:r>
            <a:r>
              <a:rPr lang="nl-NL" sz="1400" dirty="0">
                <a:solidFill>
                  <a:srgbClr val="000000"/>
                </a:solidFill>
                <a:ea typeface="Arial Unicode MS"/>
                <a:cs typeface="Arial Unicode MS"/>
              </a:rPr>
              <a:t>-installatie zal op termijn 65.000 ton bio-ethanol per jaar opleveren.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spc="-25" dirty="0">
                <a:solidFill>
                  <a:srgbClr val="000000"/>
                </a:solidFill>
                <a:ea typeface="Arial Unicode MS"/>
                <a:cs typeface="Arial Unicode MS"/>
              </a:rPr>
              <a:t>De nieuwe </a:t>
            </a:r>
            <a:r>
              <a:rPr lang="nl-NL" sz="1400" spc="-25" dirty="0" err="1">
                <a:solidFill>
                  <a:srgbClr val="000000"/>
                </a:solidFill>
                <a:ea typeface="Arial Unicode MS"/>
                <a:cs typeface="Arial Unicode MS"/>
              </a:rPr>
              <a:t>Steelanol</a:t>
            </a:r>
            <a:r>
              <a:rPr lang="nl-NL" sz="1400" spc="-25" dirty="0">
                <a:solidFill>
                  <a:srgbClr val="000000"/>
                </a:solidFill>
                <a:ea typeface="Arial Unicode MS"/>
                <a:cs typeface="Arial Unicode MS"/>
              </a:rPr>
              <a:t>-installatie zal vanaf medio 2018 operationeel zijn. Het is de </a:t>
            </a:r>
            <a:r>
              <a:rPr lang="nl-NL" sz="1400" b="1" spc="-25" dirty="0">
                <a:solidFill>
                  <a:srgbClr val="5EB2D2"/>
                </a:solidFill>
                <a:ea typeface="Arial Unicode MS"/>
                <a:cs typeface="Arial Unicode MS"/>
              </a:rPr>
              <a:t>eerste installatie ter wereld op industriële schaal</a:t>
            </a:r>
            <a:r>
              <a:rPr lang="nl-NL" sz="1400" spc="-25" dirty="0">
                <a:solidFill>
                  <a:srgbClr val="000000"/>
                </a:solidFill>
                <a:ea typeface="Arial Unicode MS"/>
                <a:cs typeface="Arial Unicode MS"/>
              </a:rPr>
              <a:t> die van dit proces gebruikmaakt.</a:t>
            </a:r>
            <a:endParaRPr lang="nl-BE" sz="1400" dirty="0">
              <a:solidFill>
                <a:srgbClr val="000000"/>
              </a:solidFill>
              <a:ea typeface="Arial Unicode MS"/>
              <a:cs typeface="Arial Unicode MS"/>
            </a:endParaRPr>
          </a:p>
          <a:p>
            <a:pPr>
              <a:spcAft>
                <a:spcPts val="0"/>
              </a:spcAft>
            </a:pPr>
            <a:r>
              <a:rPr lang="nl-NL" sz="1400" spc="-25" dirty="0">
                <a:solidFill>
                  <a:srgbClr val="000000"/>
                </a:solidFill>
                <a:ea typeface="Arial Unicode MS"/>
                <a:cs typeface="Arial Unicode MS"/>
              </a:rPr>
              <a:t>10,2 miljoen euro (van de in totaal 87 miljoen euro) wordt gesubsidieerd door het Horizon 2020-programma</a:t>
            </a:r>
            <a:r>
              <a:rPr lang="nl-NL" sz="1400" dirty="0">
                <a:solidFill>
                  <a:srgbClr val="000000"/>
                </a:solidFill>
                <a:ea typeface="Arial Unicode MS"/>
                <a:cs typeface="Arial Unicode MS"/>
              </a:rPr>
              <a:t> van de Europese Commissie.</a:t>
            </a:r>
            <a:endParaRPr lang="nl-BE" sz="1400" dirty="0">
              <a:solidFill>
                <a:srgbClr val="000000"/>
              </a:solidFill>
              <a:ea typeface="Arial Unicode MS"/>
              <a:cs typeface="Arial Unicode MS"/>
            </a:endParaRPr>
          </a:p>
          <a:p>
            <a:pPr>
              <a:spcAft>
                <a:spcPts val="0"/>
              </a:spcAft>
            </a:pPr>
            <a:endParaRPr lang="nl-BE" sz="1400" dirty="0">
              <a:solidFill>
                <a:srgbClr val="000000"/>
              </a:solidFill>
              <a:ea typeface="Arial Unicode MS"/>
              <a:cs typeface="Arial Unicode MS"/>
            </a:endParaRPr>
          </a:p>
        </p:txBody>
      </p:sp>
      <p:pic>
        <p:nvPicPr>
          <p:cNvPr id="13" name="Afbeelding 1"/>
          <p:cNvPicPr>
            <a:picLocks noChangeAspect="1"/>
          </p:cNvPicPr>
          <p:nvPr/>
        </p:nvPicPr>
        <p:blipFill>
          <a:blip r:embed="rId3"/>
          <a:stretch>
            <a:fillRect/>
          </a:stretch>
        </p:blipFill>
        <p:spPr>
          <a:xfrm>
            <a:off x="540000" y="5549128"/>
            <a:ext cx="3886200" cy="749808"/>
          </a:xfrm>
          <a:prstGeom prst="rect">
            <a:avLst/>
          </a:prstGeom>
        </p:spPr>
      </p:pic>
      <p:pic>
        <p:nvPicPr>
          <p:cNvPr id="14" name="Afbeelding 6"/>
          <p:cNvPicPr>
            <a:picLocks noChangeAspect="1"/>
          </p:cNvPicPr>
          <p:nvPr/>
        </p:nvPicPr>
        <p:blipFill>
          <a:blip r:embed="rId4"/>
          <a:stretch>
            <a:fillRect/>
          </a:stretch>
        </p:blipFill>
        <p:spPr>
          <a:xfrm>
            <a:off x="4659924" y="1863485"/>
            <a:ext cx="4163412" cy="2279287"/>
          </a:xfrm>
          <a:prstGeom prst="rect">
            <a:avLst/>
          </a:prstGeom>
        </p:spPr>
      </p:pic>
      <p:pic>
        <p:nvPicPr>
          <p:cNvPr id="15" name="Afbeelding 7"/>
          <p:cNvPicPr>
            <a:picLocks noChangeAspect="1"/>
          </p:cNvPicPr>
          <p:nvPr/>
        </p:nvPicPr>
        <p:blipFill>
          <a:blip r:embed="rId5"/>
          <a:stretch>
            <a:fillRect/>
          </a:stretch>
        </p:blipFill>
        <p:spPr>
          <a:xfrm>
            <a:off x="3119721" y="603242"/>
            <a:ext cx="414338" cy="414338"/>
          </a:xfrm>
          <a:prstGeom prst="rect">
            <a:avLst/>
          </a:prstGeom>
        </p:spPr>
      </p:pic>
      <p:pic>
        <p:nvPicPr>
          <p:cNvPr id="16" name="Afbeelding 8"/>
          <p:cNvPicPr>
            <a:picLocks noChangeAspect="1"/>
          </p:cNvPicPr>
          <p:nvPr/>
        </p:nvPicPr>
        <p:blipFill>
          <a:blip r:embed="rId6"/>
          <a:stretch>
            <a:fillRect/>
          </a:stretch>
        </p:blipFill>
        <p:spPr>
          <a:xfrm>
            <a:off x="2577400" y="603242"/>
            <a:ext cx="414338" cy="414338"/>
          </a:xfrm>
          <a:prstGeom prst="rect">
            <a:avLst/>
          </a:prstGeom>
        </p:spPr>
      </p:pic>
    </p:spTree>
    <p:extLst>
      <p:ext uri="{BB962C8B-B14F-4D97-AF65-F5344CB8AC3E}">
        <p14:creationId xmlns:p14="http://schemas.microsoft.com/office/powerpoint/2010/main" val="633779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3"/>
          <p:cNvPicPr>
            <a:picLocks noChangeAspect="1"/>
          </p:cNvPicPr>
          <p:nvPr/>
        </p:nvPicPr>
        <p:blipFill>
          <a:blip r:embed="rId2"/>
          <a:stretch>
            <a:fillRect/>
          </a:stretch>
        </p:blipFill>
        <p:spPr>
          <a:xfrm>
            <a:off x="0" y="0"/>
            <a:ext cx="9144000" cy="6858000"/>
          </a:xfrm>
          <a:prstGeom prst="rect">
            <a:avLst/>
          </a:prstGeom>
        </p:spPr>
      </p:pic>
      <p:pic>
        <p:nvPicPr>
          <p:cNvPr id="6" name="Afbeelding 4"/>
          <p:cNvPicPr>
            <a:picLocks noChangeAspect="1"/>
          </p:cNvPicPr>
          <p:nvPr/>
        </p:nvPicPr>
        <p:blipFill>
          <a:blip r:embed="rId3"/>
          <a:stretch>
            <a:fillRect/>
          </a:stretch>
        </p:blipFill>
        <p:spPr>
          <a:xfrm>
            <a:off x="3818015" y="3035300"/>
            <a:ext cx="4597400" cy="787400"/>
          </a:xfrm>
          <a:prstGeom prst="rect">
            <a:avLst/>
          </a:prstGeom>
        </p:spPr>
      </p:pic>
      <p:sp>
        <p:nvSpPr>
          <p:cNvPr id="7" name="Rechthoek 5"/>
          <p:cNvSpPr/>
          <p:nvPr/>
        </p:nvSpPr>
        <p:spPr>
          <a:xfrm>
            <a:off x="3963880" y="3167390"/>
            <a:ext cx="4572000" cy="523220"/>
          </a:xfrm>
          <a:prstGeom prst="rect">
            <a:avLst/>
          </a:prstGeom>
        </p:spPr>
        <p:txBody>
          <a:bodyPr>
            <a:spAutoFit/>
          </a:bodyPr>
          <a:lstStyle/>
          <a:p>
            <a:r>
              <a:rPr lang="nl-BE" sz="1400" b="1" dirty="0"/>
              <a:t>SLUITEN VAN KRINGLOPEN IN </a:t>
            </a:r>
            <a:br>
              <a:rPr lang="nl-BE" sz="1400" b="1" dirty="0"/>
            </a:br>
            <a:r>
              <a:rPr lang="nl-BE" sz="1400" b="1" dirty="0"/>
              <a:t>ZOETWATERAQUACULTUUR EN GLASTUINBOUW</a:t>
            </a:r>
            <a:endParaRPr lang="nl-BE" sz="1400" dirty="0"/>
          </a:p>
        </p:txBody>
      </p:sp>
    </p:spTree>
    <p:extLst>
      <p:ext uri="{BB962C8B-B14F-4D97-AF65-F5344CB8AC3E}">
        <p14:creationId xmlns:p14="http://schemas.microsoft.com/office/powerpoint/2010/main" val="2973527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3"/>
          <p:cNvPicPr>
            <a:picLocks noChangeAspect="1"/>
          </p:cNvPicPr>
          <p:nvPr/>
        </p:nvPicPr>
        <p:blipFill>
          <a:blip r:embed="rId2"/>
          <a:stretch>
            <a:fillRect/>
          </a:stretch>
        </p:blipFill>
        <p:spPr>
          <a:xfrm>
            <a:off x="0" y="0"/>
            <a:ext cx="9144000" cy="6858000"/>
          </a:xfrm>
          <a:prstGeom prst="rect">
            <a:avLst/>
          </a:prstGeom>
        </p:spPr>
      </p:pic>
      <p:sp>
        <p:nvSpPr>
          <p:cNvPr id="11" name="Rechthoek 4"/>
          <p:cNvSpPr/>
          <p:nvPr/>
        </p:nvSpPr>
        <p:spPr>
          <a:xfrm>
            <a:off x="465042" y="415019"/>
            <a:ext cx="2511393" cy="682238"/>
          </a:xfrm>
          <a:prstGeom prst="rect">
            <a:avLst/>
          </a:prstGeom>
        </p:spPr>
        <p:txBody>
          <a:bodyPr wrap="none">
            <a:spAutoFit/>
          </a:bodyPr>
          <a:lstStyle/>
          <a:p>
            <a:pPr fontAlgn="ctr">
              <a:lnSpc>
                <a:spcPts val="4570"/>
              </a:lnSpc>
              <a:spcBef>
                <a:spcPts val="1200"/>
              </a:spcBef>
            </a:pPr>
            <a:r>
              <a:rPr lang="nl-NL" sz="3200" spc="-25" dirty="0">
                <a:solidFill>
                  <a:srgbClr val="161615"/>
                </a:solidFill>
                <a:latin typeface="Calibri" panose="020F0502020204030204" pitchFamily="34" charset="0"/>
                <a:ea typeface="Arial Unicode MS"/>
                <a:cs typeface="Arial Unicode MS"/>
              </a:rPr>
              <a:t>STOKSTROOM</a:t>
            </a:r>
            <a:endParaRPr lang="nl-BE" sz="3200" cap="all" dirty="0">
              <a:ea typeface="Arial Unicode MS"/>
              <a:cs typeface="Arial Unicode MS"/>
            </a:endParaRPr>
          </a:p>
        </p:txBody>
      </p:sp>
      <p:sp>
        <p:nvSpPr>
          <p:cNvPr id="12" name="Rechthoek 5"/>
          <p:cNvSpPr/>
          <p:nvPr/>
        </p:nvSpPr>
        <p:spPr>
          <a:xfrm>
            <a:off x="465042" y="1164309"/>
            <a:ext cx="4194882" cy="4185761"/>
          </a:xfrm>
          <a:prstGeom prst="rect">
            <a:avLst/>
          </a:prstGeom>
        </p:spPr>
        <p:txBody>
          <a:bodyPr wrap="square">
            <a:spAutoFit/>
          </a:bodyPr>
          <a:lstStyle/>
          <a:p>
            <a:pPr>
              <a:spcAft>
                <a:spcPts val="0"/>
              </a:spcAft>
            </a:pPr>
            <a:r>
              <a:rPr lang="nl-NL" sz="1400" dirty="0">
                <a:solidFill>
                  <a:srgbClr val="000000"/>
                </a:solidFill>
                <a:ea typeface="Arial Unicode MS"/>
                <a:cs typeface="Arial Unicode MS"/>
              </a:rPr>
              <a:t>Op de </a:t>
            </a:r>
            <a:r>
              <a:rPr lang="nl-NL" sz="1400" dirty="0" err="1">
                <a:solidFill>
                  <a:srgbClr val="000000"/>
                </a:solidFill>
                <a:ea typeface="Arial Unicode MS"/>
                <a:cs typeface="Arial Unicode MS"/>
              </a:rPr>
              <a:t>Stokstorme</a:t>
            </a:r>
            <a:r>
              <a:rPr lang="nl-NL" sz="1400" dirty="0">
                <a:solidFill>
                  <a:srgbClr val="000000"/>
                </a:solidFill>
                <a:ea typeface="Arial Unicode MS"/>
                <a:cs typeface="Arial Unicode MS"/>
              </a:rPr>
              <a:t> site in Kruishoutem </a:t>
            </a:r>
            <a:r>
              <a:rPr lang="nl-NL" sz="1400" b="1" dirty="0">
                <a:solidFill>
                  <a:srgbClr val="5EB2D2"/>
                </a:solidFill>
                <a:ea typeface="Arial Unicode MS"/>
                <a:cs typeface="Arial Unicode MS"/>
              </a:rPr>
              <a:t>wisselen Aqua4C en </a:t>
            </a:r>
            <a:r>
              <a:rPr lang="nl-NL" sz="1400" b="1" dirty="0" err="1">
                <a:solidFill>
                  <a:srgbClr val="5EB2D2"/>
                </a:solidFill>
                <a:ea typeface="Arial Unicode MS"/>
                <a:cs typeface="Arial Unicode MS"/>
              </a:rPr>
              <a:t>Tomato</a:t>
            </a:r>
            <a:r>
              <a:rPr lang="nl-NL" sz="1400" b="1" dirty="0">
                <a:solidFill>
                  <a:srgbClr val="5EB2D2"/>
                </a:solidFill>
                <a:ea typeface="Arial Unicode MS"/>
                <a:cs typeface="Arial Unicode MS"/>
              </a:rPr>
              <a:t> Masters water, nutriënten en energie uit</a:t>
            </a:r>
            <a:r>
              <a:rPr lang="nl-NL" sz="1400" dirty="0">
                <a:solidFill>
                  <a:srgbClr val="000000"/>
                </a:solidFill>
                <a:ea typeface="Arial Unicode MS"/>
                <a:cs typeface="Arial Unicode MS"/>
              </a:rPr>
              <a:t> in een uniek recirculatiesysteem.</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De </a:t>
            </a:r>
            <a:r>
              <a:rPr lang="nl-NL" sz="1400" b="1" dirty="0">
                <a:solidFill>
                  <a:srgbClr val="5EB2D2"/>
                </a:solidFill>
                <a:ea typeface="Arial Unicode MS"/>
                <a:cs typeface="Arial Unicode MS"/>
              </a:rPr>
              <a:t>omegabaarzen van Aqua4C</a:t>
            </a:r>
            <a:r>
              <a:rPr lang="nl-NL" sz="1400" dirty="0">
                <a:solidFill>
                  <a:srgbClr val="000000"/>
                </a:solidFill>
                <a:ea typeface="Arial Unicode MS"/>
                <a:cs typeface="Arial Unicode MS"/>
              </a:rPr>
              <a:t> worden gekweekt in het regenwater dat wordt opgevangen door de </a:t>
            </a:r>
            <a:r>
              <a:rPr lang="nl-NL" sz="1400" b="1" dirty="0">
                <a:solidFill>
                  <a:srgbClr val="5EB2D2"/>
                </a:solidFill>
                <a:ea typeface="Arial Unicode MS"/>
                <a:cs typeface="Arial Unicode MS"/>
              </a:rPr>
              <a:t>serres van </a:t>
            </a:r>
            <a:r>
              <a:rPr lang="nl-NL" sz="1400" b="1" dirty="0" err="1">
                <a:solidFill>
                  <a:srgbClr val="5EB2D2"/>
                </a:solidFill>
                <a:ea typeface="Arial Unicode MS"/>
                <a:cs typeface="Arial Unicode MS"/>
              </a:rPr>
              <a:t>Tomato</a:t>
            </a:r>
            <a:r>
              <a:rPr lang="nl-NL" sz="1400" b="1" dirty="0">
                <a:solidFill>
                  <a:srgbClr val="5EB2D2"/>
                </a:solidFill>
                <a:ea typeface="Arial Unicode MS"/>
                <a:cs typeface="Arial Unicode MS"/>
              </a:rPr>
              <a:t> Masters</a:t>
            </a:r>
            <a:r>
              <a:rPr lang="nl-NL" sz="1400" dirty="0">
                <a:solidFill>
                  <a:srgbClr val="000000"/>
                </a:solidFill>
                <a:ea typeface="Arial Unicode MS"/>
                <a:cs typeface="Arial Unicode MS"/>
              </a:rPr>
              <a:t>. En de bassins van de vissen worden verwarmd met restwarmte van de tomatenserres.</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Bij het </a:t>
            </a:r>
            <a:r>
              <a:rPr lang="nl-NL" sz="1400" b="1" dirty="0">
                <a:solidFill>
                  <a:srgbClr val="5EB2D2"/>
                </a:solidFill>
                <a:ea typeface="Arial Unicode MS"/>
                <a:cs typeface="Arial Unicode MS"/>
              </a:rPr>
              <a:t>zuiveren van het afvalwater</a:t>
            </a:r>
            <a:r>
              <a:rPr lang="nl-NL" sz="1400" dirty="0">
                <a:solidFill>
                  <a:srgbClr val="000000"/>
                </a:solidFill>
                <a:ea typeface="Arial Unicode MS"/>
                <a:cs typeface="Arial Unicode MS"/>
              </a:rPr>
              <a:t> worden bovendien nutriënten teruggewonnen die weer als </a:t>
            </a:r>
            <a:r>
              <a:rPr lang="nl-NL" sz="1400" b="1" dirty="0">
                <a:solidFill>
                  <a:srgbClr val="5EB2D2"/>
                </a:solidFill>
                <a:ea typeface="Arial Unicode MS"/>
                <a:cs typeface="Arial Unicode MS"/>
              </a:rPr>
              <a:t>meststof</a:t>
            </a:r>
            <a:r>
              <a:rPr lang="nl-NL" sz="1400" dirty="0">
                <a:solidFill>
                  <a:srgbClr val="000000"/>
                </a:solidFill>
                <a:ea typeface="Arial Unicode MS"/>
                <a:cs typeface="Arial Unicode MS"/>
              </a:rPr>
              <a:t> kunnen worden ingezet in de tomatenteelt.</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fontAlgn="ctr">
              <a:spcAft>
                <a:spcPts val="0"/>
              </a:spcAft>
            </a:pPr>
            <a:r>
              <a:rPr lang="nl-NL" sz="1400" dirty="0">
                <a:ea typeface="Arial Unicode MS"/>
                <a:cs typeface="Arial Unicode MS"/>
              </a:rPr>
              <a:t>Als de laatste tests succesvol zijn, zal het afvalwater van de visbassins rechtstreeks aan de tomaten gegeven worden en wordt dit de eerste </a:t>
            </a:r>
            <a:r>
              <a:rPr lang="nl-NL" sz="1400" b="1" dirty="0" err="1">
                <a:solidFill>
                  <a:srgbClr val="5EB2D2"/>
                </a:solidFill>
                <a:ea typeface="Arial Unicode MS"/>
                <a:cs typeface="Calibri" panose="020F0502020204030204" pitchFamily="34" charset="0"/>
              </a:rPr>
              <a:t>aquaponics</a:t>
            </a:r>
            <a:r>
              <a:rPr lang="nl-NL" sz="1400" b="1" dirty="0">
                <a:solidFill>
                  <a:srgbClr val="5EB2D2"/>
                </a:solidFill>
                <a:ea typeface="Arial Unicode MS"/>
                <a:cs typeface="Calibri" panose="020F0502020204030204" pitchFamily="34" charset="0"/>
              </a:rPr>
              <a:t>-installatie </a:t>
            </a:r>
            <a:r>
              <a:rPr lang="nl-NL" sz="1400" dirty="0">
                <a:ea typeface="Arial Unicode MS"/>
                <a:cs typeface="Arial Unicode MS"/>
              </a:rPr>
              <a:t>op commerciële schaal in België.</a:t>
            </a:r>
            <a:endParaRPr lang="nl-BE" sz="1400" dirty="0">
              <a:ea typeface="Arial Unicode MS"/>
              <a:cs typeface="Arial Unicode MS"/>
            </a:endParaRPr>
          </a:p>
          <a:p>
            <a:pPr>
              <a:spcAft>
                <a:spcPts val="0"/>
              </a:spcAft>
            </a:pPr>
            <a:endParaRPr lang="nl-BE" sz="1400" dirty="0">
              <a:solidFill>
                <a:srgbClr val="000000"/>
              </a:solidFill>
              <a:ea typeface="Arial Unicode MS"/>
              <a:cs typeface="Arial Unicode MS"/>
            </a:endParaRPr>
          </a:p>
        </p:txBody>
      </p:sp>
      <p:pic>
        <p:nvPicPr>
          <p:cNvPr id="13" name="Afbeelding 1"/>
          <p:cNvPicPr>
            <a:picLocks noChangeAspect="1"/>
          </p:cNvPicPr>
          <p:nvPr/>
        </p:nvPicPr>
        <p:blipFill>
          <a:blip r:embed="rId3"/>
          <a:stretch>
            <a:fillRect/>
          </a:stretch>
        </p:blipFill>
        <p:spPr>
          <a:xfrm>
            <a:off x="551526" y="5557599"/>
            <a:ext cx="3886200" cy="749808"/>
          </a:xfrm>
          <a:prstGeom prst="rect">
            <a:avLst/>
          </a:prstGeom>
        </p:spPr>
      </p:pic>
      <p:pic>
        <p:nvPicPr>
          <p:cNvPr id="14" name="Afbeelding 2"/>
          <p:cNvPicPr>
            <a:picLocks noChangeAspect="1"/>
          </p:cNvPicPr>
          <p:nvPr/>
        </p:nvPicPr>
        <p:blipFill>
          <a:blip r:embed="rId4"/>
          <a:stretch>
            <a:fillRect/>
          </a:stretch>
        </p:blipFill>
        <p:spPr>
          <a:xfrm>
            <a:off x="4833064" y="692458"/>
            <a:ext cx="3605359" cy="5166805"/>
          </a:xfrm>
          <a:prstGeom prst="rect">
            <a:avLst/>
          </a:prstGeom>
        </p:spPr>
      </p:pic>
      <p:pic>
        <p:nvPicPr>
          <p:cNvPr id="15" name="Afbeelding 6"/>
          <p:cNvPicPr>
            <a:picLocks noChangeAspect="1"/>
          </p:cNvPicPr>
          <p:nvPr/>
        </p:nvPicPr>
        <p:blipFill>
          <a:blip r:embed="rId5"/>
          <a:stretch>
            <a:fillRect/>
          </a:stretch>
        </p:blipFill>
        <p:spPr>
          <a:xfrm>
            <a:off x="4124987" y="603242"/>
            <a:ext cx="414338" cy="414338"/>
          </a:xfrm>
          <a:prstGeom prst="rect">
            <a:avLst/>
          </a:prstGeom>
        </p:spPr>
      </p:pic>
      <p:pic>
        <p:nvPicPr>
          <p:cNvPr id="16" name="Afbeelding 7"/>
          <p:cNvPicPr>
            <a:picLocks noChangeAspect="1"/>
          </p:cNvPicPr>
          <p:nvPr/>
        </p:nvPicPr>
        <p:blipFill>
          <a:blip r:embed="rId6"/>
          <a:stretch>
            <a:fillRect/>
          </a:stretch>
        </p:blipFill>
        <p:spPr>
          <a:xfrm>
            <a:off x="3607679" y="603242"/>
            <a:ext cx="414338" cy="414338"/>
          </a:xfrm>
          <a:prstGeom prst="rect">
            <a:avLst/>
          </a:prstGeom>
        </p:spPr>
      </p:pic>
      <p:pic>
        <p:nvPicPr>
          <p:cNvPr id="17" name="Afbeelding 8"/>
          <p:cNvPicPr>
            <a:picLocks noChangeAspect="1"/>
          </p:cNvPicPr>
          <p:nvPr/>
        </p:nvPicPr>
        <p:blipFill>
          <a:blip r:embed="rId7"/>
          <a:stretch>
            <a:fillRect/>
          </a:stretch>
        </p:blipFill>
        <p:spPr>
          <a:xfrm>
            <a:off x="3090371" y="603242"/>
            <a:ext cx="414338" cy="414338"/>
          </a:xfrm>
          <a:prstGeom prst="rect">
            <a:avLst/>
          </a:prstGeom>
        </p:spPr>
      </p:pic>
    </p:spTree>
    <p:extLst>
      <p:ext uri="{BB962C8B-B14F-4D97-AF65-F5344CB8AC3E}">
        <p14:creationId xmlns:p14="http://schemas.microsoft.com/office/powerpoint/2010/main" val="410276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el 1"/>
          <p:cNvSpPr txBox="1">
            <a:spLocks/>
          </p:cNvSpPr>
          <p:nvPr/>
        </p:nvSpPr>
        <p:spPr>
          <a:xfrm>
            <a:off x="452388" y="472086"/>
            <a:ext cx="8159214" cy="1177245"/>
          </a:xfrm>
          <a:prstGeom prst="rect">
            <a:avLst/>
          </a:prstGeom>
          <a:noFill/>
        </p:spPr>
        <p:txBody>
          <a:bodyPr vert="horz" wrap="square" lIns="0" tIns="0" rIns="0" bIns="0" rtlCol="0" anchor="b">
            <a:spAutoFit/>
          </a:bodyPr>
          <a:lstStyle>
            <a:lvl1pPr algn="ctr" defTabSz="914400" rtl="0" eaLnBrk="1" latinLnBrk="0" hangingPunct="1">
              <a:lnSpc>
                <a:spcPct val="90000"/>
              </a:lnSpc>
              <a:spcBef>
                <a:spcPct val="0"/>
              </a:spcBef>
              <a:buNone/>
              <a:defRPr sz="6000" b="1" kern="1200" cap="all" baseline="0">
                <a:solidFill>
                  <a:srgbClr val="70BD85"/>
                </a:solidFill>
                <a:latin typeface="Century Gothic" charset="0"/>
                <a:ea typeface="Century Gothic" charset="0"/>
                <a:cs typeface="Century Gothic" charset="0"/>
              </a:defRPr>
            </a:lvl1pPr>
          </a:lstStyle>
          <a:p>
            <a:pPr algn="l"/>
            <a:r>
              <a:rPr lang="en-US" sz="4500" cap="none" dirty="0">
                <a:solidFill>
                  <a:srgbClr val="22414E"/>
                </a:solidFill>
              </a:rPr>
              <a:t>CIRCULAIRE ECONOMIE: </a:t>
            </a:r>
          </a:p>
          <a:p>
            <a:pPr algn="l"/>
            <a:r>
              <a:rPr lang="en-US" sz="4000" cap="none" dirty="0">
                <a:solidFill>
                  <a:srgbClr val="3FC0C2"/>
                </a:solidFill>
              </a:rPr>
              <a:t>Project Material Matters</a:t>
            </a:r>
            <a:endParaRPr lang="x-none" sz="4000" cap="none" dirty="0">
              <a:solidFill>
                <a:srgbClr val="3FC0C2"/>
              </a:solidFill>
            </a:endParaRPr>
          </a:p>
        </p:txBody>
      </p:sp>
      <p:sp>
        <p:nvSpPr>
          <p:cNvPr id="5" name="Tijdelijke aanduiding voor inhoud 2"/>
          <p:cNvSpPr txBox="1">
            <a:spLocks/>
          </p:cNvSpPr>
          <p:nvPr/>
        </p:nvSpPr>
        <p:spPr>
          <a:xfrm>
            <a:off x="509330" y="2223911"/>
            <a:ext cx="4966437" cy="688622"/>
          </a:xfrm>
          <a:prstGeom prst="rect">
            <a:avLst/>
          </a:prstGeom>
        </p:spPr>
        <p:txBody>
          <a:bodyPr/>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err="1"/>
              <a:t>INDUSTRIEEL MICROKLIMAAT VAN GENTSE MATERIAALKRINGEN</a:t>
            </a:r>
          </a:p>
          <a:p>
            <a:pPr>
              <a:lnSpc>
                <a:spcPts val="800"/>
              </a:lnSpc>
              <a:buFont typeface="Arial" charset="0"/>
              <a:buChar char="•"/>
            </a:pPr>
            <a:r>
              <a:rPr lang="en-US" sz="1200" dirty="0" err="1"/>
              <a:t>Nieuwe waardeketens </a:t>
            </a:r>
            <a:r>
              <a:rPr lang="en-US" sz="1200" b="1" dirty="0" err="1"/>
              <a:t>mogelijk maken:</a:t>
            </a:r>
            <a:r>
              <a:rPr lang="en-US" sz="1200" dirty="0" err="1"/>
              <a:t> analyse gentse materiaalkringen </a:t>
            </a:r>
          </a:p>
          <a:p>
            <a:pPr>
              <a:lnSpc>
                <a:spcPts val="800"/>
              </a:lnSpc>
              <a:buFont typeface="Arial" charset="0"/>
              <a:buChar char="•"/>
            </a:pPr>
            <a:r>
              <a:rPr lang="en-US" sz="1200" dirty="0" err="1"/>
              <a:t>Nieuwe waardeketens </a:t>
            </a:r>
            <a:r>
              <a:rPr lang="en-US" sz="1200" b="1" dirty="0" err="1"/>
              <a:t>implementeren</a:t>
            </a:r>
            <a:r>
              <a:rPr lang="en-US" sz="1200" dirty="0" err="1"/>
              <a:t>: 2 cases</a:t>
            </a:r>
            <a:endParaRPr lang="en-US" sz="1200" b="1" dirty="0">
              <a:solidFill>
                <a:srgbClr val="3FC0C2"/>
              </a:solidFill>
            </a:endParaRPr>
          </a:p>
        </p:txBody>
      </p:sp>
      <p:sp>
        <p:nvSpPr>
          <p:cNvPr id="6" name="Tijdelijke aanduiding voor inhoud 2"/>
          <p:cNvSpPr txBox="1">
            <a:spLocks/>
          </p:cNvSpPr>
          <p:nvPr/>
        </p:nvSpPr>
        <p:spPr>
          <a:xfrm>
            <a:off x="609600" y="3025421"/>
            <a:ext cx="1569156" cy="790223"/>
          </a:xfrm>
          <a:prstGeom prst="rect">
            <a:avLst/>
          </a:prstGeom>
        </p:spPr>
        <p:txBody>
          <a:bodyPr anchor="ctr" anchorCtr="0"/>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err="1">
                <a:solidFill>
                  <a:schemeClr val="bg1"/>
                </a:solidFill>
              </a:rPr>
              <a:t>Mapping afvalstromen</a:t>
            </a:r>
            <a:endParaRPr lang="en-US" sz="1200" b="1" dirty="0">
              <a:solidFill>
                <a:schemeClr val="bg1"/>
              </a:solidFill>
            </a:endParaRPr>
          </a:p>
        </p:txBody>
      </p:sp>
      <p:sp>
        <p:nvSpPr>
          <p:cNvPr id="8" name="Tijdelijke aanduiding voor inhoud 2"/>
          <p:cNvSpPr txBox="1">
            <a:spLocks/>
          </p:cNvSpPr>
          <p:nvPr/>
        </p:nvSpPr>
        <p:spPr>
          <a:xfrm>
            <a:off x="2178755" y="3025421"/>
            <a:ext cx="1569156" cy="790223"/>
          </a:xfrm>
          <a:prstGeom prst="rect">
            <a:avLst/>
          </a:prstGeom>
        </p:spPr>
        <p:txBody>
          <a:bodyPr anchor="ctr" anchorCtr="0"/>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err="1">
                <a:solidFill>
                  <a:schemeClr val="bg1"/>
                </a:solidFill>
              </a:rPr>
              <a:t>Design for recycalbility</a:t>
            </a:r>
            <a:endParaRPr lang="en-US" sz="1200" b="1" dirty="0">
              <a:solidFill>
                <a:schemeClr val="bg1"/>
              </a:solidFill>
            </a:endParaRPr>
          </a:p>
        </p:txBody>
      </p:sp>
      <p:sp>
        <p:nvSpPr>
          <p:cNvPr id="9" name="Tijdelijke aanduiding voor inhoud 2"/>
          <p:cNvSpPr txBox="1">
            <a:spLocks/>
          </p:cNvSpPr>
          <p:nvPr/>
        </p:nvSpPr>
        <p:spPr>
          <a:xfrm>
            <a:off x="3759200" y="3025421"/>
            <a:ext cx="1569156" cy="790223"/>
          </a:xfrm>
          <a:prstGeom prst="rect">
            <a:avLst/>
          </a:prstGeom>
        </p:spPr>
        <p:txBody>
          <a:bodyPr anchor="ctr" anchorCtr="0"/>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err="1">
                <a:solidFill>
                  <a:schemeClr val="bg1"/>
                </a:solidFill>
              </a:rPr>
              <a:t>Matchmaking in/outlets</a:t>
            </a:r>
            <a:endParaRPr lang="en-US" sz="1200" b="1" dirty="0">
              <a:solidFill>
                <a:schemeClr val="bg1"/>
              </a:solidFill>
            </a:endParaRPr>
          </a:p>
        </p:txBody>
      </p:sp>
      <p:sp>
        <p:nvSpPr>
          <p:cNvPr id="10" name="Tijdelijke aanduiding voor inhoud 2"/>
          <p:cNvSpPr txBox="1">
            <a:spLocks/>
          </p:cNvSpPr>
          <p:nvPr/>
        </p:nvSpPr>
        <p:spPr>
          <a:xfrm>
            <a:off x="5362222" y="3025421"/>
            <a:ext cx="1569156" cy="790223"/>
          </a:xfrm>
          <a:prstGeom prst="rect">
            <a:avLst/>
          </a:prstGeom>
        </p:spPr>
        <p:txBody>
          <a:bodyPr anchor="ctr" anchorCtr="0"/>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err="1">
                <a:solidFill>
                  <a:schemeClr val="bg1"/>
                </a:solidFill>
              </a:rPr>
              <a:t>Technical requirements</a:t>
            </a:r>
            <a:endParaRPr lang="en-US" sz="1200" b="1" dirty="0">
              <a:solidFill>
                <a:schemeClr val="bg1"/>
              </a:solidFill>
            </a:endParaRPr>
          </a:p>
        </p:txBody>
      </p:sp>
      <p:sp>
        <p:nvSpPr>
          <p:cNvPr id="11" name="Tijdelijke aanduiding voor inhoud 2"/>
          <p:cNvSpPr txBox="1">
            <a:spLocks/>
          </p:cNvSpPr>
          <p:nvPr/>
        </p:nvSpPr>
        <p:spPr>
          <a:xfrm>
            <a:off x="6942666" y="3025421"/>
            <a:ext cx="1569156" cy="790223"/>
          </a:xfrm>
          <a:prstGeom prst="rect">
            <a:avLst/>
          </a:prstGeom>
        </p:spPr>
        <p:txBody>
          <a:bodyPr anchor="ctr" anchorCtr="0"/>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err="1">
                <a:solidFill>
                  <a:schemeClr val="bg1"/>
                </a:solidFill>
              </a:rPr>
              <a:t>Product </a:t>
            </a:r>
            <a:br>
              <a:rPr lang="en-US" sz="1200" b="1" dirty="0" err="1">
                <a:solidFill>
                  <a:schemeClr val="bg1"/>
                </a:solidFill>
              </a:rPr>
            </a:br>
            <a:r>
              <a:rPr lang="en-US" sz="1200" b="1" dirty="0" err="1">
                <a:solidFill>
                  <a:schemeClr val="bg1"/>
                </a:solidFill>
              </a:rPr>
              <a:t>design</a:t>
            </a:r>
            <a:endParaRPr lang="en-US" sz="1200" b="1" dirty="0">
              <a:solidFill>
                <a:schemeClr val="bg1"/>
              </a:solidFill>
            </a:endParaRPr>
          </a:p>
        </p:txBody>
      </p:sp>
      <p:sp>
        <p:nvSpPr>
          <p:cNvPr id="12" name="Tijdelijke aanduiding voor inhoud 2"/>
          <p:cNvSpPr txBox="1">
            <a:spLocks/>
          </p:cNvSpPr>
          <p:nvPr/>
        </p:nvSpPr>
        <p:spPr>
          <a:xfrm>
            <a:off x="6942666" y="3815644"/>
            <a:ext cx="1569156" cy="790223"/>
          </a:xfrm>
          <a:prstGeom prst="rect">
            <a:avLst/>
          </a:prstGeom>
        </p:spPr>
        <p:txBody>
          <a:bodyPr anchor="ctr" anchorCtr="0"/>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err="1">
                <a:solidFill>
                  <a:schemeClr val="bg1"/>
                </a:solidFill>
              </a:rPr>
              <a:t>Economische indicatoren</a:t>
            </a:r>
            <a:endParaRPr lang="en-US" sz="1200" b="1" dirty="0">
              <a:solidFill>
                <a:schemeClr val="bg1"/>
              </a:solidFill>
            </a:endParaRPr>
          </a:p>
        </p:txBody>
      </p:sp>
      <p:sp>
        <p:nvSpPr>
          <p:cNvPr id="13" name="Tijdelijke aanduiding voor inhoud 2"/>
          <p:cNvSpPr txBox="1">
            <a:spLocks/>
          </p:cNvSpPr>
          <p:nvPr/>
        </p:nvSpPr>
        <p:spPr>
          <a:xfrm>
            <a:off x="5362222" y="3815644"/>
            <a:ext cx="1569156" cy="790223"/>
          </a:xfrm>
          <a:prstGeom prst="rect">
            <a:avLst/>
          </a:prstGeom>
        </p:spPr>
        <p:txBody>
          <a:bodyPr anchor="ctr" anchorCtr="0"/>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err="1">
                <a:solidFill>
                  <a:schemeClr val="bg1"/>
                </a:solidFill>
              </a:rPr>
              <a:t>Lca &amp; lcc</a:t>
            </a:r>
            <a:endParaRPr lang="en-US" sz="1200" b="1" dirty="0">
              <a:solidFill>
                <a:schemeClr val="bg1"/>
              </a:solidFill>
            </a:endParaRPr>
          </a:p>
        </p:txBody>
      </p:sp>
      <p:sp>
        <p:nvSpPr>
          <p:cNvPr id="14" name="Tijdelijke aanduiding voor inhoud 2"/>
          <p:cNvSpPr txBox="1">
            <a:spLocks/>
          </p:cNvSpPr>
          <p:nvPr/>
        </p:nvSpPr>
        <p:spPr>
          <a:xfrm>
            <a:off x="3759200" y="3815644"/>
            <a:ext cx="1569156" cy="790223"/>
          </a:xfrm>
          <a:prstGeom prst="rect">
            <a:avLst/>
          </a:prstGeom>
        </p:spPr>
        <p:txBody>
          <a:bodyPr anchor="ctr" anchorCtr="0"/>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i="1" dirty="0" err="1">
                <a:solidFill>
                  <a:schemeClr val="bg1"/>
                </a:solidFill>
              </a:rPr>
              <a:t>Binnenstad, haven</a:t>
            </a:r>
            <a:br>
              <a:rPr lang="en-US" sz="1200" b="1" i="1" dirty="0" err="1">
                <a:solidFill>
                  <a:schemeClr val="bg1"/>
                </a:solidFill>
              </a:rPr>
            </a:br>
            <a:r>
              <a:rPr lang="en-US" sz="1200" b="1" i="1" dirty="0" err="1">
                <a:solidFill>
                  <a:schemeClr val="bg1"/>
                </a:solidFill>
              </a:rPr>
              <a:t>stadsrand</a:t>
            </a:r>
            <a:endParaRPr lang="en-US" sz="1200" b="1" i="1" dirty="0">
              <a:solidFill>
                <a:schemeClr val="bg1"/>
              </a:solidFill>
            </a:endParaRPr>
          </a:p>
        </p:txBody>
      </p:sp>
      <p:sp>
        <p:nvSpPr>
          <p:cNvPr id="15" name="Tijdelijke aanduiding voor inhoud 2"/>
          <p:cNvSpPr txBox="1">
            <a:spLocks/>
          </p:cNvSpPr>
          <p:nvPr/>
        </p:nvSpPr>
        <p:spPr>
          <a:xfrm>
            <a:off x="2178755" y="3815644"/>
            <a:ext cx="1569156" cy="790223"/>
          </a:xfrm>
          <a:prstGeom prst="rect">
            <a:avLst/>
          </a:prstGeom>
        </p:spPr>
        <p:txBody>
          <a:bodyPr anchor="ctr" anchorCtr="0"/>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err="1">
                <a:solidFill>
                  <a:schemeClr val="bg1"/>
                </a:solidFill>
              </a:rPr>
              <a:t>Logistieke </a:t>
            </a:r>
            <a:br>
              <a:rPr lang="en-US" sz="1200" b="1" dirty="0" err="1">
                <a:solidFill>
                  <a:schemeClr val="bg1"/>
                </a:solidFill>
              </a:rPr>
            </a:br>
            <a:r>
              <a:rPr lang="en-US" sz="1200" b="1" dirty="0" err="1">
                <a:solidFill>
                  <a:schemeClr val="bg1"/>
                </a:solidFill>
              </a:rPr>
              <a:t>ketens</a:t>
            </a:r>
            <a:endParaRPr lang="en-US" sz="1200" b="1" dirty="0">
              <a:solidFill>
                <a:schemeClr val="bg1"/>
              </a:solidFill>
            </a:endParaRPr>
          </a:p>
        </p:txBody>
      </p:sp>
      <p:sp>
        <p:nvSpPr>
          <p:cNvPr id="16" name="Tijdelijke aanduiding voor inhoud 2"/>
          <p:cNvSpPr txBox="1">
            <a:spLocks/>
          </p:cNvSpPr>
          <p:nvPr/>
        </p:nvSpPr>
        <p:spPr>
          <a:xfrm>
            <a:off x="609600" y="3815644"/>
            <a:ext cx="1569156" cy="790223"/>
          </a:xfrm>
          <a:prstGeom prst="rect">
            <a:avLst/>
          </a:prstGeom>
        </p:spPr>
        <p:txBody>
          <a:bodyPr anchor="ctr" anchorCtr="0"/>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err="1">
                <a:solidFill>
                  <a:schemeClr val="bg1"/>
                </a:solidFill>
              </a:rPr>
              <a:t>Recyclage-</a:t>
            </a:r>
            <a:br>
              <a:rPr lang="en-US" sz="1200" b="1" dirty="0" err="1">
                <a:solidFill>
                  <a:schemeClr val="bg1"/>
                </a:solidFill>
              </a:rPr>
            </a:br>
            <a:r>
              <a:rPr lang="en-US" sz="1200" b="1" dirty="0" err="1">
                <a:solidFill>
                  <a:schemeClr val="bg1"/>
                </a:solidFill>
              </a:rPr>
              <a:t>materialen </a:t>
            </a:r>
            <a:br>
              <a:rPr lang="en-US" sz="1200" b="1" dirty="0" err="1">
                <a:solidFill>
                  <a:schemeClr val="bg1"/>
                </a:solidFill>
              </a:rPr>
            </a:br>
            <a:r>
              <a:rPr lang="en-US" sz="1200" b="1" dirty="0" err="1">
                <a:solidFill>
                  <a:schemeClr val="bg1"/>
                </a:solidFill>
              </a:rPr>
              <a:t>database</a:t>
            </a:r>
            <a:endParaRPr lang="en-US" sz="1200" b="1" dirty="0">
              <a:solidFill>
                <a:schemeClr val="bg1"/>
              </a:solidFill>
            </a:endParaRPr>
          </a:p>
        </p:txBody>
      </p:sp>
      <p:sp>
        <p:nvSpPr>
          <p:cNvPr id="17" name="Tijdelijke aanduiding voor inhoud 2"/>
          <p:cNvSpPr txBox="1">
            <a:spLocks/>
          </p:cNvSpPr>
          <p:nvPr/>
        </p:nvSpPr>
        <p:spPr>
          <a:xfrm>
            <a:off x="3454400" y="4605867"/>
            <a:ext cx="2178756" cy="970844"/>
          </a:xfrm>
          <a:prstGeom prst="rect">
            <a:avLst/>
          </a:prstGeom>
        </p:spPr>
        <p:txBody>
          <a:bodyPr anchor="ctr" anchorCtr="0"/>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err="1">
                <a:solidFill>
                  <a:schemeClr val="bg1"/>
                </a:solidFill>
              </a:rPr>
              <a:t>Materials matters gent hermakershubs</a:t>
            </a:r>
            <a:endParaRPr lang="en-US" sz="1200" b="1" dirty="0">
              <a:solidFill>
                <a:schemeClr val="bg1"/>
              </a:solidFill>
            </a:endParaRPr>
          </a:p>
        </p:txBody>
      </p:sp>
      <p:sp>
        <p:nvSpPr>
          <p:cNvPr id="18" name="Tijdelijke aanduiding voor inhoud 2"/>
          <p:cNvSpPr txBox="1">
            <a:spLocks/>
          </p:cNvSpPr>
          <p:nvPr/>
        </p:nvSpPr>
        <p:spPr>
          <a:xfrm>
            <a:off x="3454400" y="5576712"/>
            <a:ext cx="2178756" cy="970844"/>
          </a:xfrm>
          <a:prstGeom prst="rect">
            <a:avLst/>
          </a:prstGeom>
        </p:spPr>
        <p:txBody>
          <a:bodyPr anchor="ctr" anchorCtr="0"/>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err="1">
                <a:solidFill>
                  <a:schemeClr val="bg1"/>
                </a:solidFill>
              </a:rPr>
              <a:t>Gent hermakershuis</a:t>
            </a:r>
            <a:endParaRPr lang="en-US" sz="1200" b="1" dirty="0">
              <a:solidFill>
                <a:schemeClr val="bg1"/>
              </a:solidFill>
            </a:endParaRPr>
          </a:p>
        </p:txBody>
      </p:sp>
      <p:sp>
        <p:nvSpPr>
          <p:cNvPr id="20" name="Tijdelijke aanduiding voor inhoud 2"/>
          <p:cNvSpPr txBox="1">
            <a:spLocks/>
          </p:cNvSpPr>
          <p:nvPr/>
        </p:nvSpPr>
        <p:spPr>
          <a:xfrm>
            <a:off x="509330" y="4933244"/>
            <a:ext cx="2945070" cy="1614311"/>
          </a:xfrm>
          <a:prstGeom prst="rect">
            <a:avLst/>
          </a:prstGeom>
        </p:spPr>
        <p:txBody>
          <a:bodyPr/>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t>HERNIEUWDE ECONOMISCHE ACTIVITEIT </a:t>
            </a:r>
            <a:endParaRPr lang="en-US" sz="1200" b="1" dirty="0"/>
          </a:p>
          <a:p>
            <a:pPr marL="0" indent="0">
              <a:buNone/>
            </a:pPr>
            <a:r>
              <a:rPr lang="en-US" sz="1200" dirty="0" err="1"/>
              <a:t>Bewustwording</a:t>
            </a:r>
            <a:br>
              <a:rPr lang="en-US" sz="1200" dirty="0" err="1"/>
            </a:br>
            <a:r>
              <a:rPr lang="en-US" sz="1200" dirty="0" err="1"/>
              <a:t>Proeftuin voor innovaties</a:t>
            </a:r>
          </a:p>
          <a:p>
            <a:pPr>
              <a:lnSpc>
                <a:spcPts val="1200"/>
              </a:lnSpc>
              <a:spcBef>
                <a:spcPts val="500"/>
              </a:spcBef>
              <a:buFont typeface="Arial" charset="0"/>
              <a:buChar char="•"/>
            </a:pPr>
            <a:r>
              <a:rPr lang="en-US" sz="1200" dirty="0" err="1"/>
              <a:t>Urban mining</a:t>
            </a:r>
          </a:p>
          <a:p>
            <a:pPr>
              <a:lnSpc>
                <a:spcPts val="1200"/>
              </a:lnSpc>
              <a:spcBef>
                <a:spcPts val="500"/>
              </a:spcBef>
              <a:buFont typeface="Arial" charset="0"/>
              <a:buChar char="•"/>
            </a:pPr>
            <a:r>
              <a:rPr lang="en-US" sz="1200" dirty="0" err="1"/>
              <a:t>Upcycling (naar hoogwaardige recyclage)</a:t>
            </a:r>
          </a:p>
          <a:p>
            <a:pPr>
              <a:lnSpc>
                <a:spcPts val="1200"/>
              </a:lnSpc>
              <a:spcBef>
                <a:spcPts val="500"/>
              </a:spcBef>
              <a:buFont typeface="Arial" charset="0"/>
              <a:buChar char="•"/>
            </a:pPr>
            <a:r>
              <a:rPr lang="en-US" sz="1200" dirty="0" err="1"/>
              <a:t>Materiaalkringlopen sluiten in het stedelijk weefsel</a:t>
            </a:r>
            <a:endParaRPr lang="en-US" sz="1200" dirty="0"/>
          </a:p>
        </p:txBody>
      </p:sp>
      <p:sp>
        <p:nvSpPr>
          <p:cNvPr id="21" name="Tijdelijke aanduiding voor inhoud 2"/>
          <p:cNvSpPr txBox="1">
            <a:spLocks/>
          </p:cNvSpPr>
          <p:nvPr/>
        </p:nvSpPr>
        <p:spPr>
          <a:xfrm>
            <a:off x="6472617" y="5862908"/>
            <a:ext cx="2081938" cy="640441"/>
          </a:xfrm>
          <a:prstGeom prst="rect">
            <a:avLst/>
          </a:prstGeom>
        </p:spPr>
        <p:txBody>
          <a:bodyPr/>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smtClean="0"/>
              <a:t>BURGERPARTICIPATIE </a:t>
            </a:r>
            <a:r>
              <a:rPr lang="en-US" sz="900" dirty="0" smtClean="0"/>
              <a:t>via </a:t>
            </a:r>
            <a:r>
              <a:rPr lang="en-US" sz="900" dirty="0" err="1" smtClean="0"/>
              <a:t>recyclage</a:t>
            </a:r>
            <a:r>
              <a:rPr lang="en-US" sz="900" dirty="0" smtClean="0"/>
              <a:t> </a:t>
            </a:r>
            <a:r>
              <a:rPr lang="en-US" sz="900" dirty="0" err="1" smtClean="0"/>
              <a:t>ter</a:t>
            </a:r>
            <a:r>
              <a:rPr lang="en-US" sz="900" dirty="0" smtClean="0"/>
              <a:t> </a:t>
            </a:r>
            <a:r>
              <a:rPr lang="en-US" sz="900" dirty="0" err="1"/>
              <a:t>plekke</a:t>
            </a:r>
            <a:r>
              <a:rPr lang="en-US" sz="900" dirty="0"/>
              <a:t> </a:t>
            </a:r>
            <a:r>
              <a:rPr lang="en-US" sz="900" dirty="0" err="1" smtClean="0"/>
              <a:t>Expositieruimte</a:t>
            </a:r>
            <a:r>
              <a:rPr lang="en-US" sz="900" dirty="0" smtClean="0"/>
              <a:t> </a:t>
            </a:r>
            <a:r>
              <a:rPr lang="en-US" sz="900" dirty="0" err="1"/>
              <a:t>zet</a:t>
            </a:r>
            <a:r>
              <a:rPr lang="en-US" sz="900" dirty="0"/>
              <a:t> </a:t>
            </a:r>
            <a:r>
              <a:rPr lang="en-US" sz="900" dirty="0" err="1"/>
              <a:t>Gentse</a:t>
            </a:r>
            <a:r>
              <a:rPr lang="en-US" sz="900" dirty="0"/>
              <a:t> </a:t>
            </a:r>
            <a:r>
              <a:rPr lang="en-US" sz="900" dirty="0" err="1"/>
              <a:t>materialen</a:t>
            </a:r>
            <a:r>
              <a:rPr lang="en-US" sz="900" dirty="0"/>
              <a:t>-loops </a:t>
            </a:r>
            <a:r>
              <a:rPr lang="en-US" sz="900" dirty="0" smtClean="0"/>
              <a:t>en </a:t>
            </a:r>
            <a:r>
              <a:rPr lang="en-US" sz="900" dirty="0" err="1" smtClean="0"/>
              <a:t>circulaire</a:t>
            </a:r>
            <a:r>
              <a:rPr lang="en-US" sz="900" dirty="0" smtClean="0"/>
              <a:t> </a:t>
            </a:r>
            <a:r>
              <a:rPr lang="en-US" sz="900" dirty="0" err="1" smtClean="0"/>
              <a:t>businessmodellen</a:t>
            </a:r>
            <a:r>
              <a:rPr lang="en-US" sz="900" dirty="0" smtClean="0"/>
              <a:t> in </a:t>
            </a:r>
            <a:r>
              <a:rPr lang="en-US" sz="900" dirty="0"/>
              <a:t>de </a:t>
            </a:r>
            <a:r>
              <a:rPr lang="en-US" sz="900" dirty="0" err="1"/>
              <a:t>kijker</a:t>
            </a:r>
            <a:r>
              <a:rPr lang="en-US" sz="900" dirty="0"/>
              <a:t>.</a:t>
            </a:r>
          </a:p>
        </p:txBody>
      </p:sp>
      <p:pic>
        <p:nvPicPr>
          <p:cNvPr id="22" name="Afbeelding 13"/>
          <p:cNvPicPr>
            <a:picLocks noChangeAspect="1"/>
          </p:cNvPicPr>
          <p:nvPr/>
        </p:nvPicPr>
        <p:blipFill>
          <a:blip r:embed="rId4"/>
          <a:stretch>
            <a:fillRect/>
          </a:stretch>
        </p:blipFill>
        <p:spPr>
          <a:xfrm>
            <a:off x="5765363" y="5004813"/>
            <a:ext cx="621295" cy="378717"/>
          </a:xfrm>
          <a:prstGeom prst="rect">
            <a:avLst/>
          </a:prstGeom>
        </p:spPr>
      </p:pic>
      <p:cxnSp>
        <p:nvCxnSpPr>
          <p:cNvPr id="23" name="Rechte verbindingslijn met pijl 17"/>
          <p:cNvCxnSpPr/>
          <p:nvPr/>
        </p:nvCxnSpPr>
        <p:spPr>
          <a:xfrm flipV="1">
            <a:off x="6490226" y="5212345"/>
            <a:ext cx="509590" cy="0"/>
          </a:xfrm>
          <a:prstGeom prst="straightConnector1">
            <a:avLst/>
          </a:prstGeom>
          <a:ln w="38100">
            <a:solidFill>
              <a:srgbClr val="00ADC2"/>
            </a:solidFill>
            <a:tailEnd type="triangle"/>
          </a:ln>
        </p:spPr>
        <p:style>
          <a:lnRef idx="1">
            <a:schemeClr val="accent1"/>
          </a:lnRef>
          <a:fillRef idx="0">
            <a:schemeClr val="accent1"/>
          </a:fillRef>
          <a:effectRef idx="0">
            <a:schemeClr val="accent1"/>
          </a:effectRef>
          <a:fontRef idx="minor">
            <a:schemeClr val="tx1"/>
          </a:fontRef>
        </p:style>
      </p:cxnSp>
      <p:pic>
        <p:nvPicPr>
          <p:cNvPr id="24" name="Afbeelding 2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27589" y="5004813"/>
            <a:ext cx="514613" cy="343388"/>
          </a:xfrm>
          <a:prstGeom prst="rect">
            <a:avLst/>
          </a:prstGeom>
        </p:spPr>
      </p:pic>
      <p:pic>
        <p:nvPicPr>
          <p:cNvPr id="25" name="Afbeelding 21"/>
          <p:cNvPicPr>
            <a:picLocks noChangeAspect="1"/>
          </p:cNvPicPr>
          <p:nvPr/>
        </p:nvPicPr>
        <p:blipFill rotWithShape="1">
          <a:blip r:embed="rId6"/>
          <a:srcRect t="40646" r="27635"/>
          <a:stretch/>
        </p:blipFill>
        <p:spPr>
          <a:xfrm>
            <a:off x="5765363" y="5527261"/>
            <a:ext cx="621295" cy="381700"/>
          </a:xfrm>
          <a:prstGeom prst="rect">
            <a:avLst/>
          </a:prstGeom>
        </p:spPr>
      </p:pic>
      <p:cxnSp>
        <p:nvCxnSpPr>
          <p:cNvPr id="26" name="Rechte verbindingslijn met pijl 22"/>
          <p:cNvCxnSpPr/>
          <p:nvPr/>
        </p:nvCxnSpPr>
        <p:spPr>
          <a:xfrm flipV="1">
            <a:off x="6490226" y="5725760"/>
            <a:ext cx="509590" cy="0"/>
          </a:xfrm>
          <a:prstGeom prst="straightConnector1">
            <a:avLst/>
          </a:prstGeom>
          <a:ln w="38100">
            <a:solidFill>
              <a:srgbClr val="00ADC2"/>
            </a:solidFill>
            <a:tailEnd type="triangle"/>
          </a:ln>
        </p:spPr>
        <p:style>
          <a:lnRef idx="1">
            <a:schemeClr val="accent1"/>
          </a:lnRef>
          <a:fillRef idx="0">
            <a:schemeClr val="accent1"/>
          </a:fillRef>
          <a:effectRef idx="0">
            <a:schemeClr val="accent1"/>
          </a:effectRef>
          <a:fontRef idx="minor">
            <a:schemeClr val="tx1"/>
          </a:fontRef>
        </p:style>
      </p:cxnSp>
      <p:pic>
        <p:nvPicPr>
          <p:cNvPr id="27" name="Afbeelding 23"/>
          <p:cNvPicPr>
            <a:picLocks noChangeAspect="1"/>
          </p:cNvPicPr>
          <p:nvPr/>
        </p:nvPicPr>
        <p:blipFill>
          <a:blip r:embed="rId7">
            <a:clrChange>
              <a:clrFrom>
                <a:srgbClr val="FFFFFF"/>
              </a:clrFrom>
              <a:clrTo>
                <a:srgbClr val="FFFFFF">
                  <a:alpha val="0"/>
                </a:srgbClr>
              </a:clrTo>
            </a:clrChange>
          </a:blip>
          <a:stretch>
            <a:fillRect/>
          </a:stretch>
        </p:blipFill>
        <p:spPr>
          <a:xfrm>
            <a:off x="7213051" y="5352108"/>
            <a:ext cx="429151" cy="429151"/>
          </a:xfrm>
          <a:prstGeom prst="rect">
            <a:avLst/>
          </a:prstGeom>
        </p:spPr>
      </p:pic>
      <p:pic>
        <p:nvPicPr>
          <p:cNvPr id="28" name="Afbeelding 24"/>
          <p:cNvPicPr>
            <a:picLocks noChangeAspect="1"/>
          </p:cNvPicPr>
          <p:nvPr/>
        </p:nvPicPr>
        <p:blipFill rotWithShape="1">
          <a:blip r:embed="rId8"/>
          <a:srcRect l="7441" t="8070" r="17776" b="19649"/>
          <a:stretch/>
        </p:blipFill>
        <p:spPr>
          <a:xfrm>
            <a:off x="5765364" y="6052692"/>
            <a:ext cx="621295" cy="450657"/>
          </a:xfrm>
          <a:prstGeom prst="rect">
            <a:avLst/>
          </a:prstGeom>
        </p:spPr>
      </p:pic>
      <p:sp>
        <p:nvSpPr>
          <p:cNvPr id="29" name="Tijdelijke aanduiding voor inhoud 2"/>
          <p:cNvSpPr txBox="1">
            <a:spLocks/>
          </p:cNvSpPr>
          <p:nvPr/>
        </p:nvSpPr>
        <p:spPr>
          <a:xfrm>
            <a:off x="5362223" y="2510961"/>
            <a:ext cx="2030400" cy="180000"/>
          </a:xfrm>
          <a:prstGeom prst="rect">
            <a:avLst/>
          </a:prstGeom>
          <a:solidFill>
            <a:srgbClr val="3FC0C2">
              <a:alpha val="80000"/>
            </a:srgbClr>
          </a:solidFill>
        </p:spPr>
        <p:txBody>
          <a:bodyPr vert="horz" wrap="square" lIns="0" tIns="0" rIns="0" bIns="0" rtlCol="0" anchor="ctr" anchorCtr="0">
            <a:noAutofit/>
          </a:bodyPr>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spcBef>
                <a:spcPts val="0"/>
              </a:spcBef>
              <a:buNone/>
            </a:pPr>
            <a:r>
              <a:rPr lang="en-US" sz="1200" dirty="0">
                <a:solidFill>
                  <a:srgbClr val="22414E"/>
                </a:solidFill>
              </a:rPr>
              <a:t>Material Matters Ghent toolbox</a:t>
            </a:r>
          </a:p>
        </p:txBody>
      </p:sp>
      <p:sp>
        <p:nvSpPr>
          <p:cNvPr id="30" name="Tijdelijke aanduiding voor inhoud 2"/>
          <p:cNvSpPr txBox="1">
            <a:spLocks/>
          </p:cNvSpPr>
          <p:nvPr/>
        </p:nvSpPr>
        <p:spPr>
          <a:xfrm>
            <a:off x="3781107" y="2745495"/>
            <a:ext cx="1938488" cy="180000"/>
          </a:xfrm>
          <a:prstGeom prst="rect">
            <a:avLst/>
          </a:prstGeom>
          <a:solidFill>
            <a:srgbClr val="3FC0C2">
              <a:alpha val="50000"/>
            </a:srgbClr>
          </a:solidFill>
        </p:spPr>
        <p:txBody>
          <a:bodyPr vert="horz" wrap="square" lIns="0" tIns="0" rIns="0" bIns="0" rtlCol="0" anchor="ctr" anchorCtr="0">
            <a:noAutofit/>
          </a:bodyPr>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spcBef>
                <a:spcPts val="0"/>
              </a:spcBef>
              <a:buNone/>
            </a:pPr>
            <a:r>
              <a:rPr lang="en-US" sz="1200" dirty="0">
                <a:solidFill>
                  <a:srgbClr val="22414E"/>
                </a:solidFill>
              </a:rPr>
              <a:t>Kring: onvervuild plastic afval</a:t>
            </a:r>
          </a:p>
        </p:txBody>
      </p:sp>
      <p:sp>
        <p:nvSpPr>
          <p:cNvPr id="31" name="Tijdelijke aanduiding voor inhoud 2"/>
          <p:cNvSpPr txBox="1">
            <a:spLocks/>
          </p:cNvSpPr>
          <p:nvPr/>
        </p:nvSpPr>
        <p:spPr>
          <a:xfrm>
            <a:off x="5860813" y="2745495"/>
            <a:ext cx="1531810" cy="180000"/>
          </a:xfrm>
          <a:prstGeom prst="rect">
            <a:avLst/>
          </a:prstGeom>
          <a:solidFill>
            <a:srgbClr val="3FC0C2">
              <a:alpha val="50000"/>
            </a:srgbClr>
          </a:solidFill>
        </p:spPr>
        <p:txBody>
          <a:bodyPr vert="horz" wrap="square" lIns="0" tIns="0" rIns="0" bIns="0" rtlCol="0" anchor="ctr" anchorCtr="0">
            <a:noAutofit/>
          </a:bodyPr>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spcBef>
                <a:spcPts val="0"/>
              </a:spcBef>
              <a:buNone/>
            </a:pPr>
            <a:r>
              <a:rPr lang="en-US" sz="1200" dirty="0">
                <a:solidFill>
                  <a:srgbClr val="22414E"/>
                </a:solidFill>
              </a:rPr>
              <a:t>Kring: bouwmaterialen</a:t>
            </a:r>
          </a:p>
        </p:txBody>
      </p:sp>
    </p:spTree>
    <p:extLst>
      <p:ext uri="{BB962C8B-B14F-4D97-AF65-F5344CB8AC3E}">
        <p14:creationId xmlns:p14="http://schemas.microsoft.com/office/powerpoint/2010/main" val="1142763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3"/>
          <p:cNvPicPr>
            <a:picLocks noChangeAspect="1"/>
          </p:cNvPicPr>
          <p:nvPr/>
        </p:nvPicPr>
        <p:blipFill>
          <a:blip r:embed="rId2"/>
          <a:stretch>
            <a:fillRect/>
          </a:stretch>
        </p:blipFill>
        <p:spPr>
          <a:xfrm>
            <a:off x="0" y="0"/>
            <a:ext cx="9144000" cy="6858000"/>
          </a:xfrm>
          <a:prstGeom prst="rect">
            <a:avLst/>
          </a:prstGeom>
        </p:spPr>
      </p:pic>
      <p:pic>
        <p:nvPicPr>
          <p:cNvPr id="6" name="Afbeelding 4"/>
          <p:cNvPicPr>
            <a:picLocks noChangeAspect="1"/>
          </p:cNvPicPr>
          <p:nvPr/>
        </p:nvPicPr>
        <p:blipFill>
          <a:blip r:embed="rId3"/>
          <a:stretch>
            <a:fillRect/>
          </a:stretch>
        </p:blipFill>
        <p:spPr>
          <a:xfrm>
            <a:off x="3818015" y="3035300"/>
            <a:ext cx="4597400" cy="787400"/>
          </a:xfrm>
          <a:prstGeom prst="rect">
            <a:avLst/>
          </a:prstGeom>
        </p:spPr>
      </p:pic>
      <p:sp>
        <p:nvSpPr>
          <p:cNvPr id="7" name="Rechthoek 5"/>
          <p:cNvSpPr/>
          <p:nvPr/>
        </p:nvSpPr>
        <p:spPr>
          <a:xfrm>
            <a:off x="3981637" y="3274506"/>
            <a:ext cx="4572000" cy="307777"/>
          </a:xfrm>
          <a:prstGeom prst="rect">
            <a:avLst/>
          </a:prstGeom>
        </p:spPr>
        <p:txBody>
          <a:bodyPr>
            <a:spAutoFit/>
          </a:bodyPr>
          <a:lstStyle/>
          <a:p>
            <a:r>
              <a:rPr lang="nl-BE" sz="1400" b="1" dirty="0"/>
              <a:t>CIRCULAIR PAPIER</a:t>
            </a:r>
            <a:endParaRPr lang="nl-BE" sz="1400" dirty="0"/>
          </a:p>
        </p:txBody>
      </p:sp>
    </p:spTree>
    <p:extLst>
      <p:ext uri="{BB962C8B-B14F-4D97-AF65-F5344CB8AC3E}">
        <p14:creationId xmlns:p14="http://schemas.microsoft.com/office/powerpoint/2010/main" val="777118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3"/>
          <p:cNvPicPr>
            <a:picLocks noChangeAspect="1"/>
          </p:cNvPicPr>
          <p:nvPr/>
        </p:nvPicPr>
        <p:blipFill>
          <a:blip r:embed="rId2"/>
          <a:stretch>
            <a:fillRect/>
          </a:stretch>
        </p:blipFill>
        <p:spPr>
          <a:xfrm>
            <a:off x="0" y="0"/>
            <a:ext cx="9144000" cy="6858000"/>
          </a:xfrm>
          <a:prstGeom prst="rect">
            <a:avLst/>
          </a:prstGeom>
        </p:spPr>
      </p:pic>
      <p:sp>
        <p:nvSpPr>
          <p:cNvPr id="12" name="Rechthoek 4"/>
          <p:cNvSpPr/>
          <p:nvPr/>
        </p:nvSpPr>
        <p:spPr>
          <a:xfrm>
            <a:off x="465042" y="415019"/>
            <a:ext cx="1938736" cy="682238"/>
          </a:xfrm>
          <a:prstGeom prst="rect">
            <a:avLst/>
          </a:prstGeom>
        </p:spPr>
        <p:txBody>
          <a:bodyPr wrap="none">
            <a:spAutoFit/>
          </a:bodyPr>
          <a:lstStyle/>
          <a:p>
            <a:pPr fontAlgn="ctr">
              <a:lnSpc>
                <a:spcPts val="4570"/>
              </a:lnSpc>
              <a:spcBef>
                <a:spcPts val="1200"/>
              </a:spcBef>
            </a:pPr>
            <a:r>
              <a:rPr lang="nl-NL" sz="3200" spc="-25" dirty="0">
                <a:solidFill>
                  <a:srgbClr val="161615"/>
                </a:solidFill>
                <a:ea typeface="Arial Unicode MS"/>
                <a:cs typeface="Arial Unicode MS"/>
              </a:rPr>
              <a:t>S</a:t>
            </a:r>
            <a:r>
              <a:rPr lang="nl-NL" sz="3200" dirty="0">
                <a:ea typeface="Arial Unicode MS"/>
                <a:cs typeface="Arial Unicode MS"/>
              </a:rPr>
              <a:t>tora Enso</a:t>
            </a:r>
            <a:endParaRPr lang="nl-BE" sz="3200" dirty="0">
              <a:ea typeface="Arial Unicode MS"/>
              <a:cs typeface="Arial Unicode MS"/>
            </a:endParaRPr>
          </a:p>
        </p:txBody>
      </p:sp>
      <p:sp>
        <p:nvSpPr>
          <p:cNvPr id="13" name="Rechthoek 5"/>
          <p:cNvSpPr/>
          <p:nvPr/>
        </p:nvSpPr>
        <p:spPr>
          <a:xfrm>
            <a:off x="465042" y="1164309"/>
            <a:ext cx="4194882" cy="3539430"/>
          </a:xfrm>
          <a:prstGeom prst="rect">
            <a:avLst/>
          </a:prstGeom>
        </p:spPr>
        <p:txBody>
          <a:bodyPr wrap="square">
            <a:spAutoFit/>
          </a:bodyPr>
          <a:lstStyle/>
          <a:p>
            <a:r>
              <a:rPr lang="nl-NL" sz="1400" dirty="0">
                <a:solidFill>
                  <a:srgbClr val="000000"/>
                </a:solidFill>
                <a:ea typeface="Arial Unicode MS"/>
                <a:cs typeface="Arial Unicode MS"/>
              </a:rPr>
              <a:t>Papiergigant Stora Enso </a:t>
            </a:r>
            <a:r>
              <a:rPr lang="nl-NL" sz="1400" dirty="0" err="1">
                <a:solidFill>
                  <a:srgbClr val="000000"/>
                </a:solidFill>
                <a:ea typeface="Arial Unicode MS"/>
                <a:cs typeface="Arial Unicode MS"/>
              </a:rPr>
              <a:t>Langerbrugge</a:t>
            </a:r>
            <a:r>
              <a:rPr lang="nl-NL" sz="1400" dirty="0">
                <a:solidFill>
                  <a:srgbClr val="000000"/>
                </a:solidFill>
                <a:ea typeface="Arial Unicode MS"/>
                <a:cs typeface="Arial Unicode MS"/>
              </a:rPr>
              <a:t> produceert </a:t>
            </a:r>
            <a:r>
              <a:rPr lang="nl-NL" sz="1400" b="1" dirty="0">
                <a:solidFill>
                  <a:srgbClr val="5EB2D2"/>
                </a:solidFill>
                <a:ea typeface="Arial Unicode MS"/>
                <a:cs typeface="Arial Unicode MS"/>
              </a:rPr>
              <a:t>kranten- en magazinepapier</a:t>
            </a:r>
            <a:r>
              <a:rPr lang="nl-NL" sz="1400" dirty="0">
                <a:solidFill>
                  <a:srgbClr val="000000"/>
                </a:solidFill>
                <a:ea typeface="Arial Unicode MS"/>
                <a:cs typeface="Arial Unicode MS"/>
              </a:rPr>
              <a:t> op basis van uitsluitend </a:t>
            </a:r>
            <a:r>
              <a:rPr lang="nl-NL" sz="1400" b="1" dirty="0">
                <a:solidFill>
                  <a:srgbClr val="5EB2D2"/>
                </a:solidFill>
                <a:ea typeface="Arial Unicode MS"/>
                <a:cs typeface="Arial Unicode MS"/>
              </a:rPr>
              <a:t>oud papier</a:t>
            </a:r>
            <a:r>
              <a:rPr lang="nl-NL" sz="1400" dirty="0">
                <a:solidFill>
                  <a:srgbClr val="000000"/>
                </a:solidFill>
                <a:ea typeface="Arial Unicode MS"/>
                <a:cs typeface="Arial Unicode MS"/>
              </a:rPr>
              <a:t>. Hout komt hier dus niet aan te pas.</a:t>
            </a:r>
          </a:p>
          <a:p>
            <a:endParaRPr lang="nl-NL" sz="1400" dirty="0">
              <a:solidFill>
                <a:srgbClr val="000000"/>
              </a:solidFill>
              <a:ea typeface="Arial Unicode MS"/>
              <a:cs typeface="Arial Unicode MS"/>
            </a:endParaRPr>
          </a:p>
          <a:p>
            <a:r>
              <a:rPr lang="nl-NL" sz="1400" dirty="0">
                <a:solidFill>
                  <a:srgbClr val="000000"/>
                </a:solidFill>
                <a:ea typeface="Arial Unicode MS"/>
                <a:cs typeface="Arial Unicode MS"/>
              </a:rPr>
              <a:t>Het oud papier wordt ingezameld in een straal van 300 km rond de fabriek, een </a:t>
            </a:r>
            <a:r>
              <a:rPr lang="nl-NL" sz="1400" b="1" dirty="0">
                <a:solidFill>
                  <a:srgbClr val="5EB2D2"/>
                </a:solidFill>
                <a:ea typeface="Arial Unicode MS"/>
                <a:cs typeface="Arial Unicode MS"/>
              </a:rPr>
              <a:t>‘</a:t>
            </a:r>
            <a:r>
              <a:rPr lang="nl-NL" sz="1400" b="1" dirty="0" err="1">
                <a:solidFill>
                  <a:srgbClr val="5EB2D2"/>
                </a:solidFill>
                <a:ea typeface="Arial Unicode MS"/>
                <a:cs typeface="Arial Unicode MS"/>
              </a:rPr>
              <a:t>urban</a:t>
            </a:r>
            <a:r>
              <a:rPr lang="nl-NL" sz="1400" b="1" dirty="0">
                <a:solidFill>
                  <a:srgbClr val="5EB2D2"/>
                </a:solidFill>
                <a:ea typeface="Arial Unicode MS"/>
                <a:cs typeface="Arial Unicode MS"/>
              </a:rPr>
              <a:t> </a:t>
            </a:r>
            <a:r>
              <a:rPr lang="nl-NL" sz="1400" b="1" dirty="0" err="1">
                <a:solidFill>
                  <a:srgbClr val="5EB2D2"/>
                </a:solidFill>
                <a:ea typeface="Arial Unicode MS"/>
                <a:cs typeface="Arial Unicode MS"/>
              </a:rPr>
              <a:t>forest</a:t>
            </a:r>
            <a:r>
              <a:rPr lang="nl-NL" sz="1400" b="1" dirty="0">
                <a:solidFill>
                  <a:srgbClr val="5EB2D2"/>
                </a:solidFill>
                <a:ea typeface="Arial Unicode MS"/>
                <a:cs typeface="Arial Unicode MS"/>
              </a:rPr>
              <a:t>’</a:t>
            </a:r>
            <a:r>
              <a:rPr lang="nl-NL" sz="1400" dirty="0">
                <a:solidFill>
                  <a:srgbClr val="000000"/>
                </a:solidFill>
                <a:ea typeface="Arial Unicode MS"/>
                <a:cs typeface="Arial Unicode MS"/>
              </a:rPr>
              <a:t> van ongeveer 80 miljoen inwoners. Dus Stora Enso </a:t>
            </a:r>
            <a:r>
              <a:rPr lang="nl-NL" sz="1400" dirty="0" err="1">
                <a:solidFill>
                  <a:srgbClr val="000000"/>
                </a:solidFill>
                <a:ea typeface="Arial Unicode MS"/>
                <a:cs typeface="Arial Unicode MS"/>
              </a:rPr>
              <a:t>Langerbrugge</a:t>
            </a:r>
            <a:r>
              <a:rPr lang="nl-NL" sz="1400" dirty="0">
                <a:solidFill>
                  <a:srgbClr val="000000"/>
                </a:solidFill>
                <a:ea typeface="Arial Unicode MS"/>
                <a:cs typeface="Arial Unicode MS"/>
              </a:rPr>
              <a:t> verwerkt veel meer oud papier dan Vlaanderen kan leveren.</a:t>
            </a:r>
            <a:endParaRPr lang="nl-BE" sz="1400" dirty="0">
              <a:solidFill>
                <a:srgbClr val="000000"/>
              </a:solidFill>
              <a:ea typeface="Arial Unicode MS"/>
              <a:cs typeface="Arial Unicode MS"/>
            </a:endParaRPr>
          </a:p>
          <a:p>
            <a:pPr lvl="1"/>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r>
              <a:rPr lang="nl-NL" sz="1400" b="1" dirty="0">
                <a:solidFill>
                  <a:srgbClr val="5EB2D2"/>
                </a:solidFill>
                <a:ea typeface="Arial Unicode MS"/>
                <a:cs typeface="Arial Unicode MS"/>
              </a:rPr>
              <a:t>Stora Enso</a:t>
            </a:r>
            <a:r>
              <a:rPr lang="nl-NL" sz="1400" dirty="0">
                <a:solidFill>
                  <a:srgbClr val="000000"/>
                </a:solidFill>
                <a:ea typeface="Arial Unicode MS"/>
                <a:cs typeface="Arial Unicode MS"/>
              </a:rPr>
              <a:t> verwerkt jaarlijks </a:t>
            </a:r>
            <a:r>
              <a:rPr lang="nl-NL" sz="1400" b="1" dirty="0">
                <a:solidFill>
                  <a:srgbClr val="5EB2D2"/>
                </a:solidFill>
                <a:ea typeface="Arial Unicode MS"/>
                <a:cs typeface="Arial Unicode MS"/>
              </a:rPr>
              <a:t>650.000</a:t>
            </a:r>
            <a:r>
              <a:rPr lang="nl-NL" sz="1400" dirty="0">
                <a:solidFill>
                  <a:srgbClr val="000000"/>
                </a:solidFill>
                <a:ea typeface="Arial Unicode MS"/>
                <a:cs typeface="Arial Unicode MS"/>
              </a:rPr>
              <a:t> ton hoogwaardig </a:t>
            </a:r>
            <a:r>
              <a:rPr lang="nl-NL" sz="1400" dirty="0" err="1">
                <a:solidFill>
                  <a:srgbClr val="000000"/>
                </a:solidFill>
                <a:ea typeface="Arial Unicode MS"/>
                <a:cs typeface="Arial Unicode MS"/>
              </a:rPr>
              <a:t>uitgesorteerd</a:t>
            </a:r>
            <a:r>
              <a:rPr lang="nl-NL" sz="1400" dirty="0">
                <a:solidFill>
                  <a:srgbClr val="000000"/>
                </a:solidFill>
                <a:ea typeface="Arial Unicode MS"/>
                <a:cs typeface="Arial Unicode MS"/>
              </a:rPr>
              <a:t> papier tot </a:t>
            </a:r>
            <a:r>
              <a:rPr lang="nl-NL" sz="1400" b="1" dirty="0">
                <a:solidFill>
                  <a:srgbClr val="5EB2D2"/>
                </a:solidFill>
                <a:ea typeface="Arial Unicode MS"/>
                <a:cs typeface="Arial Unicode MS"/>
              </a:rPr>
              <a:t>550.000</a:t>
            </a:r>
            <a:r>
              <a:rPr lang="nl-NL" sz="1400" dirty="0">
                <a:solidFill>
                  <a:srgbClr val="000000"/>
                </a:solidFill>
                <a:ea typeface="Arial Unicode MS"/>
                <a:cs typeface="Arial Unicode MS"/>
              </a:rPr>
              <a:t> ton gerecycleerd kranten- en magazinepapier.</a:t>
            </a:r>
            <a:endParaRPr lang="nl-BE" sz="1400" dirty="0">
              <a:solidFill>
                <a:srgbClr val="000000"/>
              </a:solidFill>
              <a:ea typeface="Arial Unicode MS"/>
              <a:cs typeface="Arial Unicode MS"/>
            </a:endParaRPr>
          </a:p>
          <a:p>
            <a:endParaRPr lang="nl-BE" sz="1400" dirty="0">
              <a:solidFill>
                <a:srgbClr val="000000"/>
              </a:solidFill>
              <a:ea typeface="Arial Unicode MS"/>
              <a:cs typeface="Arial Unicode MS"/>
            </a:endParaRPr>
          </a:p>
          <a:p>
            <a:endParaRPr lang="nl-BE" sz="1400" dirty="0">
              <a:solidFill>
                <a:srgbClr val="000000"/>
              </a:solidFill>
              <a:ea typeface="Arial Unicode MS"/>
              <a:cs typeface="Arial Unicode MS"/>
            </a:endParaRPr>
          </a:p>
          <a:p>
            <a:pPr>
              <a:spcAft>
                <a:spcPts val="0"/>
              </a:spcAft>
            </a:pPr>
            <a:endParaRPr lang="nl-BE" sz="1400" dirty="0">
              <a:solidFill>
                <a:srgbClr val="000000"/>
              </a:solidFill>
              <a:ea typeface="Arial Unicode MS"/>
              <a:cs typeface="Arial Unicode MS"/>
            </a:endParaRPr>
          </a:p>
        </p:txBody>
      </p:sp>
      <p:sp>
        <p:nvSpPr>
          <p:cNvPr id="14" name="Rechthoek 6"/>
          <p:cNvSpPr/>
          <p:nvPr/>
        </p:nvSpPr>
        <p:spPr>
          <a:xfrm>
            <a:off x="4906108" y="2070520"/>
            <a:ext cx="3824654" cy="3231654"/>
          </a:xfrm>
          <a:prstGeom prst="rect">
            <a:avLst/>
          </a:prstGeom>
        </p:spPr>
        <p:txBody>
          <a:bodyPr wrap="square">
            <a:spAutoFit/>
          </a:bodyPr>
          <a:lstStyle/>
          <a:p>
            <a:pPr>
              <a:lnSpc>
                <a:spcPct val="150000"/>
              </a:lnSpc>
              <a:spcAft>
                <a:spcPts val="0"/>
              </a:spcAft>
            </a:pPr>
            <a:r>
              <a:rPr lang="nl-NL" sz="1200" dirty="0">
                <a:solidFill>
                  <a:srgbClr val="000000"/>
                </a:solidFill>
                <a:ea typeface="Arial Unicode MS"/>
                <a:cs typeface="Arial Unicode MS"/>
              </a:rPr>
              <a:t> </a:t>
            </a:r>
            <a:endParaRPr lang="nl-BE" sz="1200" dirty="0">
              <a:solidFill>
                <a:srgbClr val="000000"/>
              </a:solidFill>
              <a:ea typeface="Arial Unicode MS"/>
              <a:cs typeface="Arial Unicode MS"/>
            </a:endParaRPr>
          </a:p>
          <a:p>
            <a:pPr>
              <a:spcAft>
                <a:spcPts val="0"/>
              </a:spcAft>
            </a:pPr>
            <a:r>
              <a:rPr lang="nl-NL" sz="1200" spc="-25" dirty="0">
                <a:solidFill>
                  <a:srgbClr val="161615"/>
                </a:solidFill>
                <a:ea typeface="Arial Unicode MS"/>
                <a:cs typeface="Arial Unicode MS"/>
              </a:rPr>
              <a:t>De twee </a:t>
            </a:r>
            <a:r>
              <a:rPr lang="nl-NL" sz="1200" spc="-25" dirty="0" err="1">
                <a:solidFill>
                  <a:srgbClr val="161615"/>
                </a:solidFill>
                <a:ea typeface="Arial Unicode MS"/>
                <a:cs typeface="Arial Unicode MS"/>
              </a:rPr>
              <a:t>papiersorteerinstallaties</a:t>
            </a:r>
            <a:r>
              <a:rPr lang="nl-NL" sz="1200" spc="-25" dirty="0">
                <a:solidFill>
                  <a:srgbClr val="161615"/>
                </a:solidFill>
                <a:ea typeface="Arial Unicode MS"/>
                <a:cs typeface="Arial Unicode MS"/>
              </a:rPr>
              <a:t> op de site verwerken </a:t>
            </a:r>
            <a:endParaRPr lang="nl-BE" sz="1200" dirty="0">
              <a:solidFill>
                <a:srgbClr val="000000"/>
              </a:solidFill>
              <a:ea typeface="Arial Unicode MS"/>
              <a:cs typeface="Arial Unicode MS"/>
            </a:endParaRPr>
          </a:p>
          <a:p>
            <a:pPr>
              <a:spcAft>
                <a:spcPts val="0"/>
              </a:spcAft>
            </a:pPr>
            <a:r>
              <a:rPr lang="nl-NL" sz="1200" dirty="0">
                <a:solidFill>
                  <a:srgbClr val="000000"/>
                </a:solidFill>
                <a:ea typeface="Arial Unicode MS"/>
                <a:cs typeface="Arial Unicode MS"/>
              </a:rPr>
              <a:t>zo’n </a:t>
            </a:r>
            <a:r>
              <a:rPr lang="nl-NL" b="1" dirty="0">
                <a:solidFill>
                  <a:srgbClr val="89BA86"/>
                </a:solidFill>
                <a:ea typeface="Arial Unicode MS"/>
                <a:cs typeface="Arial Unicode MS"/>
              </a:rPr>
              <a:t>420.000</a:t>
            </a:r>
            <a:r>
              <a:rPr lang="nl-NL" sz="1200" dirty="0">
                <a:solidFill>
                  <a:srgbClr val="000000"/>
                </a:solidFill>
                <a:ea typeface="Arial Unicode MS"/>
                <a:cs typeface="Arial Unicode MS"/>
              </a:rPr>
              <a:t> ton oud papier per jaar en dekken </a:t>
            </a:r>
            <a:r>
              <a:rPr lang="nl-NL" sz="1200" spc="-10" dirty="0">
                <a:solidFill>
                  <a:srgbClr val="000000"/>
                </a:solidFill>
                <a:ea typeface="Arial Unicode MS"/>
                <a:cs typeface="Arial Unicode MS"/>
              </a:rPr>
              <a:t>ongeveer </a:t>
            </a:r>
            <a:r>
              <a:rPr lang="nl-NL" sz="1200" spc="-15" dirty="0">
                <a:solidFill>
                  <a:srgbClr val="89BA86"/>
                </a:solidFill>
                <a:ea typeface="Arial Unicode MS"/>
                <a:cs typeface="Arial Unicode MS"/>
              </a:rPr>
              <a:t>40%</a:t>
            </a:r>
            <a:r>
              <a:rPr lang="nl-NL" sz="1200" spc="-10" dirty="0">
                <a:solidFill>
                  <a:srgbClr val="000000"/>
                </a:solidFill>
                <a:ea typeface="Arial Unicode MS"/>
                <a:cs typeface="Arial Unicode MS"/>
              </a:rPr>
              <a:t> van de oud papier behoefte van Stora Enso.</a:t>
            </a:r>
            <a:endParaRPr lang="nl-BE" sz="1200" dirty="0">
              <a:solidFill>
                <a:srgbClr val="000000"/>
              </a:solidFill>
              <a:ea typeface="Arial Unicode MS"/>
              <a:cs typeface="Arial Unicode MS"/>
            </a:endParaRPr>
          </a:p>
          <a:p>
            <a:pPr>
              <a:lnSpc>
                <a:spcPct val="150000"/>
              </a:lnSpc>
              <a:spcAft>
                <a:spcPts val="0"/>
              </a:spcAft>
            </a:pPr>
            <a:r>
              <a:rPr lang="nl-NL" sz="1200" dirty="0">
                <a:solidFill>
                  <a:srgbClr val="000000"/>
                </a:solidFill>
                <a:ea typeface="Arial Unicode MS"/>
                <a:cs typeface="Arial Unicode MS"/>
              </a:rPr>
              <a:t> </a:t>
            </a:r>
            <a:endParaRPr lang="nl-BE" sz="1200" dirty="0">
              <a:solidFill>
                <a:srgbClr val="000000"/>
              </a:solidFill>
              <a:ea typeface="Arial Unicode MS"/>
              <a:cs typeface="Arial Unicode MS"/>
            </a:endParaRPr>
          </a:p>
          <a:p>
            <a:pPr>
              <a:lnSpc>
                <a:spcPct val="150000"/>
              </a:lnSpc>
              <a:spcAft>
                <a:spcPts val="0"/>
              </a:spcAft>
            </a:pPr>
            <a:r>
              <a:rPr lang="nl-NL" sz="1200" dirty="0">
                <a:solidFill>
                  <a:srgbClr val="000000"/>
                </a:solidFill>
                <a:ea typeface="Arial Unicode MS"/>
                <a:cs typeface="Arial Unicode MS"/>
              </a:rPr>
              <a:t> </a:t>
            </a:r>
            <a:endParaRPr lang="nl-BE" sz="1200" dirty="0">
              <a:solidFill>
                <a:srgbClr val="000000"/>
              </a:solidFill>
              <a:ea typeface="Arial Unicode MS"/>
              <a:cs typeface="Arial Unicode MS"/>
            </a:endParaRPr>
          </a:p>
          <a:p>
            <a:pPr>
              <a:lnSpc>
                <a:spcPct val="150000"/>
              </a:lnSpc>
              <a:spcAft>
                <a:spcPts val="0"/>
              </a:spcAft>
            </a:pPr>
            <a:r>
              <a:rPr lang="nl-NL" sz="1200" dirty="0">
                <a:solidFill>
                  <a:srgbClr val="000000"/>
                </a:solidFill>
                <a:ea typeface="Arial Unicode MS"/>
                <a:cs typeface="Arial Unicode MS"/>
              </a:rPr>
              <a:t> </a:t>
            </a:r>
            <a:endParaRPr lang="nl-BE" sz="1200" dirty="0">
              <a:solidFill>
                <a:srgbClr val="000000"/>
              </a:solidFill>
              <a:ea typeface="Arial Unicode MS"/>
              <a:cs typeface="Arial Unicode MS"/>
            </a:endParaRPr>
          </a:p>
          <a:p>
            <a:pPr>
              <a:lnSpc>
                <a:spcPct val="150000"/>
              </a:lnSpc>
              <a:spcAft>
                <a:spcPts val="0"/>
              </a:spcAft>
            </a:pPr>
            <a:r>
              <a:rPr lang="nl-NL" sz="1200" dirty="0">
                <a:solidFill>
                  <a:srgbClr val="000000"/>
                </a:solidFill>
                <a:ea typeface="Arial Unicode MS"/>
                <a:cs typeface="Arial Unicode MS"/>
              </a:rPr>
              <a:t> </a:t>
            </a:r>
            <a:endParaRPr lang="nl-BE" sz="1200" dirty="0">
              <a:solidFill>
                <a:srgbClr val="000000"/>
              </a:solidFill>
              <a:ea typeface="Arial Unicode MS"/>
              <a:cs typeface="Arial Unicode MS"/>
            </a:endParaRPr>
          </a:p>
          <a:p>
            <a:pPr>
              <a:lnSpc>
                <a:spcPct val="150000"/>
              </a:lnSpc>
              <a:spcAft>
                <a:spcPts val="0"/>
              </a:spcAft>
            </a:pPr>
            <a:r>
              <a:rPr lang="nl-NL" sz="1200" dirty="0">
                <a:solidFill>
                  <a:srgbClr val="000000"/>
                </a:solidFill>
                <a:ea typeface="Arial Unicode MS"/>
                <a:cs typeface="Arial Unicode MS"/>
              </a:rPr>
              <a:t> </a:t>
            </a:r>
            <a:endParaRPr lang="nl-BE" sz="1200" dirty="0">
              <a:solidFill>
                <a:srgbClr val="000000"/>
              </a:solidFill>
              <a:ea typeface="Arial Unicode MS"/>
              <a:cs typeface="Arial Unicode MS"/>
            </a:endParaRPr>
          </a:p>
          <a:p>
            <a:pPr>
              <a:spcAft>
                <a:spcPts val="0"/>
              </a:spcAft>
            </a:pPr>
            <a:r>
              <a:rPr lang="nl-NL" sz="1200" dirty="0">
                <a:solidFill>
                  <a:srgbClr val="000000"/>
                </a:solidFill>
                <a:ea typeface="Arial Unicode MS"/>
                <a:cs typeface="Arial Unicode MS"/>
              </a:rPr>
              <a:t>De kringloopeconomie wordt gesloten door het integraal inzetten van de </a:t>
            </a:r>
            <a:r>
              <a:rPr lang="nl-NL" sz="1200" b="1" dirty="0">
                <a:solidFill>
                  <a:srgbClr val="89BA86"/>
                </a:solidFill>
                <a:ea typeface="Arial Unicode MS"/>
                <a:cs typeface="Arial Unicode MS"/>
              </a:rPr>
              <a:t>papierfractie als grondstof voor de twee papiermachines</a:t>
            </a:r>
            <a:r>
              <a:rPr lang="nl-NL" sz="1200" dirty="0">
                <a:solidFill>
                  <a:srgbClr val="000000"/>
                </a:solidFill>
                <a:ea typeface="Arial Unicode MS"/>
                <a:cs typeface="Arial Unicode MS"/>
              </a:rPr>
              <a:t>.</a:t>
            </a:r>
            <a:endParaRPr lang="nl-BE" sz="1200" dirty="0">
              <a:solidFill>
                <a:srgbClr val="000000"/>
              </a:solidFill>
              <a:ea typeface="Arial Unicode MS"/>
              <a:cs typeface="Arial Unicode MS"/>
            </a:endParaRPr>
          </a:p>
          <a:p>
            <a:pPr fontAlgn="ctr">
              <a:lnSpc>
                <a:spcPct val="150000"/>
              </a:lnSpc>
              <a:spcAft>
                <a:spcPts val="0"/>
              </a:spcAft>
            </a:pPr>
            <a:r>
              <a:rPr lang="nl-NL" sz="1200" spc="-25" dirty="0">
                <a:solidFill>
                  <a:srgbClr val="161615"/>
                </a:solidFill>
                <a:ea typeface="Arial Unicode MS"/>
                <a:cs typeface="Arial Unicode MS"/>
              </a:rPr>
              <a:t> </a:t>
            </a:r>
            <a:endParaRPr lang="nl-BE" sz="1200" dirty="0">
              <a:ea typeface="Arial Unicode MS"/>
              <a:cs typeface="Arial Unicode MS"/>
            </a:endParaRPr>
          </a:p>
        </p:txBody>
      </p:sp>
      <p:pic>
        <p:nvPicPr>
          <p:cNvPr id="15" name="Afbeelding 1"/>
          <p:cNvPicPr>
            <a:picLocks noChangeAspect="1"/>
          </p:cNvPicPr>
          <p:nvPr/>
        </p:nvPicPr>
        <p:blipFill>
          <a:blip r:embed="rId3"/>
          <a:stretch>
            <a:fillRect/>
          </a:stretch>
        </p:blipFill>
        <p:spPr>
          <a:xfrm>
            <a:off x="548744" y="5593110"/>
            <a:ext cx="3874008" cy="749808"/>
          </a:xfrm>
          <a:prstGeom prst="rect">
            <a:avLst/>
          </a:prstGeom>
        </p:spPr>
      </p:pic>
      <p:pic>
        <p:nvPicPr>
          <p:cNvPr id="16" name="Afbeelding 2"/>
          <p:cNvPicPr>
            <a:picLocks noChangeAspect="1"/>
          </p:cNvPicPr>
          <p:nvPr/>
        </p:nvPicPr>
        <p:blipFill>
          <a:blip r:embed="rId4"/>
          <a:stretch>
            <a:fillRect/>
          </a:stretch>
        </p:blipFill>
        <p:spPr>
          <a:xfrm>
            <a:off x="5986014" y="1097257"/>
            <a:ext cx="1107244" cy="1107244"/>
          </a:xfrm>
          <a:prstGeom prst="rect">
            <a:avLst/>
          </a:prstGeom>
        </p:spPr>
      </p:pic>
      <p:pic>
        <p:nvPicPr>
          <p:cNvPr id="17" name="Afbeelding 7"/>
          <p:cNvPicPr>
            <a:picLocks noChangeAspect="1"/>
          </p:cNvPicPr>
          <p:nvPr/>
        </p:nvPicPr>
        <p:blipFill>
          <a:blip r:embed="rId5"/>
          <a:stretch>
            <a:fillRect/>
          </a:stretch>
        </p:blipFill>
        <p:spPr>
          <a:xfrm>
            <a:off x="5844826" y="3150040"/>
            <a:ext cx="1206594" cy="1206594"/>
          </a:xfrm>
          <a:prstGeom prst="rect">
            <a:avLst/>
          </a:prstGeom>
        </p:spPr>
      </p:pic>
      <p:pic>
        <p:nvPicPr>
          <p:cNvPr id="18" name="Afbeelding 8"/>
          <p:cNvPicPr>
            <a:picLocks noChangeAspect="1"/>
          </p:cNvPicPr>
          <p:nvPr/>
        </p:nvPicPr>
        <p:blipFill>
          <a:blip r:embed="rId6"/>
          <a:stretch>
            <a:fillRect/>
          </a:stretch>
        </p:blipFill>
        <p:spPr>
          <a:xfrm>
            <a:off x="2485748" y="603242"/>
            <a:ext cx="414338" cy="414338"/>
          </a:xfrm>
          <a:prstGeom prst="rect">
            <a:avLst/>
          </a:prstGeom>
        </p:spPr>
      </p:pic>
      <p:pic>
        <p:nvPicPr>
          <p:cNvPr id="19" name="Afbeelding 9"/>
          <p:cNvPicPr>
            <a:picLocks noChangeAspect="1"/>
          </p:cNvPicPr>
          <p:nvPr/>
        </p:nvPicPr>
        <p:blipFill>
          <a:blip r:embed="rId7"/>
          <a:stretch>
            <a:fillRect/>
          </a:stretch>
        </p:blipFill>
        <p:spPr>
          <a:xfrm>
            <a:off x="3047355" y="603242"/>
            <a:ext cx="414338" cy="414338"/>
          </a:xfrm>
          <a:prstGeom prst="rect">
            <a:avLst/>
          </a:prstGeom>
        </p:spPr>
      </p:pic>
    </p:spTree>
    <p:extLst>
      <p:ext uri="{BB962C8B-B14F-4D97-AF65-F5344CB8AC3E}">
        <p14:creationId xmlns:p14="http://schemas.microsoft.com/office/powerpoint/2010/main" val="2095905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3"/>
          <p:cNvPicPr>
            <a:picLocks noChangeAspect="1"/>
          </p:cNvPicPr>
          <p:nvPr/>
        </p:nvPicPr>
        <p:blipFill>
          <a:blip r:embed="rId2"/>
          <a:stretch>
            <a:fillRect/>
          </a:stretch>
        </p:blipFill>
        <p:spPr>
          <a:xfrm>
            <a:off x="0" y="0"/>
            <a:ext cx="9144000" cy="6858000"/>
          </a:xfrm>
          <a:prstGeom prst="rect">
            <a:avLst/>
          </a:prstGeom>
        </p:spPr>
      </p:pic>
      <p:pic>
        <p:nvPicPr>
          <p:cNvPr id="6" name="Afbeelding 4"/>
          <p:cNvPicPr>
            <a:picLocks noChangeAspect="1"/>
          </p:cNvPicPr>
          <p:nvPr/>
        </p:nvPicPr>
        <p:blipFill>
          <a:blip r:embed="rId3"/>
          <a:stretch>
            <a:fillRect/>
          </a:stretch>
        </p:blipFill>
        <p:spPr>
          <a:xfrm>
            <a:off x="3818015" y="3035300"/>
            <a:ext cx="4597400" cy="787400"/>
          </a:xfrm>
          <a:prstGeom prst="rect">
            <a:avLst/>
          </a:prstGeom>
        </p:spPr>
      </p:pic>
      <p:sp>
        <p:nvSpPr>
          <p:cNvPr id="7" name="Rechthoek 5"/>
          <p:cNvSpPr/>
          <p:nvPr/>
        </p:nvSpPr>
        <p:spPr>
          <a:xfrm>
            <a:off x="3910614" y="3275111"/>
            <a:ext cx="4572000" cy="307777"/>
          </a:xfrm>
          <a:prstGeom prst="rect">
            <a:avLst/>
          </a:prstGeom>
        </p:spPr>
        <p:txBody>
          <a:bodyPr>
            <a:spAutoFit/>
          </a:bodyPr>
          <a:lstStyle/>
          <a:p>
            <a:pPr>
              <a:spcAft>
                <a:spcPts val="600"/>
              </a:spcAft>
            </a:pPr>
            <a:r>
              <a:rPr lang="nl-BE" sz="1400" b="1" dirty="0"/>
              <a:t>DUURZAME RUIMTE VOOR SCHONE TECHNOLOGIE</a:t>
            </a:r>
            <a:endParaRPr lang="nl-BE" sz="1400" kern="150" dirty="0">
              <a:effectLst/>
              <a:latin typeface="Times New Roman" panose="02020603050405020304" pitchFamily="18" charset="0"/>
              <a:ea typeface="Arial" panose="020B0604020202020204" pitchFamily="34" charset="0"/>
              <a:cs typeface="Tahoma" panose="020B0604030504040204" pitchFamily="34" charset="0"/>
            </a:endParaRPr>
          </a:p>
        </p:txBody>
      </p:sp>
    </p:spTree>
    <p:extLst>
      <p:ext uri="{BB962C8B-B14F-4D97-AF65-F5344CB8AC3E}">
        <p14:creationId xmlns:p14="http://schemas.microsoft.com/office/powerpoint/2010/main" val="1827780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3"/>
          <p:cNvPicPr>
            <a:picLocks noChangeAspect="1"/>
          </p:cNvPicPr>
          <p:nvPr/>
        </p:nvPicPr>
        <p:blipFill>
          <a:blip r:embed="rId2"/>
          <a:stretch>
            <a:fillRect/>
          </a:stretch>
        </p:blipFill>
        <p:spPr>
          <a:xfrm>
            <a:off x="0" y="0"/>
            <a:ext cx="9144000" cy="6858000"/>
          </a:xfrm>
          <a:prstGeom prst="rect">
            <a:avLst/>
          </a:prstGeom>
        </p:spPr>
      </p:pic>
      <p:sp>
        <p:nvSpPr>
          <p:cNvPr id="13" name="Rechthoek 4"/>
          <p:cNvSpPr/>
          <p:nvPr/>
        </p:nvSpPr>
        <p:spPr>
          <a:xfrm>
            <a:off x="465042" y="415019"/>
            <a:ext cx="5689571" cy="1426031"/>
          </a:xfrm>
          <a:prstGeom prst="rect">
            <a:avLst/>
          </a:prstGeom>
        </p:spPr>
        <p:txBody>
          <a:bodyPr wrap="none">
            <a:spAutoFit/>
          </a:bodyPr>
          <a:lstStyle/>
          <a:p>
            <a:pPr fontAlgn="ctr">
              <a:lnSpc>
                <a:spcPts val="4570"/>
              </a:lnSpc>
              <a:spcBef>
                <a:spcPts val="1200"/>
              </a:spcBef>
            </a:pPr>
            <a:r>
              <a:rPr lang="nl-NL" sz="3200" spc="-25" dirty="0">
                <a:solidFill>
                  <a:srgbClr val="161615"/>
                </a:solidFill>
                <a:ea typeface="Arial Unicode MS"/>
                <a:cs typeface="Arial Unicode MS"/>
              </a:rPr>
              <a:t>TECH LANE GHENT</a:t>
            </a:r>
            <a:r>
              <a:rPr lang="nl-NL" sz="3200" dirty="0">
                <a:ea typeface="Arial Unicode MS"/>
                <a:cs typeface="Arial Unicode MS"/>
              </a:rPr>
              <a:t> SCIENCE PARK</a:t>
            </a:r>
            <a:endParaRPr lang="nl-BE" sz="3200" dirty="0">
              <a:ea typeface="Arial Unicode MS"/>
              <a:cs typeface="Arial Unicode MS"/>
            </a:endParaRPr>
          </a:p>
          <a:p>
            <a:pPr fontAlgn="ctr">
              <a:lnSpc>
                <a:spcPts val="4570"/>
              </a:lnSpc>
              <a:spcBef>
                <a:spcPts val="1200"/>
              </a:spcBef>
            </a:pPr>
            <a:endParaRPr lang="nl-BE" sz="3200" dirty="0">
              <a:ea typeface="Arial Unicode MS"/>
              <a:cs typeface="Arial Unicode MS"/>
            </a:endParaRPr>
          </a:p>
        </p:txBody>
      </p:sp>
      <p:sp>
        <p:nvSpPr>
          <p:cNvPr id="14" name="Rechthoek 5"/>
          <p:cNvSpPr/>
          <p:nvPr/>
        </p:nvSpPr>
        <p:spPr>
          <a:xfrm>
            <a:off x="465042" y="1164309"/>
            <a:ext cx="4194882" cy="4124206"/>
          </a:xfrm>
          <a:prstGeom prst="rect">
            <a:avLst/>
          </a:prstGeom>
        </p:spPr>
        <p:txBody>
          <a:bodyPr wrap="square">
            <a:spAutoFit/>
          </a:bodyPr>
          <a:lstStyle/>
          <a:p>
            <a:pPr fontAlgn="ctr">
              <a:spcBef>
                <a:spcPts val="1200"/>
              </a:spcBef>
              <a:spcAft>
                <a:spcPts val="0"/>
              </a:spcAft>
            </a:pPr>
            <a:r>
              <a:rPr lang="nl-NL" sz="1400" dirty="0">
                <a:solidFill>
                  <a:srgbClr val="161615"/>
                </a:solidFill>
                <a:ea typeface="Arial Unicode MS"/>
                <a:cs typeface="Arial Unicode MS"/>
              </a:rPr>
              <a:t>Op de site Eiland </a:t>
            </a:r>
            <a:r>
              <a:rPr lang="nl-NL" sz="1400" dirty="0" err="1">
                <a:solidFill>
                  <a:srgbClr val="161615"/>
                </a:solidFill>
                <a:ea typeface="Arial Unicode MS"/>
                <a:cs typeface="Arial Unicode MS"/>
              </a:rPr>
              <a:t>Zwijnaarde</a:t>
            </a:r>
            <a:r>
              <a:rPr lang="nl-NL" sz="1400" dirty="0">
                <a:solidFill>
                  <a:srgbClr val="161615"/>
                </a:solidFill>
                <a:ea typeface="Arial Unicode MS"/>
                <a:cs typeface="Arial Unicode MS"/>
              </a:rPr>
              <a:t> wordt een nieuwe campus van </a:t>
            </a:r>
            <a:r>
              <a:rPr lang="nl-NL" sz="1400" b="1" dirty="0">
                <a:solidFill>
                  <a:srgbClr val="5EB2D2"/>
                </a:solidFill>
                <a:ea typeface="Arial Unicode MS"/>
                <a:cs typeface="Arial Unicode MS"/>
              </a:rPr>
              <a:t>Tech Lane </a:t>
            </a:r>
            <a:r>
              <a:rPr lang="nl-NL" sz="1400" b="1" dirty="0" err="1">
                <a:solidFill>
                  <a:srgbClr val="5EB2D2"/>
                </a:solidFill>
                <a:ea typeface="Arial Unicode MS"/>
                <a:cs typeface="Arial Unicode MS"/>
              </a:rPr>
              <a:t>Ghent</a:t>
            </a:r>
            <a:r>
              <a:rPr lang="nl-NL" sz="1400" b="1" dirty="0">
                <a:solidFill>
                  <a:srgbClr val="5EB2D2"/>
                </a:solidFill>
                <a:ea typeface="Arial Unicode MS"/>
                <a:cs typeface="Arial Unicode MS"/>
              </a:rPr>
              <a:t> </a:t>
            </a:r>
            <a:r>
              <a:rPr lang="nl-NL" sz="1400" b="1" dirty="0" err="1">
                <a:solidFill>
                  <a:srgbClr val="5EB2D2"/>
                </a:solidFill>
                <a:ea typeface="Arial Unicode MS"/>
                <a:cs typeface="Arial Unicode MS"/>
              </a:rPr>
              <a:t>Science</a:t>
            </a:r>
            <a:r>
              <a:rPr lang="nl-NL" sz="1400" b="1" dirty="0">
                <a:solidFill>
                  <a:srgbClr val="5EB2D2"/>
                </a:solidFill>
                <a:ea typeface="Arial Unicode MS"/>
                <a:cs typeface="Arial Unicode MS"/>
              </a:rPr>
              <a:t> Park </a:t>
            </a:r>
            <a:r>
              <a:rPr lang="nl-NL" sz="1400" dirty="0">
                <a:ea typeface="Arial Unicode MS"/>
                <a:cs typeface="Arial Unicode MS"/>
              </a:rPr>
              <a:t>uitgebouwd. </a:t>
            </a:r>
            <a:br>
              <a:rPr lang="nl-NL" sz="1400" dirty="0">
                <a:ea typeface="Arial Unicode MS"/>
                <a:cs typeface="Arial Unicode MS"/>
              </a:rPr>
            </a:br>
            <a:r>
              <a:rPr lang="nl-NL" sz="1400" dirty="0">
                <a:ea typeface="Arial Unicode MS"/>
                <a:cs typeface="Arial Unicode MS"/>
              </a:rPr>
              <a:t>Dit wetenschapspark focust op bedrijven actief in </a:t>
            </a:r>
            <a:r>
              <a:rPr lang="nl-NL" sz="1400" dirty="0" err="1">
                <a:ea typeface="Arial Unicode MS"/>
                <a:cs typeface="Arial Unicode MS"/>
              </a:rPr>
              <a:t>cleantech</a:t>
            </a:r>
            <a:r>
              <a:rPr lang="nl-NL" sz="1400" dirty="0">
                <a:ea typeface="Arial Unicode MS"/>
                <a:cs typeface="Arial Unicode MS"/>
              </a:rPr>
              <a:t>, ICT, materialen en life </a:t>
            </a:r>
            <a:r>
              <a:rPr lang="nl-NL" sz="1400" dirty="0" err="1">
                <a:ea typeface="Arial Unicode MS"/>
                <a:cs typeface="Arial Unicode MS"/>
              </a:rPr>
              <a:t>sciences</a:t>
            </a:r>
            <a:r>
              <a:rPr lang="nl-NL" sz="1400" dirty="0">
                <a:ea typeface="Arial Unicode MS"/>
                <a:cs typeface="Arial Unicode MS"/>
              </a:rPr>
              <a:t>. In samenwerking met de </a:t>
            </a:r>
            <a:r>
              <a:rPr lang="nl-NL" sz="1400" dirty="0" err="1">
                <a:ea typeface="Arial Unicode MS"/>
                <a:cs typeface="Arial Unicode MS"/>
              </a:rPr>
              <a:t>UGent</a:t>
            </a:r>
            <a:r>
              <a:rPr lang="nl-NL" sz="1400" dirty="0">
                <a:ea typeface="Arial Unicode MS"/>
                <a:cs typeface="Arial Unicode MS"/>
              </a:rPr>
              <a:t> wordt ruimte voorzien voor </a:t>
            </a:r>
            <a:r>
              <a:rPr lang="nl-NL" sz="1400" b="1" dirty="0" err="1">
                <a:solidFill>
                  <a:srgbClr val="5EB2D2"/>
                </a:solidFill>
                <a:ea typeface="Arial Unicode MS"/>
                <a:cs typeface="Calibri" panose="020F0502020204030204" pitchFamily="34" charset="0"/>
              </a:rPr>
              <a:t>cleantechlaboratoria</a:t>
            </a:r>
            <a:r>
              <a:rPr lang="nl-NL" sz="1400" b="1" dirty="0">
                <a:solidFill>
                  <a:srgbClr val="5EB2D2"/>
                </a:solidFill>
                <a:ea typeface="Arial Unicode MS"/>
                <a:cs typeface="Calibri" panose="020F0502020204030204" pitchFamily="34" charset="0"/>
              </a:rPr>
              <a:t> en -kantoren</a:t>
            </a:r>
            <a:r>
              <a:rPr lang="nl-NL" sz="1400" dirty="0">
                <a:ea typeface="Arial Unicode MS"/>
                <a:cs typeface="Arial Unicode MS"/>
              </a:rPr>
              <a:t>. </a:t>
            </a:r>
            <a:endParaRPr lang="nl-BE" sz="1400" dirty="0">
              <a:ea typeface="Arial Unicode MS"/>
              <a:cs typeface="Arial Unicode MS"/>
            </a:endParaRPr>
          </a:p>
          <a:p>
            <a:pPr fontAlgn="ctr">
              <a:spcBef>
                <a:spcPts val="1200"/>
              </a:spcBef>
              <a:spcAft>
                <a:spcPts val="0"/>
              </a:spcAft>
            </a:pPr>
            <a:r>
              <a:rPr lang="nl-NL" sz="1400" dirty="0">
                <a:ea typeface="Arial Unicode MS"/>
                <a:cs typeface="Arial Unicode MS"/>
              </a:rPr>
              <a:t>Tech Lane </a:t>
            </a:r>
            <a:r>
              <a:rPr lang="nl-NL" sz="1400" dirty="0" err="1">
                <a:ea typeface="Arial Unicode MS"/>
                <a:cs typeface="Arial Unicode MS"/>
              </a:rPr>
              <a:t>Ghent</a:t>
            </a:r>
            <a:r>
              <a:rPr lang="nl-NL" sz="1400" dirty="0">
                <a:ea typeface="Arial Unicode MS"/>
                <a:cs typeface="Arial Unicode MS"/>
              </a:rPr>
              <a:t> </a:t>
            </a:r>
            <a:r>
              <a:rPr lang="nl-NL" sz="1400" dirty="0" err="1">
                <a:ea typeface="Arial Unicode MS"/>
                <a:cs typeface="Arial Unicode MS"/>
              </a:rPr>
              <a:t>Science</a:t>
            </a:r>
            <a:r>
              <a:rPr lang="nl-NL" sz="1400" dirty="0">
                <a:ea typeface="Arial Unicode MS"/>
                <a:cs typeface="Arial Unicode MS"/>
              </a:rPr>
              <a:t> Park zet volop in op </a:t>
            </a:r>
            <a:r>
              <a:rPr lang="nl-NL" sz="1400" b="1" dirty="0">
                <a:solidFill>
                  <a:srgbClr val="5EB2D2"/>
                </a:solidFill>
                <a:ea typeface="Arial Unicode MS"/>
                <a:cs typeface="Calibri" panose="020F0502020204030204" pitchFamily="34" charset="0"/>
              </a:rPr>
              <a:t>duurzame ontwikkeling</a:t>
            </a:r>
            <a:r>
              <a:rPr lang="nl-NL" sz="1400" dirty="0">
                <a:ea typeface="Arial Unicode MS"/>
                <a:cs typeface="Arial Unicode MS"/>
              </a:rPr>
              <a:t>. </a:t>
            </a:r>
            <a:r>
              <a:rPr lang="nl-NL" sz="1400" spc="-25" dirty="0">
                <a:ea typeface="Arial Unicode MS"/>
                <a:cs typeface="Arial Unicode MS"/>
              </a:rPr>
              <a:t>De focus op ecologisch bouwen, een duurzame mobiliteits- </a:t>
            </a:r>
            <a:r>
              <a:rPr lang="nl-NL" sz="1400" spc="10" dirty="0">
                <a:ea typeface="Arial Unicode MS"/>
                <a:cs typeface="Arial Unicode MS"/>
              </a:rPr>
              <a:t>en energiestrategie en veel publiek toegankelijke groenvoorzieningen onderstrepen die ambitie.</a:t>
            </a:r>
            <a:r>
              <a:rPr lang="nl-BE" sz="1400" spc="10" dirty="0">
                <a:ea typeface="Arial Unicode MS"/>
                <a:cs typeface="Arial Unicode MS"/>
              </a:rPr>
              <a:t/>
            </a:r>
            <a:br>
              <a:rPr lang="nl-BE" sz="1400" spc="10" dirty="0">
                <a:ea typeface="Arial Unicode MS"/>
                <a:cs typeface="Arial Unicode MS"/>
              </a:rPr>
            </a:br>
            <a:endParaRPr lang="nl-BE" sz="1400" dirty="0">
              <a:ea typeface="Arial Unicode MS"/>
              <a:cs typeface="Arial Unicode MS"/>
            </a:endParaRPr>
          </a:p>
          <a:p>
            <a:pPr>
              <a:spcAft>
                <a:spcPts val="0"/>
              </a:spcAft>
            </a:pPr>
            <a:r>
              <a:rPr lang="nl-NL" sz="1400" dirty="0">
                <a:solidFill>
                  <a:srgbClr val="000000"/>
                </a:solidFill>
                <a:ea typeface="Arial Unicode MS"/>
                <a:cs typeface="Arial Unicode MS"/>
              </a:rPr>
              <a:t>Tech Lane </a:t>
            </a:r>
            <a:r>
              <a:rPr lang="nl-NL" sz="1400" dirty="0" err="1">
                <a:solidFill>
                  <a:srgbClr val="000000"/>
                </a:solidFill>
                <a:ea typeface="Arial Unicode MS"/>
                <a:cs typeface="Arial Unicode MS"/>
              </a:rPr>
              <a:t>Ghent</a:t>
            </a:r>
            <a:r>
              <a:rPr lang="nl-NL" sz="1400" dirty="0">
                <a:solidFill>
                  <a:srgbClr val="000000"/>
                </a:solidFill>
                <a:ea typeface="Arial Unicode MS"/>
                <a:cs typeface="Arial Unicode MS"/>
              </a:rPr>
              <a:t> </a:t>
            </a:r>
            <a:r>
              <a:rPr lang="nl-NL" sz="1400" dirty="0" err="1">
                <a:solidFill>
                  <a:srgbClr val="000000"/>
                </a:solidFill>
                <a:ea typeface="Arial Unicode MS"/>
                <a:cs typeface="Arial Unicode MS"/>
              </a:rPr>
              <a:t>Science</a:t>
            </a:r>
            <a:r>
              <a:rPr lang="nl-NL" sz="1400" dirty="0">
                <a:solidFill>
                  <a:srgbClr val="000000"/>
                </a:solidFill>
                <a:ea typeface="Arial Unicode MS"/>
                <a:cs typeface="Arial Unicode MS"/>
              </a:rPr>
              <a:t> Park is </a:t>
            </a:r>
            <a:r>
              <a:rPr lang="nl-NL" sz="1400" b="1" dirty="0">
                <a:solidFill>
                  <a:srgbClr val="5EB2D2"/>
                </a:solidFill>
                <a:ea typeface="Arial Unicode MS"/>
                <a:cs typeface="Arial Unicode MS"/>
              </a:rPr>
              <a:t>strategisch</a:t>
            </a:r>
            <a:r>
              <a:rPr lang="nl-NL" sz="1400" dirty="0">
                <a:solidFill>
                  <a:srgbClr val="000000"/>
                </a:solidFill>
                <a:ea typeface="Arial Unicode MS"/>
                <a:cs typeface="Arial Unicode MS"/>
              </a:rPr>
              <a:t> gelegen nabij de verkeerswisselaar van de E40 en de E17 en met een rechtstreekse aansluiting op de R4.</a:t>
            </a:r>
            <a:endParaRPr lang="nl-BE" sz="1400" dirty="0">
              <a:solidFill>
                <a:srgbClr val="000000"/>
              </a:solidFill>
              <a:ea typeface="Arial Unicode MS"/>
              <a:cs typeface="Arial Unicode MS"/>
            </a:endParaRPr>
          </a:p>
          <a:p>
            <a:endParaRPr lang="nl-BE" sz="1400" dirty="0">
              <a:solidFill>
                <a:srgbClr val="000000"/>
              </a:solidFill>
              <a:ea typeface="Arial Unicode MS"/>
              <a:cs typeface="Arial Unicode MS"/>
            </a:endParaRPr>
          </a:p>
          <a:p>
            <a:endParaRPr lang="nl-BE" sz="1400" dirty="0">
              <a:solidFill>
                <a:srgbClr val="000000"/>
              </a:solidFill>
              <a:ea typeface="Arial Unicode MS"/>
              <a:cs typeface="Arial Unicode MS"/>
            </a:endParaRPr>
          </a:p>
          <a:p>
            <a:pPr>
              <a:spcAft>
                <a:spcPts val="0"/>
              </a:spcAft>
            </a:pPr>
            <a:endParaRPr lang="nl-BE" sz="1400" dirty="0">
              <a:solidFill>
                <a:srgbClr val="000000"/>
              </a:solidFill>
              <a:ea typeface="Arial Unicode MS"/>
              <a:cs typeface="Arial Unicode MS"/>
            </a:endParaRPr>
          </a:p>
        </p:txBody>
      </p:sp>
      <p:sp>
        <p:nvSpPr>
          <p:cNvPr id="15" name="Rechthoek 7"/>
          <p:cNvSpPr/>
          <p:nvPr/>
        </p:nvSpPr>
        <p:spPr>
          <a:xfrm>
            <a:off x="5124966" y="1117946"/>
            <a:ext cx="3509080" cy="3647152"/>
          </a:xfrm>
          <a:prstGeom prst="rect">
            <a:avLst/>
          </a:prstGeom>
        </p:spPr>
        <p:txBody>
          <a:bodyPr wrap="square">
            <a:spAutoFit/>
          </a:bodyPr>
          <a:lstStyle/>
          <a:p>
            <a:pPr>
              <a:lnSpc>
                <a:spcPct val="150000"/>
              </a:lnSpc>
              <a:spcAft>
                <a:spcPts val="0"/>
              </a:spcAft>
            </a:pPr>
            <a:r>
              <a:rPr lang="nl-NL" sz="1400" dirty="0">
                <a:solidFill>
                  <a:srgbClr val="000000"/>
                </a:solidFill>
                <a:ea typeface="Arial Unicode MS"/>
                <a:cs typeface="Arial Unicode MS"/>
              </a:rPr>
              <a:t> </a:t>
            </a:r>
            <a:r>
              <a:rPr lang="nl-NL" sz="1400" spc="-25" dirty="0">
                <a:solidFill>
                  <a:srgbClr val="161615"/>
                </a:solidFill>
                <a:ea typeface="Arial Unicode MS"/>
                <a:cs typeface="Arial Unicode MS"/>
              </a:rPr>
              <a:t>Reeds </a:t>
            </a:r>
            <a:r>
              <a:rPr lang="nl-NL" sz="1400" b="1" dirty="0">
                <a:solidFill>
                  <a:srgbClr val="89BA86"/>
                </a:solidFill>
                <a:ea typeface="Arial Unicode MS"/>
                <a:cs typeface="Arial Unicode MS"/>
              </a:rPr>
              <a:t>52</a:t>
            </a:r>
            <a:r>
              <a:rPr lang="nl-NL" sz="1400" dirty="0">
                <a:solidFill>
                  <a:srgbClr val="000000"/>
                </a:solidFill>
                <a:ea typeface="Arial Unicode MS"/>
                <a:cs typeface="Arial Unicode MS"/>
              </a:rPr>
              <a:t> ha ontwikkeld </a:t>
            </a:r>
            <a:endParaRPr lang="nl-BE" sz="1400" dirty="0">
              <a:solidFill>
                <a:srgbClr val="000000"/>
              </a:solidFill>
              <a:ea typeface="Arial Unicode MS"/>
              <a:cs typeface="Arial Unicode MS"/>
            </a:endParaRPr>
          </a:p>
          <a:p>
            <a:pPr>
              <a:lnSpc>
                <a:spcPct val="150000"/>
              </a:lnSpc>
              <a:spcAft>
                <a:spcPts val="0"/>
              </a:spcAft>
            </a:pPr>
            <a:r>
              <a:rPr lang="nl-NL" sz="1400" dirty="0">
                <a:solidFill>
                  <a:srgbClr val="000000"/>
                </a:solidFill>
                <a:ea typeface="Arial Unicode MS"/>
                <a:cs typeface="Arial Unicode MS"/>
              </a:rPr>
              <a:t>met </a:t>
            </a:r>
            <a:r>
              <a:rPr lang="nl-NL" sz="1400" b="1" dirty="0">
                <a:solidFill>
                  <a:srgbClr val="89BA86"/>
                </a:solidFill>
                <a:ea typeface="Arial Unicode MS"/>
                <a:cs typeface="Arial Unicode MS"/>
              </a:rPr>
              <a:t>11</a:t>
            </a:r>
            <a:r>
              <a:rPr lang="nl-NL" sz="1400" dirty="0">
                <a:solidFill>
                  <a:srgbClr val="000000"/>
                </a:solidFill>
                <a:ea typeface="Arial Unicode MS"/>
                <a:cs typeface="Arial Unicode MS"/>
              </a:rPr>
              <a:t> internationale R&amp;D hoofdkantoren, </a:t>
            </a:r>
            <a:endParaRPr lang="nl-BE" sz="1400" dirty="0">
              <a:solidFill>
                <a:srgbClr val="000000"/>
              </a:solidFill>
              <a:ea typeface="Arial Unicode MS"/>
              <a:cs typeface="Arial Unicode MS"/>
            </a:endParaRPr>
          </a:p>
          <a:p>
            <a:pPr>
              <a:lnSpc>
                <a:spcPct val="150000"/>
              </a:lnSpc>
              <a:spcAft>
                <a:spcPts val="0"/>
              </a:spcAft>
            </a:pPr>
            <a:r>
              <a:rPr lang="nl-NL" sz="1400" b="1" dirty="0">
                <a:solidFill>
                  <a:srgbClr val="89BA86"/>
                </a:solidFill>
                <a:ea typeface="Arial Unicode MS"/>
                <a:cs typeface="Arial Unicode MS"/>
              </a:rPr>
              <a:t>45</a:t>
            </a:r>
            <a:r>
              <a:rPr lang="nl-NL" sz="1400" dirty="0">
                <a:solidFill>
                  <a:srgbClr val="000000"/>
                </a:solidFill>
                <a:ea typeface="Arial Unicode MS"/>
                <a:cs typeface="Arial Unicode MS"/>
              </a:rPr>
              <a:t> hightech </a:t>
            </a:r>
            <a:r>
              <a:rPr lang="nl-NL" sz="1400" dirty="0" err="1">
                <a:solidFill>
                  <a:srgbClr val="000000"/>
                </a:solidFill>
                <a:ea typeface="Arial Unicode MS"/>
                <a:cs typeface="Arial Unicode MS"/>
              </a:rPr>
              <a:t>start-ups</a:t>
            </a: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lnSpc>
                <a:spcPct val="150000"/>
              </a:lnSpc>
              <a:spcAft>
                <a:spcPts val="0"/>
              </a:spcAft>
            </a:pPr>
            <a:r>
              <a:rPr lang="nl-NL" sz="1400" b="1" dirty="0">
                <a:solidFill>
                  <a:srgbClr val="89BA86"/>
                </a:solidFill>
                <a:ea typeface="Arial Unicode MS"/>
                <a:cs typeface="Arial Unicode MS"/>
              </a:rPr>
              <a:t>7</a:t>
            </a:r>
            <a:r>
              <a:rPr lang="nl-NL" sz="1400" dirty="0">
                <a:solidFill>
                  <a:srgbClr val="000000"/>
                </a:solidFill>
                <a:ea typeface="Arial Unicode MS"/>
                <a:cs typeface="Arial Unicode MS"/>
              </a:rPr>
              <a:t> onderzoekscentra, </a:t>
            </a:r>
            <a:endParaRPr lang="nl-BE" sz="1400" dirty="0">
              <a:solidFill>
                <a:srgbClr val="000000"/>
              </a:solidFill>
              <a:ea typeface="Arial Unicode MS"/>
              <a:cs typeface="Arial Unicode MS"/>
            </a:endParaRPr>
          </a:p>
          <a:p>
            <a:pPr>
              <a:lnSpc>
                <a:spcPct val="150000"/>
              </a:lnSpc>
              <a:spcAft>
                <a:spcPts val="0"/>
              </a:spcAft>
            </a:pPr>
            <a:r>
              <a:rPr lang="nl-NL" sz="1400" b="1" dirty="0">
                <a:solidFill>
                  <a:srgbClr val="89BA86"/>
                </a:solidFill>
                <a:ea typeface="Arial Unicode MS"/>
                <a:cs typeface="Arial Unicode MS"/>
              </a:rPr>
              <a:t>3</a:t>
            </a:r>
            <a:r>
              <a:rPr lang="nl-NL" sz="1400" dirty="0">
                <a:solidFill>
                  <a:srgbClr val="000000"/>
                </a:solidFill>
                <a:ea typeface="Arial Unicode MS"/>
                <a:cs typeface="Arial Unicode MS"/>
              </a:rPr>
              <a:t> incubatoren, </a:t>
            </a:r>
            <a:endParaRPr lang="nl-BE" sz="1400" dirty="0">
              <a:solidFill>
                <a:srgbClr val="000000"/>
              </a:solidFill>
              <a:ea typeface="Arial Unicode MS"/>
              <a:cs typeface="Arial Unicode MS"/>
            </a:endParaRPr>
          </a:p>
          <a:p>
            <a:pPr>
              <a:lnSpc>
                <a:spcPct val="150000"/>
              </a:lnSpc>
              <a:spcAft>
                <a:spcPts val="0"/>
              </a:spcAft>
            </a:pPr>
            <a:r>
              <a:rPr lang="nl-NL" sz="1400" b="1" dirty="0">
                <a:solidFill>
                  <a:srgbClr val="89BA86"/>
                </a:solidFill>
                <a:ea typeface="Arial Unicode MS"/>
                <a:cs typeface="Arial Unicode MS"/>
              </a:rPr>
              <a:t>2</a:t>
            </a:r>
            <a:r>
              <a:rPr lang="nl-NL" sz="1400" dirty="0">
                <a:solidFill>
                  <a:srgbClr val="000000"/>
                </a:solidFill>
                <a:ea typeface="Arial Unicode MS"/>
                <a:cs typeface="Arial Unicode MS"/>
              </a:rPr>
              <a:t> acceleratoren en </a:t>
            </a:r>
            <a:r>
              <a:rPr lang="nl-NL" sz="1400" dirty="0">
                <a:solidFill>
                  <a:srgbClr val="89BA86"/>
                </a:solidFill>
                <a:ea typeface="Arial Unicode MS"/>
                <a:cs typeface="Arial Unicode MS"/>
              </a:rPr>
              <a:t>3300</a:t>
            </a:r>
            <a:r>
              <a:rPr lang="nl-NL" sz="1400" dirty="0">
                <a:solidFill>
                  <a:srgbClr val="000000"/>
                </a:solidFill>
                <a:ea typeface="Arial Unicode MS"/>
                <a:cs typeface="Arial Unicode MS"/>
              </a:rPr>
              <a:t> onderzoekers.</a:t>
            </a:r>
            <a:endParaRPr lang="nl-BE" sz="1400" dirty="0">
              <a:solidFill>
                <a:srgbClr val="000000"/>
              </a:solidFill>
              <a:ea typeface="Arial Unicode MS"/>
              <a:cs typeface="Arial Unicode MS"/>
            </a:endParaRPr>
          </a:p>
          <a:p>
            <a:pPr>
              <a:lnSpc>
                <a:spcPct val="150000"/>
              </a:lnSpc>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lnSpc>
                <a:spcPct val="150000"/>
              </a:lnSpc>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lnSpc>
                <a:spcPct val="150000"/>
              </a:lnSpc>
              <a:spcAft>
                <a:spcPts val="0"/>
              </a:spcAft>
            </a:pPr>
            <a:r>
              <a:rPr lang="nl-NL" sz="1400" b="1" dirty="0">
                <a:solidFill>
                  <a:srgbClr val="89BA86"/>
                </a:solidFill>
                <a:ea typeface="Arial Unicode MS"/>
                <a:cs typeface="Arial Unicode MS"/>
              </a:rPr>
              <a:t>15</a:t>
            </a:r>
            <a:r>
              <a:rPr lang="nl-NL" sz="1400" dirty="0">
                <a:solidFill>
                  <a:srgbClr val="5EB2D2"/>
                </a:solidFill>
                <a:ea typeface="Arial Unicode MS"/>
                <a:cs typeface="Arial Unicode MS"/>
              </a:rPr>
              <a:t> </a:t>
            </a:r>
            <a:r>
              <a:rPr lang="nl-NL" sz="1400" dirty="0">
                <a:solidFill>
                  <a:srgbClr val="000000"/>
                </a:solidFill>
                <a:ea typeface="Arial Unicode MS"/>
                <a:cs typeface="Arial Unicode MS"/>
              </a:rPr>
              <a:t>ha nieuwe ontwikkeling </a:t>
            </a:r>
            <a:endParaRPr lang="nl-BE" sz="1400" dirty="0">
              <a:solidFill>
                <a:srgbClr val="000000"/>
              </a:solidFill>
              <a:ea typeface="Arial Unicode MS"/>
              <a:cs typeface="Arial Unicode MS"/>
            </a:endParaRPr>
          </a:p>
          <a:p>
            <a:pPr>
              <a:lnSpc>
                <a:spcPct val="150000"/>
              </a:lnSpc>
              <a:spcAft>
                <a:spcPts val="0"/>
              </a:spcAft>
            </a:pPr>
            <a:r>
              <a:rPr lang="nl-NL" sz="1400" dirty="0">
                <a:solidFill>
                  <a:srgbClr val="000000"/>
                </a:solidFill>
                <a:ea typeface="Arial Unicode MS"/>
                <a:cs typeface="Arial Unicode MS"/>
              </a:rPr>
              <a:t>voor hightech bedrijven, </a:t>
            </a:r>
            <a:endParaRPr lang="nl-BE" sz="1400" dirty="0">
              <a:solidFill>
                <a:srgbClr val="000000"/>
              </a:solidFill>
              <a:ea typeface="Arial Unicode MS"/>
              <a:cs typeface="Arial Unicode MS"/>
            </a:endParaRPr>
          </a:p>
          <a:p>
            <a:pPr fontAlgn="ctr">
              <a:lnSpc>
                <a:spcPct val="150000"/>
              </a:lnSpc>
              <a:spcAft>
                <a:spcPts val="0"/>
              </a:spcAft>
            </a:pPr>
            <a:r>
              <a:rPr lang="en-US" sz="1400" dirty="0">
                <a:ea typeface="Arial Unicode MS"/>
                <a:cs typeface="Arial Unicode MS"/>
              </a:rPr>
              <a:t>spin-offs </a:t>
            </a:r>
            <a:r>
              <a:rPr lang="en-US" sz="1400" dirty="0" err="1">
                <a:ea typeface="Arial Unicode MS"/>
                <a:cs typeface="Arial Unicode MS"/>
              </a:rPr>
              <a:t>en</a:t>
            </a:r>
            <a:r>
              <a:rPr lang="en-US" sz="1400" dirty="0">
                <a:ea typeface="Arial Unicode MS"/>
                <a:cs typeface="Arial Unicode MS"/>
              </a:rPr>
              <a:t> scale-ups in R&amp;D.</a:t>
            </a:r>
            <a:endParaRPr lang="nl-BE" sz="1400" dirty="0">
              <a:effectLst/>
              <a:ea typeface="Arial Unicode MS"/>
              <a:cs typeface="Arial Unicode MS"/>
            </a:endParaRPr>
          </a:p>
        </p:txBody>
      </p:sp>
      <p:pic>
        <p:nvPicPr>
          <p:cNvPr id="16" name="Afbeelding 1"/>
          <p:cNvPicPr>
            <a:picLocks noChangeAspect="1"/>
          </p:cNvPicPr>
          <p:nvPr/>
        </p:nvPicPr>
        <p:blipFill>
          <a:blip r:embed="rId3"/>
          <a:stretch>
            <a:fillRect/>
          </a:stretch>
        </p:blipFill>
        <p:spPr>
          <a:xfrm>
            <a:off x="536052" y="5600755"/>
            <a:ext cx="8141208" cy="749808"/>
          </a:xfrm>
          <a:prstGeom prst="rect">
            <a:avLst/>
          </a:prstGeom>
        </p:spPr>
      </p:pic>
      <p:pic>
        <p:nvPicPr>
          <p:cNvPr id="17" name="Afbeelding 2"/>
          <p:cNvPicPr>
            <a:picLocks noChangeAspect="1"/>
          </p:cNvPicPr>
          <p:nvPr/>
        </p:nvPicPr>
        <p:blipFill>
          <a:blip r:embed="rId4"/>
          <a:stretch>
            <a:fillRect/>
          </a:stretch>
        </p:blipFill>
        <p:spPr>
          <a:xfrm>
            <a:off x="7476519" y="3787472"/>
            <a:ext cx="947588" cy="856474"/>
          </a:xfrm>
          <a:prstGeom prst="rect">
            <a:avLst/>
          </a:prstGeom>
        </p:spPr>
      </p:pic>
      <p:pic>
        <p:nvPicPr>
          <p:cNvPr id="18" name="Afbeelding 8"/>
          <p:cNvPicPr>
            <a:picLocks noChangeAspect="1"/>
          </p:cNvPicPr>
          <p:nvPr/>
        </p:nvPicPr>
        <p:blipFill>
          <a:blip r:embed="rId5"/>
          <a:stretch>
            <a:fillRect/>
          </a:stretch>
        </p:blipFill>
        <p:spPr>
          <a:xfrm>
            <a:off x="6635866" y="603242"/>
            <a:ext cx="414338" cy="414338"/>
          </a:xfrm>
          <a:prstGeom prst="rect">
            <a:avLst/>
          </a:prstGeom>
        </p:spPr>
      </p:pic>
      <p:pic>
        <p:nvPicPr>
          <p:cNvPr id="19" name="Afbeelding 9"/>
          <p:cNvPicPr>
            <a:picLocks noChangeAspect="1"/>
          </p:cNvPicPr>
          <p:nvPr/>
        </p:nvPicPr>
        <p:blipFill>
          <a:blip r:embed="rId6"/>
          <a:stretch>
            <a:fillRect/>
          </a:stretch>
        </p:blipFill>
        <p:spPr>
          <a:xfrm>
            <a:off x="7142083" y="603242"/>
            <a:ext cx="414338" cy="414338"/>
          </a:xfrm>
          <a:prstGeom prst="rect">
            <a:avLst/>
          </a:prstGeom>
        </p:spPr>
      </p:pic>
      <p:pic>
        <p:nvPicPr>
          <p:cNvPr id="20" name="Afbeelding 10"/>
          <p:cNvPicPr>
            <a:picLocks noChangeAspect="1"/>
          </p:cNvPicPr>
          <p:nvPr/>
        </p:nvPicPr>
        <p:blipFill>
          <a:blip r:embed="rId7"/>
          <a:stretch>
            <a:fillRect/>
          </a:stretch>
        </p:blipFill>
        <p:spPr>
          <a:xfrm>
            <a:off x="6141434" y="603242"/>
            <a:ext cx="414338" cy="414338"/>
          </a:xfrm>
          <a:prstGeom prst="rect">
            <a:avLst/>
          </a:prstGeom>
        </p:spPr>
      </p:pic>
      <p:sp>
        <p:nvSpPr>
          <p:cNvPr id="2" name="Rectangle 1"/>
          <p:cNvSpPr/>
          <p:nvPr/>
        </p:nvSpPr>
        <p:spPr>
          <a:xfrm>
            <a:off x="7556421" y="5778631"/>
            <a:ext cx="456363" cy="499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5848" y="5886525"/>
            <a:ext cx="456363" cy="295097"/>
          </a:xfrm>
          <a:prstGeom prst="rect">
            <a:avLst/>
          </a:prstGeom>
        </p:spPr>
      </p:pic>
    </p:spTree>
    <p:extLst>
      <p:ext uri="{BB962C8B-B14F-4D97-AF65-F5344CB8AC3E}">
        <p14:creationId xmlns:p14="http://schemas.microsoft.com/office/powerpoint/2010/main" val="717241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3"/>
          <p:cNvPicPr>
            <a:picLocks noChangeAspect="1"/>
          </p:cNvPicPr>
          <p:nvPr/>
        </p:nvPicPr>
        <p:blipFill>
          <a:blip r:embed="rId2"/>
          <a:stretch>
            <a:fillRect/>
          </a:stretch>
        </p:blipFill>
        <p:spPr>
          <a:xfrm>
            <a:off x="0" y="0"/>
            <a:ext cx="9144000" cy="6858000"/>
          </a:xfrm>
          <a:prstGeom prst="rect">
            <a:avLst/>
          </a:prstGeom>
        </p:spPr>
      </p:pic>
      <p:pic>
        <p:nvPicPr>
          <p:cNvPr id="7" name="Afbeelding 4"/>
          <p:cNvPicPr>
            <a:picLocks noChangeAspect="1"/>
          </p:cNvPicPr>
          <p:nvPr/>
        </p:nvPicPr>
        <p:blipFill>
          <a:blip r:embed="rId3"/>
          <a:stretch>
            <a:fillRect/>
          </a:stretch>
        </p:blipFill>
        <p:spPr>
          <a:xfrm>
            <a:off x="3818015" y="3035300"/>
            <a:ext cx="4597400" cy="787400"/>
          </a:xfrm>
          <a:prstGeom prst="rect">
            <a:avLst/>
          </a:prstGeom>
        </p:spPr>
      </p:pic>
      <p:sp>
        <p:nvSpPr>
          <p:cNvPr id="8" name="Rechthoek 5"/>
          <p:cNvSpPr/>
          <p:nvPr/>
        </p:nvSpPr>
        <p:spPr>
          <a:xfrm>
            <a:off x="3930900" y="3275111"/>
            <a:ext cx="2366032" cy="307777"/>
          </a:xfrm>
          <a:prstGeom prst="rect">
            <a:avLst/>
          </a:prstGeom>
        </p:spPr>
        <p:txBody>
          <a:bodyPr wrap="none">
            <a:spAutoFit/>
          </a:bodyPr>
          <a:lstStyle/>
          <a:p>
            <a:r>
              <a:rPr lang="nl-BE" sz="1400" b="1" dirty="0"/>
              <a:t>CO</a:t>
            </a:r>
            <a:r>
              <a:rPr lang="nl-BE" sz="1400" b="1" baseline="-25000" dirty="0"/>
              <a:t>2</a:t>
            </a:r>
            <a:r>
              <a:rPr lang="nl-BE" sz="1400" b="1" dirty="0"/>
              <a:t> NEUTRALE ASSEMBLAGE</a:t>
            </a:r>
            <a:endParaRPr lang="nl-BE" sz="1400" dirty="0"/>
          </a:p>
        </p:txBody>
      </p:sp>
    </p:spTree>
    <p:extLst>
      <p:ext uri="{BB962C8B-B14F-4D97-AF65-F5344CB8AC3E}">
        <p14:creationId xmlns:p14="http://schemas.microsoft.com/office/powerpoint/2010/main" val="3017573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fbeelding 1"/>
          <p:cNvPicPr>
            <a:picLocks noChangeAspect="1"/>
          </p:cNvPicPr>
          <p:nvPr/>
        </p:nvPicPr>
        <p:blipFill>
          <a:blip r:embed="rId2"/>
          <a:stretch>
            <a:fillRect/>
          </a:stretch>
        </p:blipFill>
        <p:spPr>
          <a:xfrm>
            <a:off x="0" y="0"/>
            <a:ext cx="9144000" cy="6858000"/>
          </a:xfrm>
          <a:prstGeom prst="rect">
            <a:avLst/>
          </a:prstGeom>
        </p:spPr>
      </p:pic>
      <p:sp>
        <p:nvSpPr>
          <p:cNvPr id="23" name="Rechthoek 2"/>
          <p:cNvSpPr/>
          <p:nvPr/>
        </p:nvSpPr>
        <p:spPr>
          <a:xfrm>
            <a:off x="465042" y="415019"/>
            <a:ext cx="3704347" cy="1426031"/>
          </a:xfrm>
          <a:prstGeom prst="rect">
            <a:avLst/>
          </a:prstGeom>
        </p:spPr>
        <p:txBody>
          <a:bodyPr wrap="none">
            <a:spAutoFit/>
          </a:bodyPr>
          <a:lstStyle/>
          <a:p>
            <a:pPr fontAlgn="ctr">
              <a:lnSpc>
                <a:spcPts val="4570"/>
              </a:lnSpc>
              <a:spcBef>
                <a:spcPts val="1200"/>
              </a:spcBef>
            </a:pPr>
            <a:r>
              <a:rPr lang="en-US" sz="3200" spc="-25" dirty="0">
                <a:solidFill>
                  <a:srgbClr val="161615"/>
                </a:solidFill>
                <a:ea typeface="Arial Unicode MS"/>
                <a:cs typeface="Arial Unicode MS"/>
              </a:rPr>
              <a:t>VOLVO TRUCKS</a:t>
            </a:r>
            <a:r>
              <a:rPr lang="en-US" sz="3200" dirty="0">
                <a:ea typeface="Arial Unicode MS"/>
                <a:cs typeface="Arial Unicode MS"/>
              </a:rPr>
              <a:t> GENT</a:t>
            </a:r>
            <a:endParaRPr lang="nl-BE" sz="3200" dirty="0">
              <a:ea typeface="Arial Unicode MS"/>
              <a:cs typeface="Arial Unicode MS"/>
            </a:endParaRPr>
          </a:p>
          <a:p>
            <a:pPr fontAlgn="ctr">
              <a:lnSpc>
                <a:spcPts val="4570"/>
              </a:lnSpc>
              <a:spcBef>
                <a:spcPts val="1200"/>
              </a:spcBef>
            </a:pPr>
            <a:endParaRPr lang="nl-BE" sz="3200" dirty="0">
              <a:ea typeface="Arial Unicode MS"/>
              <a:cs typeface="Arial Unicode MS"/>
            </a:endParaRPr>
          </a:p>
        </p:txBody>
      </p:sp>
      <p:sp>
        <p:nvSpPr>
          <p:cNvPr id="24" name="Rechthoek 3"/>
          <p:cNvSpPr/>
          <p:nvPr/>
        </p:nvSpPr>
        <p:spPr>
          <a:xfrm>
            <a:off x="465042" y="1164309"/>
            <a:ext cx="4194882" cy="738664"/>
          </a:xfrm>
          <a:prstGeom prst="rect">
            <a:avLst/>
          </a:prstGeom>
        </p:spPr>
        <p:txBody>
          <a:bodyPr wrap="square">
            <a:spAutoFit/>
          </a:bodyPr>
          <a:lstStyle/>
          <a:p>
            <a:endParaRPr lang="nl-BE" sz="1400" dirty="0">
              <a:solidFill>
                <a:srgbClr val="000000"/>
              </a:solidFill>
              <a:ea typeface="Arial Unicode MS"/>
              <a:cs typeface="Arial Unicode MS"/>
            </a:endParaRPr>
          </a:p>
          <a:p>
            <a:endParaRPr lang="nl-BE" sz="1400" dirty="0">
              <a:solidFill>
                <a:srgbClr val="000000"/>
              </a:solidFill>
              <a:ea typeface="Arial Unicode MS"/>
              <a:cs typeface="Arial Unicode MS"/>
            </a:endParaRPr>
          </a:p>
          <a:p>
            <a:pPr>
              <a:spcAft>
                <a:spcPts val="0"/>
              </a:spcAft>
            </a:pPr>
            <a:endParaRPr lang="nl-BE" sz="1400" dirty="0">
              <a:solidFill>
                <a:srgbClr val="000000"/>
              </a:solidFill>
              <a:ea typeface="Arial Unicode MS"/>
              <a:cs typeface="Arial Unicode MS"/>
            </a:endParaRPr>
          </a:p>
        </p:txBody>
      </p:sp>
      <p:sp>
        <p:nvSpPr>
          <p:cNvPr id="25" name="Rechthoek 5"/>
          <p:cNvSpPr/>
          <p:nvPr/>
        </p:nvSpPr>
        <p:spPr>
          <a:xfrm>
            <a:off x="5124968" y="3429000"/>
            <a:ext cx="3509078" cy="2080057"/>
          </a:xfrm>
          <a:prstGeom prst="rect">
            <a:avLst/>
          </a:prstGeom>
        </p:spPr>
        <p:txBody>
          <a:bodyPr wrap="square">
            <a:spAutoFit/>
          </a:bodyPr>
          <a:lstStyle/>
          <a:p>
            <a:pPr marL="171450" indent="-171450">
              <a:lnSpc>
                <a:spcPts val="1250"/>
              </a:lnSpc>
              <a:spcAft>
                <a:spcPts val="0"/>
              </a:spcAft>
              <a:buFont typeface="Arial" panose="020B0604020202020204" pitchFamily="34" charset="0"/>
              <a:buChar char="•"/>
            </a:pPr>
            <a:r>
              <a:rPr lang="nl-NL" sz="1200" dirty="0">
                <a:solidFill>
                  <a:srgbClr val="000000"/>
                </a:solidFill>
                <a:ea typeface="Arial Unicode MS"/>
                <a:cs typeface="Arial Unicode MS"/>
              </a:rPr>
              <a:t>½ wordt zelf opgewekt en ½ wordt als groene elektriciteit aangekocht</a:t>
            </a:r>
            <a:endParaRPr lang="nl-BE" sz="1200" dirty="0">
              <a:solidFill>
                <a:srgbClr val="000000"/>
              </a:solidFill>
              <a:ea typeface="Arial Unicode MS"/>
              <a:cs typeface="Arial Unicode MS"/>
            </a:endParaRPr>
          </a:p>
          <a:p>
            <a:pPr marL="171450" indent="-171450">
              <a:lnSpc>
                <a:spcPts val="1250"/>
              </a:lnSpc>
              <a:spcBef>
                <a:spcPts val="350"/>
              </a:spcBef>
              <a:spcAft>
                <a:spcPts val="0"/>
              </a:spcAft>
              <a:buClr>
                <a:schemeClr val="tx1"/>
              </a:buClr>
              <a:buFont typeface="Arial" panose="020B0604020202020204" pitchFamily="34" charset="0"/>
              <a:buChar char="•"/>
            </a:pPr>
            <a:r>
              <a:rPr lang="nl-NL" sz="1200" b="1" dirty="0">
                <a:solidFill>
                  <a:srgbClr val="89BA86"/>
                </a:solidFill>
                <a:ea typeface="Arial Unicode MS"/>
                <a:cs typeface="Arial Unicode MS"/>
              </a:rPr>
              <a:t>Drie windmolens</a:t>
            </a:r>
            <a:r>
              <a:rPr lang="nl-NL" sz="1200" dirty="0">
                <a:solidFill>
                  <a:srgbClr val="000000"/>
                </a:solidFill>
                <a:ea typeface="Arial Unicode MS"/>
                <a:cs typeface="Arial Unicode MS"/>
              </a:rPr>
              <a:t> (samen 6 MW) en zonnepanelen op de terreinen van Volvo</a:t>
            </a:r>
            <a:endParaRPr lang="nl-BE" sz="1200" dirty="0">
              <a:solidFill>
                <a:srgbClr val="000000"/>
              </a:solidFill>
              <a:ea typeface="Arial Unicode MS"/>
              <a:cs typeface="Arial Unicode MS"/>
            </a:endParaRPr>
          </a:p>
          <a:p>
            <a:pPr marL="171450" indent="-171450">
              <a:lnSpc>
                <a:spcPts val="1250"/>
              </a:lnSpc>
              <a:spcAft>
                <a:spcPts val="0"/>
              </a:spcAft>
              <a:buFont typeface="Arial" panose="020B0604020202020204" pitchFamily="34" charset="0"/>
              <a:buChar char="•"/>
            </a:pPr>
            <a:r>
              <a:rPr lang="nl-NL" sz="1200" dirty="0">
                <a:solidFill>
                  <a:srgbClr val="000000"/>
                </a:solidFill>
                <a:ea typeface="Arial Unicode MS"/>
                <a:cs typeface="Arial Unicode MS"/>
              </a:rPr>
              <a:t>Groene elektriciteit via </a:t>
            </a:r>
            <a:r>
              <a:rPr lang="nl-NL" sz="1200" b="1" dirty="0">
                <a:solidFill>
                  <a:srgbClr val="89BA86"/>
                </a:solidFill>
                <a:ea typeface="Arial Unicode MS"/>
                <a:cs typeface="Arial Unicode MS"/>
              </a:rPr>
              <a:t>waterkrachtcentrales</a:t>
            </a:r>
            <a:r>
              <a:rPr lang="nl-NL" sz="1200" dirty="0">
                <a:solidFill>
                  <a:srgbClr val="000000"/>
                </a:solidFill>
                <a:ea typeface="Arial Unicode MS"/>
                <a:cs typeface="Arial Unicode MS"/>
              </a:rPr>
              <a:t>, </a:t>
            </a:r>
            <a:r>
              <a:rPr lang="nl-NL" sz="1200" spc="-10" dirty="0">
                <a:solidFill>
                  <a:srgbClr val="000000"/>
                </a:solidFill>
                <a:ea typeface="Arial Unicode MS"/>
                <a:cs typeface="Arial Unicode MS"/>
              </a:rPr>
              <a:t>vooral uit de Franse Alpen</a:t>
            </a:r>
            <a:endParaRPr lang="nl-BE" sz="1200" dirty="0">
              <a:solidFill>
                <a:srgbClr val="000000"/>
              </a:solidFill>
              <a:ea typeface="Arial Unicode MS"/>
              <a:cs typeface="Arial Unicode MS"/>
            </a:endParaRPr>
          </a:p>
          <a:p>
            <a:pPr marL="171450" indent="-171450">
              <a:lnSpc>
                <a:spcPts val="1250"/>
              </a:lnSpc>
              <a:spcAft>
                <a:spcPts val="0"/>
              </a:spcAft>
              <a:buClr>
                <a:schemeClr val="tx1"/>
              </a:buClr>
              <a:buFont typeface="Arial" panose="020B0604020202020204" pitchFamily="34" charset="0"/>
              <a:buChar char="•"/>
            </a:pPr>
            <a:r>
              <a:rPr lang="nl-NL" sz="1200" b="1" dirty="0">
                <a:solidFill>
                  <a:srgbClr val="89BA86"/>
                </a:solidFill>
                <a:ea typeface="Arial Unicode MS"/>
                <a:cs typeface="Arial Unicode MS"/>
              </a:rPr>
              <a:t>Houtpellets</a:t>
            </a:r>
            <a:r>
              <a:rPr lang="nl-NL" sz="1200" dirty="0">
                <a:solidFill>
                  <a:srgbClr val="000000"/>
                </a:solidFill>
                <a:ea typeface="Arial Unicode MS"/>
                <a:cs typeface="Arial Unicode MS"/>
              </a:rPr>
              <a:t> en </a:t>
            </a:r>
            <a:r>
              <a:rPr lang="nl-NL" sz="1200" b="1" dirty="0">
                <a:solidFill>
                  <a:srgbClr val="89BA86"/>
                </a:solidFill>
                <a:ea typeface="Arial Unicode MS"/>
                <a:cs typeface="Arial Unicode MS"/>
              </a:rPr>
              <a:t>biobrandstoffen</a:t>
            </a:r>
            <a:endParaRPr lang="nl-BE" sz="1200" dirty="0">
              <a:solidFill>
                <a:srgbClr val="000000"/>
              </a:solidFill>
              <a:ea typeface="Arial Unicode MS"/>
              <a:cs typeface="Arial Unicode MS"/>
            </a:endParaRPr>
          </a:p>
          <a:p>
            <a:pPr marL="171450" indent="-171450">
              <a:lnSpc>
                <a:spcPts val="1250"/>
              </a:lnSpc>
              <a:spcBef>
                <a:spcPts val="350"/>
              </a:spcBef>
              <a:spcAft>
                <a:spcPts val="0"/>
              </a:spcAft>
              <a:buFont typeface="Arial" panose="020B0604020202020204" pitchFamily="34" charset="0"/>
              <a:buChar char="•"/>
            </a:pPr>
            <a:r>
              <a:rPr lang="nl-NL" sz="1200" dirty="0">
                <a:solidFill>
                  <a:srgbClr val="000000"/>
                </a:solidFill>
                <a:ea typeface="Arial Unicode MS"/>
                <a:cs typeface="Arial Unicode MS"/>
              </a:rPr>
              <a:t>Oude stookoliecentrale werd omgebouwd om </a:t>
            </a:r>
            <a:r>
              <a:rPr lang="nl-NL" sz="1200" b="1" dirty="0">
                <a:solidFill>
                  <a:srgbClr val="89BA86"/>
                </a:solidFill>
                <a:ea typeface="Arial Unicode MS"/>
                <a:cs typeface="Arial Unicode MS"/>
              </a:rPr>
              <a:t>biobrandstoffen</a:t>
            </a:r>
            <a:r>
              <a:rPr lang="nl-NL" sz="1200" dirty="0">
                <a:solidFill>
                  <a:srgbClr val="000000"/>
                </a:solidFill>
                <a:ea typeface="Arial Unicode MS"/>
                <a:cs typeface="Arial Unicode MS"/>
              </a:rPr>
              <a:t> te kunnen verbranden</a:t>
            </a:r>
            <a:endParaRPr lang="nl-BE" sz="1200" dirty="0">
              <a:solidFill>
                <a:srgbClr val="000000"/>
              </a:solidFill>
              <a:ea typeface="Arial Unicode MS"/>
              <a:cs typeface="Arial Unicode MS"/>
            </a:endParaRPr>
          </a:p>
          <a:p>
            <a:pPr marL="171450" indent="-171450">
              <a:lnSpc>
                <a:spcPts val="1250"/>
              </a:lnSpc>
              <a:spcBef>
                <a:spcPts val="350"/>
              </a:spcBef>
              <a:spcAft>
                <a:spcPts val="0"/>
              </a:spcAft>
              <a:buFont typeface="Arial" panose="020B0604020202020204" pitchFamily="34" charset="0"/>
              <a:buChar char="•"/>
            </a:pPr>
            <a:r>
              <a:rPr lang="nl-NL" sz="1200" dirty="0">
                <a:solidFill>
                  <a:srgbClr val="000000"/>
                </a:solidFill>
                <a:ea typeface="Arial Unicode MS"/>
                <a:cs typeface="Arial Unicode MS"/>
              </a:rPr>
              <a:t>Een </a:t>
            </a:r>
            <a:r>
              <a:rPr lang="nl-NL" sz="1200" b="1" dirty="0" err="1">
                <a:solidFill>
                  <a:srgbClr val="89BA86"/>
                </a:solidFill>
                <a:ea typeface="Arial Unicode MS"/>
                <a:cs typeface="Arial Unicode MS"/>
              </a:rPr>
              <a:t>houtpelletcentrale</a:t>
            </a:r>
            <a:r>
              <a:rPr lang="nl-NL" sz="1200" dirty="0">
                <a:solidFill>
                  <a:srgbClr val="000000"/>
                </a:solidFill>
                <a:ea typeface="Arial Unicode MS"/>
                <a:cs typeface="Arial Unicode MS"/>
              </a:rPr>
              <a:t> (5MW) die ook andere biomassa-stromen kan verwerken</a:t>
            </a:r>
            <a:endParaRPr lang="nl-BE" sz="1200" dirty="0">
              <a:solidFill>
                <a:srgbClr val="000000"/>
              </a:solidFill>
              <a:effectLst/>
              <a:ea typeface="Arial Unicode MS"/>
              <a:cs typeface="Arial Unicode MS"/>
            </a:endParaRPr>
          </a:p>
        </p:txBody>
      </p:sp>
      <p:sp>
        <p:nvSpPr>
          <p:cNvPr id="26" name="Rechthoek 6"/>
          <p:cNvSpPr/>
          <p:nvPr/>
        </p:nvSpPr>
        <p:spPr>
          <a:xfrm>
            <a:off x="509005" y="1170567"/>
            <a:ext cx="4572000" cy="3108543"/>
          </a:xfrm>
          <a:prstGeom prst="rect">
            <a:avLst/>
          </a:prstGeom>
        </p:spPr>
        <p:txBody>
          <a:bodyPr>
            <a:spAutoFit/>
          </a:bodyPr>
          <a:lstStyle/>
          <a:p>
            <a:pPr>
              <a:spcAft>
                <a:spcPts val="0"/>
              </a:spcAft>
            </a:pPr>
            <a:r>
              <a:rPr lang="nl-NL" sz="1400" b="1" spc="-25" dirty="0">
                <a:solidFill>
                  <a:srgbClr val="5EB2D2"/>
                </a:solidFill>
                <a:ea typeface="Arial Unicode MS"/>
                <a:cs typeface="Arial Unicode MS"/>
              </a:rPr>
              <a:t>Volvo Trucks Gent</a:t>
            </a:r>
            <a:r>
              <a:rPr lang="nl-NL" sz="1400" dirty="0">
                <a:solidFill>
                  <a:srgbClr val="000000"/>
                </a:solidFill>
                <a:ea typeface="Arial Unicode MS"/>
                <a:cs typeface="Arial Unicode MS"/>
              </a:rPr>
              <a:t> is de grootste assemblagefabriek van de groep in Europa. Hier rollen jaarlijks zo’n 40.000 trucks van de band.</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Volvo Group nam een pioniersrol op zich door van Volvo Trucks Gent in 2007 de eerste </a:t>
            </a:r>
            <a:r>
              <a:rPr lang="nl-NL" sz="1400" b="1" dirty="0">
                <a:solidFill>
                  <a:srgbClr val="5EB2D2"/>
                </a:solidFill>
                <a:ea typeface="Arial Unicode MS"/>
                <a:cs typeface="Arial Unicode MS"/>
              </a:rPr>
              <a:t>CO</a:t>
            </a:r>
            <a:r>
              <a:rPr lang="nl-NL" sz="1400" b="1" baseline="-25000" dirty="0">
                <a:solidFill>
                  <a:srgbClr val="5EB2D2"/>
                </a:solidFill>
                <a:ea typeface="Arial Unicode MS"/>
                <a:cs typeface="Arial Unicode MS"/>
              </a:rPr>
              <a:t>2</a:t>
            </a:r>
            <a:r>
              <a:rPr lang="nl-NL" sz="1400" b="1" dirty="0">
                <a:solidFill>
                  <a:srgbClr val="5EB2D2"/>
                </a:solidFill>
                <a:ea typeface="Arial Unicode MS"/>
                <a:cs typeface="Arial Unicode MS"/>
              </a:rPr>
              <a:t>-neutrale assemblagefabriek</a:t>
            </a:r>
            <a:r>
              <a:rPr lang="nl-NL" sz="1400" dirty="0">
                <a:solidFill>
                  <a:srgbClr val="000000"/>
                </a:solidFill>
                <a:ea typeface="Arial Unicode MS"/>
                <a:cs typeface="Arial Unicode MS"/>
              </a:rPr>
              <a:t> uit de automobielsector ter wereld </a:t>
            </a:r>
            <a:br>
              <a:rPr lang="nl-NL" sz="1400" dirty="0">
                <a:solidFill>
                  <a:srgbClr val="000000"/>
                </a:solidFill>
                <a:ea typeface="Arial Unicode MS"/>
                <a:cs typeface="Arial Unicode MS"/>
              </a:rPr>
            </a:br>
            <a:r>
              <a:rPr lang="nl-NL" sz="1400" dirty="0">
                <a:solidFill>
                  <a:srgbClr val="000000"/>
                </a:solidFill>
                <a:ea typeface="Arial Unicode MS"/>
                <a:cs typeface="Arial Unicode MS"/>
              </a:rPr>
              <a:t>te maken.</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Zowel elektriciteit als warmte worden op een </a:t>
            </a:r>
            <a:br>
              <a:rPr lang="nl-NL" sz="1400" dirty="0">
                <a:solidFill>
                  <a:srgbClr val="000000"/>
                </a:solidFill>
                <a:ea typeface="Arial Unicode MS"/>
                <a:cs typeface="Arial Unicode MS"/>
              </a:rPr>
            </a:br>
            <a:r>
              <a:rPr lang="nl-NL" sz="1400" b="1" dirty="0">
                <a:solidFill>
                  <a:srgbClr val="5EB2D2"/>
                </a:solidFill>
                <a:ea typeface="Arial Unicode MS"/>
                <a:cs typeface="Arial Unicode MS"/>
              </a:rPr>
              <a:t>CO</a:t>
            </a:r>
            <a:r>
              <a:rPr lang="nl-NL" sz="1400" b="1" baseline="-25000" dirty="0">
                <a:solidFill>
                  <a:srgbClr val="5EB2D2"/>
                </a:solidFill>
                <a:ea typeface="Arial Unicode MS"/>
                <a:cs typeface="Arial Unicode MS"/>
              </a:rPr>
              <a:t>2</a:t>
            </a:r>
            <a:r>
              <a:rPr lang="nl-NL" sz="1400" b="1" dirty="0">
                <a:solidFill>
                  <a:srgbClr val="5EB2D2"/>
                </a:solidFill>
                <a:ea typeface="Arial Unicode MS"/>
                <a:cs typeface="Arial Unicode MS"/>
              </a:rPr>
              <a:t>-neutrale manier</a:t>
            </a:r>
            <a:r>
              <a:rPr lang="nl-NL" sz="1400" dirty="0">
                <a:solidFill>
                  <a:srgbClr val="000000"/>
                </a:solidFill>
                <a:ea typeface="Arial Unicode MS"/>
                <a:cs typeface="Arial Unicode MS"/>
              </a:rPr>
              <a:t> opgewekt.</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Een Volvo truck die in Gent van de band rolt bestaat voor één derde uit </a:t>
            </a:r>
            <a:r>
              <a:rPr lang="nl-NL" sz="1400" b="1" dirty="0">
                <a:solidFill>
                  <a:srgbClr val="5EB2D2"/>
                </a:solidFill>
                <a:ea typeface="Arial Unicode MS"/>
                <a:cs typeface="Arial Unicode MS"/>
              </a:rPr>
              <a:t>gerecycleerd materiaal</a:t>
            </a:r>
            <a:r>
              <a:rPr lang="nl-NL" sz="1400" dirty="0">
                <a:solidFill>
                  <a:srgbClr val="000000"/>
                </a:solidFill>
                <a:ea typeface="Arial Unicode MS"/>
                <a:cs typeface="Arial Unicode MS"/>
              </a:rPr>
              <a:t>.</a:t>
            </a:r>
            <a:endParaRPr lang="nl-BE" sz="1400" dirty="0">
              <a:solidFill>
                <a:srgbClr val="000000"/>
              </a:solidFill>
              <a:ea typeface="Arial Unicode MS"/>
              <a:cs typeface="Arial Unicode MS"/>
            </a:endParaRPr>
          </a:p>
        </p:txBody>
      </p:sp>
      <p:pic>
        <p:nvPicPr>
          <p:cNvPr id="27" name="Afbeelding 7"/>
          <p:cNvPicPr>
            <a:picLocks noChangeAspect="1"/>
          </p:cNvPicPr>
          <p:nvPr/>
        </p:nvPicPr>
        <p:blipFill>
          <a:blip r:embed="rId3"/>
          <a:stretch>
            <a:fillRect/>
          </a:stretch>
        </p:blipFill>
        <p:spPr>
          <a:xfrm>
            <a:off x="5007005" y="1260527"/>
            <a:ext cx="3606235" cy="2015332"/>
          </a:xfrm>
          <a:prstGeom prst="rect">
            <a:avLst/>
          </a:prstGeom>
        </p:spPr>
      </p:pic>
      <p:pic>
        <p:nvPicPr>
          <p:cNvPr id="28" name="Afbeelding 8"/>
          <p:cNvPicPr>
            <a:picLocks noChangeAspect="1"/>
          </p:cNvPicPr>
          <p:nvPr/>
        </p:nvPicPr>
        <p:blipFill>
          <a:blip r:embed="rId4"/>
          <a:stretch>
            <a:fillRect/>
          </a:stretch>
        </p:blipFill>
        <p:spPr>
          <a:xfrm>
            <a:off x="540000" y="5580000"/>
            <a:ext cx="3886200" cy="749808"/>
          </a:xfrm>
          <a:prstGeom prst="rect">
            <a:avLst/>
          </a:prstGeom>
        </p:spPr>
      </p:pic>
      <p:pic>
        <p:nvPicPr>
          <p:cNvPr id="29" name="Afbeelding 10"/>
          <p:cNvPicPr>
            <a:picLocks noChangeAspect="1"/>
          </p:cNvPicPr>
          <p:nvPr/>
        </p:nvPicPr>
        <p:blipFill>
          <a:blip r:embed="rId5"/>
          <a:stretch>
            <a:fillRect/>
          </a:stretch>
        </p:blipFill>
        <p:spPr>
          <a:xfrm>
            <a:off x="4711186" y="603242"/>
            <a:ext cx="414338" cy="414338"/>
          </a:xfrm>
          <a:prstGeom prst="rect">
            <a:avLst/>
          </a:prstGeom>
        </p:spPr>
      </p:pic>
      <p:pic>
        <p:nvPicPr>
          <p:cNvPr id="30" name="Afbeelding 12"/>
          <p:cNvPicPr>
            <a:picLocks noChangeAspect="1"/>
          </p:cNvPicPr>
          <p:nvPr/>
        </p:nvPicPr>
        <p:blipFill>
          <a:blip r:embed="rId6"/>
          <a:stretch>
            <a:fillRect/>
          </a:stretch>
        </p:blipFill>
        <p:spPr>
          <a:xfrm>
            <a:off x="4169389" y="603242"/>
            <a:ext cx="414338" cy="414338"/>
          </a:xfrm>
          <a:prstGeom prst="rect">
            <a:avLst/>
          </a:prstGeom>
        </p:spPr>
      </p:pic>
    </p:spTree>
    <p:extLst>
      <p:ext uri="{BB962C8B-B14F-4D97-AF65-F5344CB8AC3E}">
        <p14:creationId xmlns:p14="http://schemas.microsoft.com/office/powerpoint/2010/main" val="853742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3"/>
          <p:cNvPicPr>
            <a:picLocks noChangeAspect="1"/>
          </p:cNvPicPr>
          <p:nvPr/>
        </p:nvPicPr>
        <p:blipFill>
          <a:blip r:embed="rId2"/>
          <a:stretch>
            <a:fillRect/>
          </a:stretch>
        </p:blipFill>
        <p:spPr>
          <a:xfrm>
            <a:off x="0" y="0"/>
            <a:ext cx="9144000" cy="6858000"/>
          </a:xfrm>
          <a:prstGeom prst="rect">
            <a:avLst/>
          </a:prstGeom>
        </p:spPr>
      </p:pic>
      <p:pic>
        <p:nvPicPr>
          <p:cNvPr id="9" name="Afbeelding 4"/>
          <p:cNvPicPr>
            <a:picLocks noChangeAspect="1"/>
          </p:cNvPicPr>
          <p:nvPr/>
        </p:nvPicPr>
        <p:blipFill>
          <a:blip r:embed="rId3"/>
          <a:stretch>
            <a:fillRect/>
          </a:stretch>
        </p:blipFill>
        <p:spPr>
          <a:xfrm>
            <a:off x="3818015" y="3035300"/>
            <a:ext cx="4597400" cy="787400"/>
          </a:xfrm>
          <a:prstGeom prst="rect">
            <a:avLst/>
          </a:prstGeom>
        </p:spPr>
      </p:pic>
      <p:sp>
        <p:nvSpPr>
          <p:cNvPr id="10" name="Rechthoek 5"/>
          <p:cNvSpPr/>
          <p:nvPr/>
        </p:nvSpPr>
        <p:spPr>
          <a:xfrm>
            <a:off x="3963880" y="3282798"/>
            <a:ext cx="4572000" cy="307777"/>
          </a:xfrm>
          <a:prstGeom prst="rect">
            <a:avLst/>
          </a:prstGeom>
        </p:spPr>
        <p:txBody>
          <a:bodyPr>
            <a:spAutoFit/>
          </a:bodyPr>
          <a:lstStyle/>
          <a:p>
            <a:r>
              <a:rPr lang="nl-BE" sz="1400" b="1" dirty="0"/>
              <a:t>VERDUURZAMEN VAN RUIMTE EN MAAKBEDRIJVEN</a:t>
            </a:r>
            <a:endParaRPr lang="nl-BE" sz="1400" dirty="0"/>
          </a:p>
        </p:txBody>
      </p:sp>
    </p:spTree>
    <p:extLst>
      <p:ext uri="{BB962C8B-B14F-4D97-AF65-F5344CB8AC3E}">
        <p14:creationId xmlns:p14="http://schemas.microsoft.com/office/powerpoint/2010/main" val="987047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
          <p:cNvPicPr>
            <a:picLocks noChangeAspect="1"/>
          </p:cNvPicPr>
          <p:nvPr/>
        </p:nvPicPr>
        <p:blipFill>
          <a:blip r:embed="rId2"/>
          <a:stretch>
            <a:fillRect/>
          </a:stretch>
        </p:blipFill>
        <p:spPr>
          <a:xfrm>
            <a:off x="0" y="0"/>
            <a:ext cx="9144000" cy="6858000"/>
          </a:xfrm>
          <a:prstGeom prst="rect">
            <a:avLst/>
          </a:prstGeom>
        </p:spPr>
      </p:pic>
      <p:sp>
        <p:nvSpPr>
          <p:cNvPr id="12" name="Rechthoek 2"/>
          <p:cNvSpPr/>
          <p:nvPr/>
        </p:nvSpPr>
        <p:spPr>
          <a:xfrm>
            <a:off x="465042" y="415019"/>
            <a:ext cx="6219395" cy="1426031"/>
          </a:xfrm>
          <a:prstGeom prst="rect">
            <a:avLst/>
          </a:prstGeom>
        </p:spPr>
        <p:txBody>
          <a:bodyPr wrap="none">
            <a:spAutoFit/>
          </a:bodyPr>
          <a:lstStyle/>
          <a:p>
            <a:pPr fontAlgn="ctr">
              <a:lnSpc>
                <a:spcPts val="4570"/>
              </a:lnSpc>
              <a:spcBef>
                <a:spcPts val="1200"/>
              </a:spcBef>
            </a:pPr>
            <a:r>
              <a:rPr lang="nl-NL" sz="3200" spc="35" dirty="0">
                <a:solidFill>
                  <a:srgbClr val="161615"/>
                </a:solidFill>
                <a:ea typeface="Arial Unicode MS"/>
                <a:cs typeface="Arial Unicode MS"/>
              </a:rPr>
              <a:t>BEDRIJVENTERREIN WIEDAUWKAAI</a:t>
            </a:r>
            <a:endParaRPr lang="nl-BE" sz="3200" dirty="0">
              <a:ea typeface="Arial Unicode MS"/>
              <a:cs typeface="Arial Unicode MS"/>
            </a:endParaRPr>
          </a:p>
          <a:p>
            <a:pPr fontAlgn="ctr">
              <a:lnSpc>
                <a:spcPts val="4570"/>
              </a:lnSpc>
              <a:spcBef>
                <a:spcPts val="1200"/>
              </a:spcBef>
            </a:pPr>
            <a:endParaRPr lang="nl-BE" sz="3200" dirty="0">
              <a:ea typeface="Arial Unicode MS"/>
              <a:cs typeface="Arial Unicode MS"/>
            </a:endParaRPr>
          </a:p>
        </p:txBody>
      </p:sp>
      <p:sp>
        <p:nvSpPr>
          <p:cNvPr id="13" name="Rechthoek 3"/>
          <p:cNvSpPr/>
          <p:nvPr/>
        </p:nvSpPr>
        <p:spPr>
          <a:xfrm>
            <a:off x="465042" y="1164309"/>
            <a:ext cx="4194882" cy="4401205"/>
          </a:xfrm>
          <a:prstGeom prst="rect">
            <a:avLst/>
          </a:prstGeom>
        </p:spPr>
        <p:txBody>
          <a:bodyPr wrap="square">
            <a:spAutoFit/>
          </a:bodyPr>
          <a:lstStyle/>
          <a:p>
            <a:pPr>
              <a:spcAft>
                <a:spcPts val="0"/>
              </a:spcAft>
            </a:pPr>
            <a:r>
              <a:rPr lang="nl-NL" sz="1400" spc="-25" dirty="0">
                <a:solidFill>
                  <a:srgbClr val="161615"/>
                </a:solidFill>
                <a:ea typeface="Arial Unicode MS"/>
                <a:cs typeface="Arial Unicode MS"/>
              </a:rPr>
              <a:t>Aan de </a:t>
            </a:r>
            <a:r>
              <a:rPr lang="nl-NL" sz="1400" spc="-25" dirty="0" err="1">
                <a:solidFill>
                  <a:srgbClr val="161615"/>
                </a:solidFill>
                <a:ea typeface="Arial Unicode MS"/>
                <a:cs typeface="Arial Unicode MS"/>
              </a:rPr>
              <a:t>Wiedauwkaai</a:t>
            </a:r>
            <a:r>
              <a:rPr lang="nl-NL" sz="1400" spc="-25" dirty="0">
                <a:solidFill>
                  <a:srgbClr val="161615"/>
                </a:solidFill>
                <a:ea typeface="Arial Unicode MS"/>
                <a:cs typeface="Arial Unicode MS"/>
              </a:rPr>
              <a:t> ontwikkelen Stad Gent, </a:t>
            </a:r>
            <a:r>
              <a:rPr lang="nl-NL" sz="1400" spc="-25" dirty="0" err="1">
                <a:solidFill>
                  <a:srgbClr val="161615"/>
                </a:solidFill>
                <a:ea typeface="Arial Unicode MS"/>
                <a:cs typeface="Arial Unicode MS"/>
              </a:rPr>
              <a:t>sogent</a:t>
            </a:r>
            <a:r>
              <a:rPr lang="nl-NL" sz="1400" spc="-25" dirty="0">
                <a:solidFill>
                  <a:srgbClr val="161615"/>
                </a:solidFill>
                <a:ea typeface="Arial Unicode MS"/>
                <a:cs typeface="Arial Unicode MS"/>
              </a:rPr>
              <a:t> en de NMBS een </a:t>
            </a:r>
            <a:r>
              <a:rPr lang="nl-NL" sz="1400" b="1" dirty="0">
                <a:solidFill>
                  <a:srgbClr val="5EB2D2"/>
                </a:solidFill>
                <a:ea typeface="Arial Unicode MS"/>
                <a:cs typeface="Arial Unicode MS"/>
              </a:rPr>
              <a:t>duurzaam bedrijventerrein</a:t>
            </a:r>
            <a:r>
              <a:rPr lang="nl-NL" sz="1400" dirty="0">
                <a:solidFill>
                  <a:srgbClr val="000000"/>
                </a:solidFill>
                <a:ea typeface="Arial Unicode MS"/>
                <a:cs typeface="Arial Unicode MS"/>
              </a:rPr>
              <a:t> dat vooral inzet op </a:t>
            </a:r>
            <a:r>
              <a:rPr lang="nl-NL" sz="1400" b="1" dirty="0" err="1">
                <a:solidFill>
                  <a:srgbClr val="5EB2D2"/>
                </a:solidFill>
                <a:ea typeface="Arial Unicode MS"/>
                <a:cs typeface="Arial Unicode MS"/>
              </a:rPr>
              <a:t>KMO’s</a:t>
            </a:r>
            <a:r>
              <a:rPr lang="nl-NL" sz="1400" dirty="0">
                <a:solidFill>
                  <a:srgbClr val="000000"/>
                </a:solidFill>
                <a:ea typeface="Arial Unicode MS"/>
                <a:cs typeface="Arial Unicode MS"/>
              </a:rPr>
              <a:t> en </a:t>
            </a:r>
            <a:r>
              <a:rPr lang="nl-NL" sz="1400" b="1" dirty="0">
                <a:solidFill>
                  <a:srgbClr val="5EB2D2"/>
                </a:solidFill>
                <a:ea typeface="Arial Unicode MS"/>
                <a:cs typeface="Arial Unicode MS"/>
              </a:rPr>
              <a:t>maakbedrijven</a:t>
            </a:r>
            <a:r>
              <a:rPr lang="nl-NL" sz="1400" dirty="0">
                <a:solidFill>
                  <a:srgbClr val="000000"/>
                </a:solidFill>
                <a:ea typeface="Arial Unicode MS"/>
                <a:cs typeface="Arial Unicode MS"/>
              </a:rPr>
              <a:t>. De groene fiets- en </a:t>
            </a:r>
            <a:r>
              <a:rPr lang="nl-NL" sz="1400" dirty="0" err="1">
                <a:solidFill>
                  <a:srgbClr val="000000"/>
                </a:solidFill>
                <a:ea typeface="Arial Unicode MS"/>
                <a:cs typeface="Arial Unicode MS"/>
              </a:rPr>
              <a:t>wandelas</a:t>
            </a:r>
            <a:r>
              <a:rPr lang="nl-NL" sz="1400" dirty="0">
                <a:solidFill>
                  <a:srgbClr val="000000"/>
                </a:solidFill>
                <a:ea typeface="Arial Unicode MS"/>
                <a:cs typeface="Arial Unicode MS"/>
              </a:rPr>
              <a:t> die ernaast wordt aangelegd, maakt van de site een aangename, groene en vlot bereikbare werkomgeving, vlak bij het stadscentrum.</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marL="285750" indent="-285750">
              <a:spcAft>
                <a:spcPts val="0"/>
              </a:spcAft>
              <a:buFont typeface="Arial" panose="020B0604020202020204" pitchFamily="34" charset="0"/>
              <a:buChar char="•"/>
            </a:pPr>
            <a:r>
              <a:rPr lang="nl-NL" sz="1400" dirty="0">
                <a:solidFill>
                  <a:srgbClr val="000000"/>
                </a:solidFill>
                <a:ea typeface="Arial Unicode MS"/>
                <a:cs typeface="Arial Unicode MS"/>
              </a:rPr>
              <a:t>Maximale </a:t>
            </a:r>
            <a:r>
              <a:rPr lang="nl-NL" sz="1400" b="1" dirty="0">
                <a:solidFill>
                  <a:srgbClr val="5EB2D2"/>
                </a:solidFill>
                <a:ea typeface="Arial Unicode MS"/>
                <a:cs typeface="Arial Unicode MS"/>
              </a:rPr>
              <a:t>ontwikkeling</a:t>
            </a:r>
            <a:r>
              <a:rPr lang="nl-NL" sz="1400" dirty="0">
                <a:solidFill>
                  <a:srgbClr val="000000"/>
                </a:solidFill>
                <a:ea typeface="Arial Unicode MS"/>
                <a:cs typeface="Arial Unicode MS"/>
              </a:rPr>
              <a:t> van percelen door centrale aanleg (en beheer) van </a:t>
            </a:r>
            <a:r>
              <a:rPr lang="nl-NL" sz="1400" b="1" dirty="0">
                <a:solidFill>
                  <a:srgbClr val="5EB2D2"/>
                </a:solidFill>
                <a:ea typeface="Arial Unicode MS"/>
                <a:cs typeface="Arial Unicode MS"/>
              </a:rPr>
              <a:t>groen</a:t>
            </a:r>
            <a:endParaRPr lang="nl-BE" sz="1400" dirty="0">
              <a:solidFill>
                <a:srgbClr val="000000"/>
              </a:solidFill>
              <a:ea typeface="Arial Unicode MS"/>
              <a:cs typeface="Arial Unicode MS"/>
            </a:endParaRPr>
          </a:p>
          <a:p>
            <a:pPr marL="285750" indent="-285750">
              <a:spcAft>
                <a:spcPts val="0"/>
              </a:spcAft>
              <a:buFont typeface="Arial" panose="020B0604020202020204" pitchFamily="34" charset="0"/>
              <a:buChar char="•"/>
            </a:pPr>
            <a:r>
              <a:rPr lang="nl-NL" sz="1400" dirty="0">
                <a:solidFill>
                  <a:srgbClr val="000000"/>
                </a:solidFill>
                <a:ea typeface="Arial Unicode MS"/>
                <a:cs typeface="Arial Unicode MS"/>
              </a:rPr>
              <a:t>Individuele begeleidingstrajecten bij de opmaak van bouwplannen, met focus op </a:t>
            </a:r>
            <a:r>
              <a:rPr lang="nl-NL" sz="1400" b="1" dirty="0">
                <a:solidFill>
                  <a:srgbClr val="5EB2D2"/>
                </a:solidFill>
                <a:ea typeface="Arial Unicode MS"/>
                <a:cs typeface="Arial Unicode MS"/>
              </a:rPr>
              <a:t>energie</a:t>
            </a:r>
            <a:r>
              <a:rPr lang="nl-NL" sz="1400" dirty="0">
                <a:solidFill>
                  <a:srgbClr val="000000"/>
                </a:solidFill>
                <a:ea typeface="Arial Unicode MS"/>
                <a:cs typeface="Arial Unicode MS"/>
              </a:rPr>
              <a:t> en </a:t>
            </a:r>
            <a:r>
              <a:rPr lang="nl-NL" sz="1400" b="1" dirty="0">
                <a:solidFill>
                  <a:srgbClr val="5EB2D2"/>
                </a:solidFill>
                <a:ea typeface="Arial Unicode MS"/>
                <a:cs typeface="Arial Unicode MS"/>
              </a:rPr>
              <a:t>materialen</a:t>
            </a:r>
            <a:endParaRPr lang="nl-BE" sz="1400" dirty="0">
              <a:solidFill>
                <a:srgbClr val="000000"/>
              </a:solidFill>
              <a:ea typeface="Arial Unicode MS"/>
              <a:cs typeface="Arial Unicode MS"/>
            </a:endParaRPr>
          </a:p>
          <a:p>
            <a:pPr marL="285750" indent="-285750">
              <a:spcAft>
                <a:spcPts val="0"/>
              </a:spcAft>
              <a:buFont typeface="Arial" panose="020B0604020202020204" pitchFamily="34" charset="0"/>
              <a:buChar char="•"/>
            </a:pPr>
            <a:r>
              <a:rPr lang="nl-NL" sz="1400" b="1" dirty="0">
                <a:solidFill>
                  <a:srgbClr val="5EB2D2"/>
                </a:solidFill>
                <a:ea typeface="Arial Unicode MS"/>
                <a:cs typeface="Arial Unicode MS"/>
              </a:rPr>
              <a:t>CO</a:t>
            </a:r>
            <a:r>
              <a:rPr lang="nl-NL" sz="1400" b="1" baseline="-25000" dirty="0">
                <a:solidFill>
                  <a:srgbClr val="5EB2D2"/>
                </a:solidFill>
                <a:ea typeface="Arial Unicode MS"/>
                <a:cs typeface="Arial Unicode MS"/>
              </a:rPr>
              <a:t>2</a:t>
            </a:r>
            <a:r>
              <a:rPr lang="nl-NL" sz="1400" b="1" dirty="0">
                <a:solidFill>
                  <a:srgbClr val="5EB2D2"/>
                </a:solidFill>
                <a:ea typeface="Arial Unicode MS"/>
                <a:cs typeface="Arial Unicode MS"/>
              </a:rPr>
              <a:t>-neutraal </a:t>
            </a:r>
            <a:r>
              <a:rPr lang="nl-NL" sz="1400" dirty="0">
                <a:solidFill>
                  <a:srgbClr val="000000"/>
                </a:solidFill>
                <a:ea typeface="Arial Unicode MS"/>
                <a:cs typeface="Arial Unicode MS"/>
              </a:rPr>
              <a:t>elektriciteitsverbruik</a:t>
            </a:r>
            <a:endParaRPr lang="nl-BE" sz="1400" dirty="0">
              <a:solidFill>
                <a:srgbClr val="000000"/>
              </a:solidFill>
              <a:ea typeface="Arial Unicode MS"/>
              <a:cs typeface="Arial Unicode MS"/>
            </a:endParaRPr>
          </a:p>
          <a:p>
            <a:pPr marL="285750" indent="-285750">
              <a:spcAft>
                <a:spcPts val="0"/>
              </a:spcAft>
              <a:buFont typeface="Arial" panose="020B0604020202020204" pitchFamily="34" charset="0"/>
              <a:buChar char="•"/>
            </a:pPr>
            <a:r>
              <a:rPr lang="nl-NL" sz="1400" dirty="0">
                <a:solidFill>
                  <a:srgbClr val="000000"/>
                </a:solidFill>
                <a:ea typeface="Arial Unicode MS"/>
                <a:cs typeface="Arial Unicode MS"/>
              </a:rPr>
              <a:t>Vlot bereikbaar, ook met de fiets en het openbaar vervoer</a:t>
            </a:r>
            <a:endParaRPr lang="nl-BE" sz="1400" dirty="0">
              <a:solidFill>
                <a:srgbClr val="000000"/>
              </a:solidFill>
              <a:ea typeface="Arial Unicode MS"/>
              <a:cs typeface="Arial Unicode MS"/>
            </a:endParaRPr>
          </a:p>
          <a:p>
            <a:pPr marL="285750" indent="-285750">
              <a:spcAft>
                <a:spcPts val="0"/>
              </a:spcAft>
              <a:buFont typeface="Arial" panose="020B0604020202020204" pitchFamily="34" charset="0"/>
              <a:buChar char="•"/>
            </a:pPr>
            <a:r>
              <a:rPr lang="nl-NL" sz="1400" b="1" dirty="0">
                <a:solidFill>
                  <a:srgbClr val="5EB2D2"/>
                </a:solidFill>
                <a:ea typeface="Arial Unicode MS"/>
                <a:cs typeface="Arial Unicode MS"/>
              </a:rPr>
              <a:t>4,5 ha groene fiets- en </a:t>
            </a:r>
            <a:r>
              <a:rPr lang="nl-NL" sz="1400" b="1" dirty="0" err="1">
                <a:solidFill>
                  <a:srgbClr val="5EB2D2"/>
                </a:solidFill>
                <a:ea typeface="Arial Unicode MS"/>
                <a:cs typeface="Arial Unicode MS"/>
              </a:rPr>
              <a:t>wandelas</a:t>
            </a:r>
            <a:r>
              <a:rPr lang="nl-NL" sz="1400" dirty="0">
                <a:solidFill>
                  <a:srgbClr val="000000"/>
                </a:solidFill>
                <a:ea typeface="Arial Unicode MS"/>
                <a:cs typeface="Arial Unicode MS"/>
              </a:rPr>
              <a:t> langs de Lieve</a:t>
            </a:r>
          </a:p>
          <a:p>
            <a:pPr marL="285750" lvl="0" indent="-285750">
              <a:buFont typeface="Arial" panose="020B0604020202020204" pitchFamily="34" charset="0"/>
              <a:buChar char="•"/>
            </a:pPr>
            <a:r>
              <a:rPr lang="en-US" sz="1400">
                <a:solidFill>
                  <a:srgbClr val="FF0000"/>
                </a:solidFill>
              </a:rPr>
              <a:t>Affordable business space </a:t>
            </a:r>
            <a:endParaRPr lang="nl-BE" sz="1400" dirty="0">
              <a:solidFill>
                <a:srgbClr val="FF0000"/>
              </a:solidFill>
              <a:ea typeface="Arial Unicode MS"/>
              <a:cs typeface="Arial Unicode MS"/>
            </a:endParaRPr>
          </a:p>
          <a:p>
            <a:endParaRPr lang="nl-BE" sz="1400" dirty="0">
              <a:solidFill>
                <a:srgbClr val="000000"/>
              </a:solidFill>
              <a:ea typeface="Arial Unicode MS"/>
              <a:cs typeface="Arial Unicode MS"/>
            </a:endParaRPr>
          </a:p>
          <a:p>
            <a:endParaRPr lang="nl-BE" sz="1400" dirty="0">
              <a:solidFill>
                <a:srgbClr val="000000"/>
              </a:solidFill>
              <a:ea typeface="Arial Unicode MS"/>
              <a:cs typeface="Arial Unicode MS"/>
            </a:endParaRPr>
          </a:p>
          <a:p>
            <a:pPr>
              <a:spcAft>
                <a:spcPts val="0"/>
              </a:spcAft>
            </a:pPr>
            <a:endParaRPr lang="nl-BE" sz="1400" dirty="0">
              <a:solidFill>
                <a:srgbClr val="000000"/>
              </a:solidFill>
              <a:ea typeface="Arial Unicode MS"/>
              <a:cs typeface="Arial Unicode MS"/>
            </a:endParaRPr>
          </a:p>
        </p:txBody>
      </p:sp>
      <p:pic>
        <p:nvPicPr>
          <p:cNvPr id="15" name="Afbeelding 5"/>
          <p:cNvPicPr>
            <a:picLocks noChangeAspect="1"/>
          </p:cNvPicPr>
          <p:nvPr/>
        </p:nvPicPr>
        <p:blipFill>
          <a:blip r:embed="rId3"/>
          <a:stretch>
            <a:fillRect/>
          </a:stretch>
        </p:blipFill>
        <p:spPr>
          <a:xfrm>
            <a:off x="5160031" y="1204348"/>
            <a:ext cx="2990419" cy="4208016"/>
          </a:xfrm>
          <a:prstGeom prst="rect">
            <a:avLst/>
          </a:prstGeom>
        </p:spPr>
      </p:pic>
      <p:pic>
        <p:nvPicPr>
          <p:cNvPr id="16" name="Afbeelding 6"/>
          <p:cNvPicPr>
            <a:picLocks noChangeAspect="1"/>
          </p:cNvPicPr>
          <p:nvPr/>
        </p:nvPicPr>
        <p:blipFill>
          <a:blip r:embed="rId4"/>
          <a:stretch>
            <a:fillRect/>
          </a:stretch>
        </p:blipFill>
        <p:spPr>
          <a:xfrm>
            <a:off x="6680582" y="603242"/>
            <a:ext cx="414338" cy="414338"/>
          </a:xfrm>
          <a:prstGeom prst="rect">
            <a:avLst/>
          </a:prstGeom>
        </p:spPr>
      </p:pic>
      <p:pic>
        <p:nvPicPr>
          <p:cNvPr id="17" name="Afbeelding 7"/>
          <p:cNvPicPr>
            <a:picLocks noChangeAspect="1"/>
          </p:cNvPicPr>
          <p:nvPr/>
        </p:nvPicPr>
        <p:blipFill>
          <a:blip r:embed="rId5"/>
          <a:stretch>
            <a:fillRect/>
          </a:stretch>
        </p:blipFill>
        <p:spPr>
          <a:xfrm>
            <a:off x="7212809" y="603242"/>
            <a:ext cx="414338" cy="414338"/>
          </a:xfrm>
          <a:prstGeom prst="rect">
            <a:avLst/>
          </a:prstGeom>
        </p:spPr>
      </p:pic>
      <p:pic>
        <p:nvPicPr>
          <p:cNvPr id="18" name="Afbeelding 9"/>
          <p:cNvPicPr>
            <a:picLocks noChangeAspect="1"/>
          </p:cNvPicPr>
          <p:nvPr/>
        </p:nvPicPr>
        <p:blipFill>
          <a:blip r:embed="rId6"/>
          <a:stretch>
            <a:fillRect/>
          </a:stretch>
        </p:blipFill>
        <p:spPr>
          <a:xfrm>
            <a:off x="7745036" y="603242"/>
            <a:ext cx="414338" cy="414338"/>
          </a:xfrm>
          <a:prstGeom prst="rect">
            <a:avLst/>
          </a:prstGeom>
        </p:spPr>
      </p:pic>
      <p:pic>
        <p:nvPicPr>
          <p:cNvPr id="10" name="Afbeelding 4"/>
          <p:cNvPicPr>
            <a:picLocks noChangeAspect="1"/>
          </p:cNvPicPr>
          <p:nvPr/>
        </p:nvPicPr>
        <p:blipFill rotWithShape="1">
          <a:blip r:embed="rId7"/>
          <a:srcRect r="39085"/>
          <a:stretch/>
        </p:blipFill>
        <p:spPr>
          <a:xfrm>
            <a:off x="465042" y="5593109"/>
            <a:ext cx="4960129" cy="749808"/>
          </a:xfrm>
          <a:prstGeom prst="rect">
            <a:avLst/>
          </a:prstGeom>
        </p:spPr>
      </p:pic>
      <p:sp>
        <p:nvSpPr>
          <p:cNvPr id="19" name="Rectangle 18"/>
          <p:cNvSpPr/>
          <p:nvPr/>
        </p:nvSpPr>
        <p:spPr>
          <a:xfrm>
            <a:off x="2339788" y="5672787"/>
            <a:ext cx="2901285" cy="59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3236" y="5839788"/>
            <a:ext cx="722340" cy="392953"/>
          </a:xfrm>
          <a:prstGeom prst="rect">
            <a:avLst/>
          </a:prstGeom>
        </p:spPr>
      </p:pic>
      <p:pic>
        <p:nvPicPr>
          <p:cNvPr id="21" name="Afbeelding 4"/>
          <p:cNvPicPr>
            <a:picLocks noChangeAspect="1"/>
          </p:cNvPicPr>
          <p:nvPr/>
        </p:nvPicPr>
        <p:blipFill rotWithShape="1">
          <a:blip r:embed="rId7"/>
          <a:srcRect l="43947" t="10626" r="28686" b="10626"/>
          <a:stretch/>
        </p:blipFill>
        <p:spPr>
          <a:xfrm>
            <a:off x="3196760" y="5672786"/>
            <a:ext cx="2228411" cy="590454"/>
          </a:xfrm>
          <a:prstGeom prst="rect">
            <a:avLst/>
          </a:prstGeom>
        </p:spPr>
      </p:pic>
    </p:spTree>
    <p:extLst>
      <p:ext uri="{BB962C8B-B14F-4D97-AF65-F5344CB8AC3E}">
        <p14:creationId xmlns:p14="http://schemas.microsoft.com/office/powerpoint/2010/main" val="1519346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3"/>
          <p:cNvPicPr>
            <a:picLocks noChangeAspect="1"/>
          </p:cNvPicPr>
          <p:nvPr/>
        </p:nvPicPr>
        <p:blipFill>
          <a:blip r:embed="rId2"/>
          <a:stretch>
            <a:fillRect/>
          </a:stretch>
        </p:blipFill>
        <p:spPr>
          <a:xfrm>
            <a:off x="0" y="0"/>
            <a:ext cx="9144000" cy="6858000"/>
          </a:xfrm>
          <a:prstGeom prst="rect">
            <a:avLst/>
          </a:prstGeom>
        </p:spPr>
      </p:pic>
      <p:pic>
        <p:nvPicPr>
          <p:cNvPr id="8" name="Afbeelding 4"/>
          <p:cNvPicPr>
            <a:picLocks noChangeAspect="1"/>
          </p:cNvPicPr>
          <p:nvPr/>
        </p:nvPicPr>
        <p:blipFill>
          <a:blip r:embed="rId3"/>
          <a:stretch>
            <a:fillRect/>
          </a:stretch>
        </p:blipFill>
        <p:spPr>
          <a:xfrm>
            <a:off x="3818015" y="3035300"/>
            <a:ext cx="4597400" cy="787400"/>
          </a:xfrm>
          <a:prstGeom prst="rect">
            <a:avLst/>
          </a:prstGeom>
        </p:spPr>
      </p:pic>
      <p:sp>
        <p:nvSpPr>
          <p:cNvPr id="9" name="Rechthoek 5"/>
          <p:cNvSpPr/>
          <p:nvPr/>
        </p:nvSpPr>
        <p:spPr>
          <a:xfrm>
            <a:off x="3985841" y="3275111"/>
            <a:ext cx="3606885" cy="307777"/>
          </a:xfrm>
          <a:prstGeom prst="rect">
            <a:avLst/>
          </a:prstGeom>
        </p:spPr>
        <p:txBody>
          <a:bodyPr wrap="none">
            <a:spAutoFit/>
          </a:bodyPr>
          <a:lstStyle/>
          <a:p>
            <a:r>
              <a:rPr lang="nl-BE" sz="1400" b="1" dirty="0"/>
              <a:t>HET GROOTSTE ZONNEPARK VAN DE BENELUX</a:t>
            </a:r>
            <a:endParaRPr lang="nl-BE" sz="1400" dirty="0"/>
          </a:p>
        </p:txBody>
      </p:sp>
    </p:spTree>
    <p:extLst>
      <p:ext uri="{BB962C8B-B14F-4D97-AF65-F5344CB8AC3E}">
        <p14:creationId xmlns:p14="http://schemas.microsoft.com/office/powerpoint/2010/main" val="527780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1"/>
          <p:cNvPicPr>
            <a:picLocks noChangeAspect="1"/>
          </p:cNvPicPr>
          <p:nvPr/>
        </p:nvPicPr>
        <p:blipFill>
          <a:blip r:embed="rId2"/>
          <a:stretch>
            <a:fillRect/>
          </a:stretch>
        </p:blipFill>
        <p:spPr>
          <a:xfrm>
            <a:off x="0" y="0"/>
            <a:ext cx="9144000" cy="6858000"/>
          </a:xfrm>
          <a:prstGeom prst="rect">
            <a:avLst/>
          </a:prstGeom>
        </p:spPr>
      </p:pic>
      <p:sp>
        <p:nvSpPr>
          <p:cNvPr id="11" name="Rechthoek 2"/>
          <p:cNvSpPr/>
          <p:nvPr/>
        </p:nvSpPr>
        <p:spPr>
          <a:xfrm>
            <a:off x="465042" y="415019"/>
            <a:ext cx="2784160" cy="1426031"/>
          </a:xfrm>
          <a:prstGeom prst="rect">
            <a:avLst/>
          </a:prstGeom>
        </p:spPr>
        <p:txBody>
          <a:bodyPr wrap="none">
            <a:spAutoFit/>
          </a:bodyPr>
          <a:lstStyle/>
          <a:p>
            <a:pPr fontAlgn="ctr">
              <a:lnSpc>
                <a:spcPts val="4570"/>
              </a:lnSpc>
              <a:spcBef>
                <a:spcPts val="1200"/>
              </a:spcBef>
            </a:pPr>
            <a:r>
              <a:rPr lang="nl-NL" sz="3200" spc="-25" dirty="0">
                <a:solidFill>
                  <a:srgbClr val="161615"/>
                </a:solidFill>
                <a:ea typeface="Arial Unicode MS"/>
                <a:cs typeface="Arial Unicode MS"/>
              </a:rPr>
              <a:t>DE ZONNEBERG</a:t>
            </a:r>
            <a:endParaRPr lang="nl-BE" sz="3200" dirty="0">
              <a:ea typeface="Arial Unicode MS"/>
              <a:cs typeface="Arial Unicode MS"/>
            </a:endParaRPr>
          </a:p>
          <a:p>
            <a:pPr fontAlgn="ctr">
              <a:lnSpc>
                <a:spcPts val="4570"/>
              </a:lnSpc>
              <a:spcBef>
                <a:spcPts val="1200"/>
              </a:spcBef>
            </a:pPr>
            <a:endParaRPr lang="nl-BE" sz="3200" dirty="0">
              <a:ea typeface="Arial Unicode MS"/>
              <a:cs typeface="Arial Unicode MS"/>
            </a:endParaRPr>
          </a:p>
        </p:txBody>
      </p:sp>
      <p:sp>
        <p:nvSpPr>
          <p:cNvPr id="12" name="Rechthoek 3"/>
          <p:cNvSpPr/>
          <p:nvPr/>
        </p:nvSpPr>
        <p:spPr>
          <a:xfrm>
            <a:off x="465042" y="1164309"/>
            <a:ext cx="4194882" cy="3539430"/>
          </a:xfrm>
          <a:prstGeom prst="rect">
            <a:avLst/>
          </a:prstGeom>
        </p:spPr>
        <p:txBody>
          <a:bodyPr wrap="square">
            <a:spAutoFit/>
          </a:bodyPr>
          <a:lstStyle/>
          <a:p>
            <a:pPr>
              <a:spcAft>
                <a:spcPts val="0"/>
              </a:spcAft>
            </a:pPr>
            <a:r>
              <a:rPr lang="nl-NL" sz="1400" dirty="0">
                <a:solidFill>
                  <a:srgbClr val="000000"/>
                </a:solidFill>
                <a:ea typeface="Arial Unicode MS"/>
                <a:cs typeface="Arial Unicode MS"/>
              </a:rPr>
              <a:t>In 2010 startte het consortium </a:t>
            </a:r>
            <a:r>
              <a:rPr lang="nl-NL" sz="1400" dirty="0" err="1">
                <a:solidFill>
                  <a:srgbClr val="000000"/>
                </a:solidFill>
                <a:ea typeface="Arial Unicode MS"/>
                <a:cs typeface="Arial Unicode MS"/>
              </a:rPr>
              <a:t>Terranova</a:t>
            </a:r>
            <a:r>
              <a:rPr lang="nl-NL" sz="1400" dirty="0">
                <a:solidFill>
                  <a:srgbClr val="000000"/>
                </a:solidFill>
                <a:ea typeface="Arial Unicode MS"/>
                <a:cs typeface="Arial Unicode MS"/>
              </a:rPr>
              <a:t> met het inkapselen van een 70 ha grote </a:t>
            </a:r>
            <a:r>
              <a:rPr lang="nl-NL" sz="1400" b="1" dirty="0">
                <a:solidFill>
                  <a:srgbClr val="5EB2D2"/>
                </a:solidFill>
                <a:ea typeface="Arial Unicode MS"/>
                <a:cs typeface="Arial Unicode MS"/>
              </a:rPr>
              <a:t>gipsberg</a:t>
            </a:r>
            <a:r>
              <a:rPr lang="nl-NL" sz="1400" dirty="0">
                <a:solidFill>
                  <a:srgbClr val="000000"/>
                </a:solidFill>
                <a:ea typeface="Arial Unicode MS"/>
                <a:cs typeface="Arial Unicode MS"/>
              </a:rPr>
              <a:t> in Zelzate. </a:t>
            </a:r>
            <a:r>
              <a:rPr lang="nl-NL" sz="1400" dirty="0" err="1">
                <a:solidFill>
                  <a:srgbClr val="000000"/>
                </a:solidFill>
                <a:ea typeface="Arial Unicode MS"/>
                <a:cs typeface="Arial Unicode MS"/>
              </a:rPr>
              <a:t>Terranova</a:t>
            </a:r>
            <a:r>
              <a:rPr lang="nl-NL" sz="1400" dirty="0">
                <a:solidFill>
                  <a:srgbClr val="000000"/>
                </a:solidFill>
                <a:ea typeface="Arial Unicode MS"/>
                <a:cs typeface="Arial Unicode MS"/>
              </a:rPr>
              <a:t> Solar – een samenwerkingsverband tussen </a:t>
            </a:r>
            <a:r>
              <a:rPr lang="nl-NL" sz="1400" dirty="0" err="1">
                <a:solidFill>
                  <a:srgbClr val="000000"/>
                </a:solidFill>
                <a:ea typeface="Arial Unicode MS"/>
                <a:cs typeface="Arial Unicode MS"/>
              </a:rPr>
              <a:t>Imasco</a:t>
            </a:r>
            <a:r>
              <a:rPr lang="nl-NL" sz="1400" dirty="0">
                <a:solidFill>
                  <a:srgbClr val="000000"/>
                </a:solidFill>
                <a:ea typeface="Arial Unicode MS"/>
                <a:cs typeface="Arial Unicode MS"/>
              </a:rPr>
              <a:t> (</a:t>
            </a:r>
            <a:r>
              <a:rPr lang="nl-NL" sz="1400" dirty="0" err="1">
                <a:solidFill>
                  <a:srgbClr val="000000"/>
                </a:solidFill>
                <a:ea typeface="Arial Unicode MS"/>
                <a:cs typeface="Arial Unicode MS"/>
              </a:rPr>
              <a:t>Aertssen</a:t>
            </a:r>
            <a:r>
              <a:rPr lang="nl-NL" sz="1400" dirty="0">
                <a:solidFill>
                  <a:srgbClr val="000000"/>
                </a:solidFill>
                <a:ea typeface="Arial Unicode MS"/>
                <a:cs typeface="Arial Unicode MS"/>
              </a:rPr>
              <a:t>), DEC (</a:t>
            </a:r>
            <a:r>
              <a:rPr lang="nl-NL" sz="1400" dirty="0" err="1">
                <a:solidFill>
                  <a:srgbClr val="000000"/>
                </a:solidFill>
                <a:ea typeface="Arial Unicode MS"/>
                <a:cs typeface="Arial Unicode MS"/>
              </a:rPr>
              <a:t>Deme</a:t>
            </a:r>
            <a:r>
              <a:rPr lang="nl-NL" sz="1400" dirty="0">
                <a:solidFill>
                  <a:srgbClr val="000000"/>
                </a:solidFill>
                <a:ea typeface="Arial Unicode MS"/>
                <a:cs typeface="Arial Unicode MS"/>
              </a:rPr>
              <a:t>), Jan de Nul Group, </a:t>
            </a:r>
            <a:r>
              <a:rPr lang="nl-NL" sz="1400" spc="-10" dirty="0" err="1">
                <a:solidFill>
                  <a:srgbClr val="000000"/>
                </a:solidFill>
                <a:ea typeface="Arial Unicode MS"/>
                <a:cs typeface="Arial Unicode MS"/>
              </a:rPr>
              <a:t>Envisan</a:t>
            </a:r>
            <a:r>
              <a:rPr lang="nl-NL" sz="1400" spc="-10" dirty="0">
                <a:solidFill>
                  <a:srgbClr val="000000"/>
                </a:solidFill>
                <a:ea typeface="Arial Unicode MS"/>
                <a:cs typeface="Arial Unicode MS"/>
              </a:rPr>
              <a:t> en de publieke besturen POM Oost-Vlaanderen</a:t>
            </a:r>
            <a:r>
              <a:rPr lang="nl-NL" sz="1400" dirty="0">
                <a:solidFill>
                  <a:srgbClr val="000000"/>
                </a:solidFill>
                <a:ea typeface="Arial Unicode MS"/>
                <a:cs typeface="Arial Unicode MS"/>
              </a:rPr>
              <a:t> en </a:t>
            </a:r>
            <a:r>
              <a:rPr lang="nl-NL" sz="1400" dirty="0" err="1">
                <a:solidFill>
                  <a:srgbClr val="000000"/>
                </a:solidFill>
                <a:ea typeface="Arial Unicode MS"/>
                <a:cs typeface="Arial Unicode MS"/>
              </a:rPr>
              <a:t>Finiwo</a:t>
            </a:r>
            <a:r>
              <a:rPr lang="nl-NL" sz="1400" dirty="0">
                <a:solidFill>
                  <a:srgbClr val="000000"/>
                </a:solidFill>
                <a:ea typeface="Arial Unicode MS"/>
                <a:cs typeface="Arial Unicode MS"/>
              </a:rPr>
              <a:t> – heeft op die berg vervolgens </a:t>
            </a:r>
            <a:r>
              <a:rPr lang="nl-NL" sz="1400" b="1" dirty="0">
                <a:solidFill>
                  <a:srgbClr val="5EB2D2"/>
                </a:solidFill>
                <a:ea typeface="Arial Unicode MS"/>
                <a:cs typeface="Arial Unicode MS"/>
              </a:rPr>
              <a:t>het grootste zonnepark van de Benelux </a:t>
            </a:r>
            <a:r>
              <a:rPr lang="nl-NL" sz="1400" dirty="0">
                <a:solidFill>
                  <a:srgbClr val="000000"/>
                </a:solidFill>
                <a:ea typeface="Arial Unicode MS"/>
                <a:cs typeface="Arial Unicode MS"/>
              </a:rPr>
              <a:t>gebouwd: de Zonneberg.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Goed voor een pak groene stroom én</a:t>
            </a:r>
            <a:r>
              <a:rPr lang="nl-NL" sz="1400" b="1" dirty="0">
                <a:solidFill>
                  <a:srgbClr val="5EB2D2"/>
                </a:solidFill>
                <a:ea typeface="Arial Unicode MS"/>
                <a:cs typeface="Arial Unicode MS"/>
              </a:rPr>
              <a:t> extra </a:t>
            </a:r>
            <a:br>
              <a:rPr lang="nl-NL" sz="1400" b="1" dirty="0">
                <a:solidFill>
                  <a:srgbClr val="5EB2D2"/>
                </a:solidFill>
                <a:ea typeface="Arial Unicode MS"/>
                <a:cs typeface="Arial Unicode MS"/>
              </a:rPr>
            </a:br>
            <a:r>
              <a:rPr lang="nl-NL" sz="1400" b="1" dirty="0" err="1">
                <a:solidFill>
                  <a:srgbClr val="5EB2D2"/>
                </a:solidFill>
                <a:ea typeface="Arial Unicode MS"/>
                <a:cs typeface="Arial Unicode MS"/>
              </a:rPr>
              <a:t>werk-gelegenheid</a:t>
            </a:r>
            <a:r>
              <a:rPr lang="nl-NL" sz="1400" dirty="0">
                <a:solidFill>
                  <a:srgbClr val="000000"/>
                </a:solidFill>
                <a:ea typeface="Arial Unicode MS"/>
                <a:cs typeface="Arial Unicode MS"/>
              </a:rPr>
              <a:t>.</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Een klein deel van de gipsberg wordt nog </a:t>
            </a:r>
            <a:r>
              <a:rPr lang="nl-NL" sz="1400" dirty="0" err="1">
                <a:solidFill>
                  <a:srgbClr val="000000"/>
                </a:solidFill>
                <a:ea typeface="Arial Unicode MS"/>
                <a:cs typeface="Arial Unicode MS"/>
              </a:rPr>
              <a:t>uitgemijnd</a:t>
            </a:r>
            <a:r>
              <a:rPr lang="nl-NL" sz="1400" dirty="0">
                <a:solidFill>
                  <a:srgbClr val="000000"/>
                </a:solidFill>
                <a:ea typeface="Arial Unicode MS"/>
                <a:cs typeface="Arial Unicode MS"/>
              </a:rPr>
              <a:t>. Het gips wordt verkocht aan champignontelers, </a:t>
            </a:r>
            <a:br>
              <a:rPr lang="nl-NL" sz="1400" dirty="0">
                <a:solidFill>
                  <a:srgbClr val="000000"/>
                </a:solidFill>
                <a:ea typeface="Arial Unicode MS"/>
                <a:cs typeface="Arial Unicode MS"/>
              </a:rPr>
            </a:br>
            <a:r>
              <a:rPr lang="nl-NL" sz="1400" dirty="0">
                <a:solidFill>
                  <a:srgbClr val="000000"/>
                </a:solidFill>
                <a:ea typeface="Arial Unicode MS"/>
                <a:cs typeface="Arial Unicode MS"/>
              </a:rPr>
              <a:t>als </a:t>
            </a:r>
            <a:r>
              <a:rPr lang="nl-NL" sz="1400" b="1" dirty="0">
                <a:solidFill>
                  <a:srgbClr val="5EB2D2"/>
                </a:solidFill>
                <a:ea typeface="Arial Unicode MS"/>
                <a:cs typeface="Arial Unicode MS"/>
              </a:rPr>
              <a:t>bodemverbeteraar</a:t>
            </a:r>
            <a:r>
              <a:rPr lang="nl-NL" sz="1400" dirty="0">
                <a:solidFill>
                  <a:srgbClr val="000000"/>
                </a:solidFill>
                <a:ea typeface="Arial Unicode MS"/>
                <a:cs typeface="Arial Unicode MS"/>
              </a:rPr>
              <a:t>.</a:t>
            </a:r>
            <a:endParaRPr lang="nl-BE" sz="1400" dirty="0">
              <a:solidFill>
                <a:srgbClr val="000000"/>
              </a:solidFill>
              <a:ea typeface="Arial Unicode MS"/>
              <a:cs typeface="Arial Unicode MS"/>
            </a:endParaRPr>
          </a:p>
          <a:p>
            <a:endParaRPr lang="nl-BE" sz="1400" dirty="0">
              <a:solidFill>
                <a:srgbClr val="000000"/>
              </a:solidFill>
              <a:ea typeface="Arial Unicode MS"/>
              <a:cs typeface="Arial Unicode MS"/>
            </a:endParaRPr>
          </a:p>
          <a:p>
            <a:pPr>
              <a:spcAft>
                <a:spcPts val="0"/>
              </a:spcAft>
            </a:pPr>
            <a:endParaRPr lang="nl-BE" sz="1400" dirty="0">
              <a:solidFill>
                <a:srgbClr val="000000"/>
              </a:solidFill>
              <a:ea typeface="Arial Unicode MS"/>
              <a:cs typeface="Arial Unicode MS"/>
            </a:endParaRPr>
          </a:p>
        </p:txBody>
      </p:sp>
      <p:sp>
        <p:nvSpPr>
          <p:cNvPr id="13" name="Rechthoek 4"/>
          <p:cNvSpPr/>
          <p:nvPr/>
        </p:nvSpPr>
        <p:spPr>
          <a:xfrm>
            <a:off x="4840880" y="3506831"/>
            <a:ext cx="3322159" cy="646331"/>
          </a:xfrm>
          <a:prstGeom prst="rect">
            <a:avLst/>
          </a:prstGeom>
        </p:spPr>
        <p:txBody>
          <a:bodyPr wrap="square">
            <a:spAutoFit/>
          </a:bodyPr>
          <a:lstStyle/>
          <a:p>
            <a:pPr marL="285750" indent="-285750">
              <a:spcAft>
                <a:spcPts val="0"/>
              </a:spcAft>
              <a:buFont typeface="Arial" panose="020B0604020202020204" pitchFamily="34" charset="0"/>
              <a:buChar char="•"/>
            </a:pPr>
            <a:r>
              <a:rPr lang="nl-NL" sz="1200" spc="-25" dirty="0">
                <a:solidFill>
                  <a:srgbClr val="161615"/>
                </a:solidFill>
                <a:ea typeface="Arial Unicode MS"/>
                <a:cs typeface="Arial Unicode MS"/>
              </a:rPr>
              <a:t>Groene stroom voor </a:t>
            </a:r>
            <a:r>
              <a:rPr lang="nl-NL" sz="1200" b="1" dirty="0">
                <a:solidFill>
                  <a:srgbClr val="6DBB84"/>
                </a:solidFill>
                <a:ea typeface="Arial Unicode MS"/>
                <a:cs typeface="Arial Unicode MS"/>
              </a:rPr>
              <a:t>4000</a:t>
            </a:r>
            <a:r>
              <a:rPr lang="nl-NL" sz="1200" dirty="0">
                <a:solidFill>
                  <a:srgbClr val="000000"/>
                </a:solidFill>
                <a:ea typeface="Arial Unicode MS"/>
                <a:cs typeface="Arial Unicode MS"/>
              </a:rPr>
              <a:t> gezinnen</a:t>
            </a:r>
            <a:endParaRPr lang="nl-BE" sz="1200" dirty="0">
              <a:solidFill>
                <a:srgbClr val="000000"/>
              </a:solidFill>
              <a:ea typeface="Arial Unicode MS"/>
              <a:cs typeface="Arial Unicode MS"/>
            </a:endParaRPr>
          </a:p>
          <a:p>
            <a:pPr marL="285750" indent="-285750">
              <a:spcAft>
                <a:spcPts val="0"/>
              </a:spcAft>
              <a:buFont typeface="Arial" panose="020B0604020202020204" pitchFamily="34" charset="0"/>
              <a:buChar char="•"/>
            </a:pPr>
            <a:r>
              <a:rPr lang="nl-NL" sz="1200" dirty="0">
                <a:solidFill>
                  <a:srgbClr val="000000"/>
                </a:solidFill>
                <a:ea typeface="Arial Unicode MS"/>
                <a:cs typeface="Arial Unicode MS"/>
              </a:rPr>
              <a:t>Totaal actueel vermogen van </a:t>
            </a:r>
            <a:r>
              <a:rPr lang="nl-NL" sz="1200" b="1" dirty="0">
                <a:solidFill>
                  <a:srgbClr val="6DBB84"/>
                </a:solidFill>
                <a:ea typeface="Arial Unicode MS"/>
                <a:cs typeface="Arial Unicode MS"/>
              </a:rPr>
              <a:t>16,5</a:t>
            </a:r>
            <a:r>
              <a:rPr lang="nl-NL" sz="1200" dirty="0">
                <a:solidFill>
                  <a:srgbClr val="000000"/>
                </a:solidFill>
                <a:ea typeface="Arial Unicode MS"/>
                <a:cs typeface="Arial Unicode MS"/>
              </a:rPr>
              <a:t> MW</a:t>
            </a:r>
            <a:endParaRPr lang="nl-BE" sz="1200" dirty="0">
              <a:solidFill>
                <a:srgbClr val="000000"/>
              </a:solidFill>
              <a:ea typeface="Arial Unicode MS"/>
              <a:cs typeface="Arial Unicode MS"/>
            </a:endParaRPr>
          </a:p>
          <a:p>
            <a:pPr marL="285750" indent="-285750">
              <a:buFont typeface="Arial" panose="020B0604020202020204" pitchFamily="34" charset="0"/>
              <a:buChar char="•"/>
            </a:pPr>
            <a:r>
              <a:rPr lang="nl-NL" sz="1200" dirty="0">
                <a:ea typeface="Arial Unicode MS"/>
              </a:rPr>
              <a:t>Inmiddels meer dan </a:t>
            </a:r>
            <a:r>
              <a:rPr lang="nl-NL" sz="1200" b="1" dirty="0">
                <a:solidFill>
                  <a:srgbClr val="6DBB84"/>
                </a:solidFill>
                <a:ea typeface="Arial Unicode MS"/>
              </a:rPr>
              <a:t>2613</a:t>
            </a:r>
            <a:r>
              <a:rPr lang="nl-NL" sz="1200" dirty="0">
                <a:ea typeface="Arial Unicode MS"/>
              </a:rPr>
              <a:t> ton</a:t>
            </a:r>
            <a:r>
              <a:rPr lang="nl-NL" sz="1200" b="1" dirty="0">
                <a:solidFill>
                  <a:srgbClr val="65FF65"/>
                </a:solidFill>
                <a:ea typeface="Arial Unicode MS"/>
              </a:rPr>
              <a:t> </a:t>
            </a:r>
            <a:r>
              <a:rPr lang="nl-NL" sz="1200" b="1" dirty="0">
                <a:solidFill>
                  <a:srgbClr val="6DBB84"/>
                </a:solidFill>
                <a:ea typeface="Arial Unicode MS"/>
              </a:rPr>
              <a:t>CO2</a:t>
            </a:r>
            <a:r>
              <a:rPr lang="nl-NL" sz="1200" b="1" dirty="0">
                <a:solidFill>
                  <a:srgbClr val="65FF65"/>
                </a:solidFill>
                <a:ea typeface="Arial Unicode MS"/>
              </a:rPr>
              <a:t> </a:t>
            </a:r>
            <a:r>
              <a:rPr lang="nl-NL" sz="1200" dirty="0">
                <a:ea typeface="Arial Unicode MS"/>
              </a:rPr>
              <a:t>bespaard</a:t>
            </a:r>
            <a:endParaRPr lang="nl-BE" sz="1200" dirty="0"/>
          </a:p>
        </p:txBody>
      </p:sp>
      <p:pic>
        <p:nvPicPr>
          <p:cNvPr id="14" name="Afbeelding 7"/>
          <p:cNvPicPr>
            <a:picLocks noChangeAspect="1"/>
          </p:cNvPicPr>
          <p:nvPr/>
        </p:nvPicPr>
        <p:blipFill>
          <a:blip r:embed="rId3"/>
          <a:stretch>
            <a:fillRect/>
          </a:stretch>
        </p:blipFill>
        <p:spPr>
          <a:xfrm>
            <a:off x="491676" y="5641342"/>
            <a:ext cx="8129016" cy="749808"/>
          </a:xfrm>
          <a:prstGeom prst="rect">
            <a:avLst/>
          </a:prstGeom>
        </p:spPr>
      </p:pic>
      <p:pic>
        <p:nvPicPr>
          <p:cNvPr id="15" name="Afbeelding 8"/>
          <p:cNvPicPr>
            <a:picLocks noChangeAspect="1"/>
          </p:cNvPicPr>
          <p:nvPr/>
        </p:nvPicPr>
        <p:blipFill>
          <a:blip r:embed="rId4"/>
          <a:stretch>
            <a:fillRect/>
          </a:stretch>
        </p:blipFill>
        <p:spPr>
          <a:xfrm>
            <a:off x="4745030" y="1248672"/>
            <a:ext cx="4082029" cy="2271400"/>
          </a:xfrm>
          <a:prstGeom prst="rect">
            <a:avLst/>
          </a:prstGeom>
        </p:spPr>
      </p:pic>
      <p:pic>
        <p:nvPicPr>
          <p:cNvPr id="16" name="Afbeelding 9"/>
          <p:cNvPicPr>
            <a:picLocks noChangeAspect="1"/>
          </p:cNvPicPr>
          <p:nvPr/>
        </p:nvPicPr>
        <p:blipFill>
          <a:blip r:embed="rId5"/>
          <a:stretch>
            <a:fillRect/>
          </a:stretch>
        </p:blipFill>
        <p:spPr>
          <a:xfrm>
            <a:off x="3299906" y="603242"/>
            <a:ext cx="414338" cy="414338"/>
          </a:xfrm>
          <a:prstGeom prst="rect">
            <a:avLst/>
          </a:prstGeom>
        </p:spPr>
      </p:pic>
    </p:spTree>
    <p:extLst>
      <p:ext uri="{BB962C8B-B14F-4D97-AF65-F5344CB8AC3E}">
        <p14:creationId xmlns:p14="http://schemas.microsoft.com/office/powerpoint/2010/main" val="2084012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ijdelijke aanduiding voor inhoud 2"/>
          <p:cNvSpPr txBox="1">
            <a:spLocks/>
          </p:cNvSpPr>
          <p:nvPr/>
        </p:nvSpPr>
        <p:spPr>
          <a:xfrm>
            <a:off x="654009" y="2513085"/>
            <a:ext cx="2552035" cy="3790825"/>
          </a:xfrm>
          <a:prstGeom prst="rect">
            <a:avLst/>
          </a:prstGeom>
          <a:noFill/>
        </p:spPr>
        <p:txBody>
          <a:bodyPr vert="horz" wrap="square" lIns="0" tIns="0" rIns="0" bIns="0" rtlCol="0" anchor="t">
            <a:noAutofit/>
          </a:bodyPr>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rPr>
              <a:t>1/</a:t>
            </a:r>
          </a:p>
          <a:p>
            <a:pPr marL="0" indent="0">
              <a:buNone/>
            </a:pPr>
            <a:r>
              <a:rPr lang="en-US" b="1" dirty="0">
                <a:solidFill>
                  <a:schemeClr val="bg1"/>
                </a:solidFill>
              </a:rPr>
              <a:t>STUDIES</a:t>
            </a:r>
          </a:p>
          <a:p>
            <a:pPr marL="432000" indent="-216000">
              <a:buClr>
                <a:schemeClr val="bg1"/>
              </a:buClr>
              <a:buFont typeface="Arial" charset="0"/>
              <a:buChar char="•"/>
            </a:pPr>
            <a:r>
              <a:rPr lang="en-US" sz="1600" dirty="0">
                <a:solidFill>
                  <a:schemeClr val="bg1"/>
                </a:solidFill>
              </a:rPr>
              <a:t>De stromen- en </a:t>
            </a:r>
          </a:p>
          <a:p>
            <a:pPr marL="432000" indent="-216000">
              <a:buClr>
                <a:schemeClr val="bg1"/>
              </a:buClr>
              <a:buFont typeface="Arial" charset="0"/>
              <a:buChar char="•"/>
            </a:pPr>
            <a:r>
              <a:rPr lang="en-US" sz="1600" dirty="0">
                <a:solidFill>
                  <a:schemeClr val="bg1"/>
                </a:solidFill>
              </a:rPr>
              <a:t>Gent </a:t>
            </a:r>
            <a:r>
              <a:rPr lang="mr-IN" sz="1600" dirty="0">
                <a:solidFill>
                  <a:schemeClr val="bg1"/>
                </a:solidFill>
              </a:rPr>
              <a:t>–</a:t>
            </a:r>
            <a:r>
              <a:rPr lang="en-US" sz="1600" dirty="0">
                <a:solidFill>
                  <a:schemeClr val="bg1"/>
                </a:solidFill>
              </a:rPr>
              <a:t> Samen circulair </a:t>
            </a:r>
          </a:p>
          <a:p>
            <a:pPr marL="432000" indent="-216000">
              <a:buClr>
                <a:schemeClr val="bg1"/>
              </a:buClr>
              <a:buFont typeface="Arial" charset="0"/>
              <a:buChar char="•"/>
            </a:pPr>
            <a:r>
              <a:rPr lang="en-US" sz="1600" dirty="0">
                <a:solidFill>
                  <a:schemeClr val="bg1"/>
                </a:solidFill>
              </a:rPr>
              <a:t>Lokaal &amp; sociaal </a:t>
            </a:r>
          </a:p>
        </p:txBody>
      </p:sp>
      <p:sp>
        <p:nvSpPr>
          <p:cNvPr id="13" name="Tijdelijke aanduiding voor inhoud 2"/>
          <p:cNvSpPr txBox="1">
            <a:spLocks/>
          </p:cNvSpPr>
          <p:nvPr/>
        </p:nvSpPr>
        <p:spPr>
          <a:xfrm>
            <a:off x="3463821" y="2513086"/>
            <a:ext cx="2301142" cy="3790824"/>
          </a:xfrm>
          <a:prstGeom prst="rect">
            <a:avLst/>
          </a:prstGeom>
          <a:noFill/>
        </p:spPr>
        <p:txBody>
          <a:bodyPr vert="horz" wrap="square" lIns="0" tIns="0" rIns="0" bIns="0" rtlCol="0" anchor="t">
            <a:noAutofit/>
          </a:bodyPr>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rPr>
              <a:t>2/</a:t>
            </a:r>
          </a:p>
          <a:p>
            <a:pPr marL="0" indent="0">
              <a:buNone/>
            </a:pPr>
            <a:r>
              <a:rPr lang="en-US" b="1" dirty="0">
                <a:solidFill>
                  <a:schemeClr val="bg1"/>
                </a:solidFill>
              </a:rPr>
              <a:t>FINANCIEEL</a:t>
            </a:r>
          </a:p>
          <a:p>
            <a:pPr marL="432000" indent="-216000">
              <a:buClr>
                <a:schemeClr val="bg1"/>
              </a:buClr>
              <a:buFont typeface="Arial" charset="0"/>
              <a:buChar char="•"/>
            </a:pPr>
            <a:r>
              <a:rPr lang="en-US" sz="1600" dirty="0">
                <a:solidFill>
                  <a:schemeClr val="bg1"/>
                </a:solidFill>
              </a:rPr>
              <a:t>De twee Vlaamse projectaanvragen die op 18/12 werden goedgekeurd</a:t>
            </a:r>
          </a:p>
          <a:p>
            <a:pPr marL="432000" indent="-216000">
              <a:buClr>
                <a:schemeClr val="bg1"/>
              </a:buClr>
              <a:buFont typeface="Arial" charset="0"/>
              <a:buChar char="•"/>
            </a:pPr>
            <a:r>
              <a:rPr lang="en-US" sz="1600" dirty="0">
                <a:solidFill>
                  <a:schemeClr val="bg1"/>
                </a:solidFill>
              </a:rPr>
              <a:t>Twee Europese dossiers in aanvraag Plasticity en Urbcon</a:t>
            </a:r>
          </a:p>
        </p:txBody>
      </p:sp>
      <p:sp>
        <p:nvSpPr>
          <p:cNvPr id="14" name="Tijdelijke aanduiding voor inhoud 2"/>
          <p:cNvSpPr txBox="1">
            <a:spLocks/>
          </p:cNvSpPr>
          <p:nvPr/>
        </p:nvSpPr>
        <p:spPr>
          <a:xfrm>
            <a:off x="6194910" y="2513086"/>
            <a:ext cx="2386417" cy="3790824"/>
          </a:xfrm>
          <a:prstGeom prst="rect">
            <a:avLst/>
          </a:prstGeom>
          <a:noFill/>
        </p:spPr>
        <p:txBody>
          <a:bodyPr vert="horz" wrap="square" lIns="0" tIns="0" rIns="0" bIns="0" rtlCol="0" anchor="t">
            <a:noAutofit/>
          </a:bodyPr>
          <a:lstStyle>
            <a:lvl1pPr marL="198000" indent="-198000" algn="l" defTabSz="914400" rtl="0" eaLnBrk="1" latinLnBrk="0" hangingPunct="1">
              <a:lnSpc>
                <a:spcPct val="100000"/>
              </a:lnSpc>
              <a:spcBef>
                <a:spcPts val="1000"/>
              </a:spcBef>
              <a:buClr>
                <a:srgbClr val="1EB7CE"/>
              </a:buClr>
              <a:buSzPct val="75000"/>
              <a:buFont typeface="LucidaGrande" charset="0"/>
              <a:buChar char="‣"/>
              <a:defRPr sz="2000" kern="1200">
                <a:solidFill>
                  <a:schemeClr val="tx1"/>
                </a:solidFill>
                <a:latin typeface="+mn-lt"/>
                <a:ea typeface="+mn-ea"/>
                <a:cs typeface="+mn-cs"/>
              </a:defRPr>
            </a:lvl1pPr>
            <a:lvl2pPr marL="5832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2pPr>
            <a:lvl3pPr marL="10404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3pPr>
            <a:lvl4pPr marL="14976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4pPr>
            <a:lvl5pPr marL="1954800" indent="-198000" algn="l" defTabSz="914400" rtl="0" eaLnBrk="1" latinLnBrk="0" hangingPunct="1">
              <a:lnSpc>
                <a:spcPct val="100000"/>
              </a:lnSpc>
              <a:spcBef>
                <a:spcPts val="500"/>
              </a:spcBef>
              <a:buClr>
                <a:srgbClr val="1EB7CE"/>
              </a:buClr>
              <a:buSzPct val="75000"/>
              <a:buFont typeface="LucidaGrande"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rPr>
              <a:t>3/</a:t>
            </a:r>
          </a:p>
          <a:p>
            <a:pPr marL="0" indent="0">
              <a:buNone/>
            </a:pPr>
            <a:r>
              <a:rPr lang="en-US" b="1" dirty="0">
                <a:solidFill>
                  <a:schemeClr val="bg1"/>
                </a:solidFill>
              </a:rPr>
              <a:t>ONDERNEMERS AAN HET WERK</a:t>
            </a:r>
          </a:p>
          <a:p>
            <a:pPr marL="432000" indent="-216000">
              <a:buClr>
                <a:schemeClr val="bg1"/>
              </a:buClr>
              <a:buFont typeface="Arial" charset="0"/>
              <a:buChar char="•"/>
            </a:pPr>
            <a:r>
              <a:rPr lang="en-US" sz="1600" dirty="0">
                <a:solidFill>
                  <a:schemeClr val="bg1"/>
                </a:solidFill>
              </a:rPr>
              <a:t>Kort verslag van de Bootcamp innovatieve business modellen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4910" y="4487215"/>
            <a:ext cx="2278674" cy="1513914"/>
          </a:xfrm>
          <a:prstGeom prst="rect">
            <a:avLst/>
          </a:prstGeom>
        </p:spPr>
      </p:pic>
      <p:sp>
        <p:nvSpPr>
          <p:cNvPr id="8" name="Titel 1"/>
          <p:cNvSpPr txBox="1">
            <a:spLocks/>
          </p:cNvSpPr>
          <p:nvPr/>
        </p:nvSpPr>
        <p:spPr>
          <a:xfrm>
            <a:off x="452388" y="472086"/>
            <a:ext cx="8159214" cy="1177245"/>
          </a:xfrm>
          <a:prstGeom prst="rect">
            <a:avLst/>
          </a:prstGeom>
          <a:noFill/>
        </p:spPr>
        <p:txBody>
          <a:bodyPr vert="horz" wrap="square" lIns="0" tIns="0" rIns="0" bIns="0" rtlCol="0" anchor="b">
            <a:spAutoFit/>
          </a:bodyPr>
          <a:lstStyle>
            <a:lvl1pPr algn="ctr" defTabSz="914400" rtl="0" eaLnBrk="1" latinLnBrk="0" hangingPunct="1">
              <a:lnSpc>
                <a:spcPct val="90000"/>
              </a:lnSpc>
              <a:spcBef>
                <a:spcPct val="0"/>
              </a:spcBef>
              <a:buNone/>
              <a:defRPr sz="6000" b="1" kern="1200" cap="all" baseline="0">
                <a:solidFill>
                  <a:srgbClr val="70BD85"/>
                </a:solidFill>
                <a:latin typeface="Century Gothic" charset="0"/>
                <a:ea typeface="Century Gothic" charset="0"/>
                <a:cs typeface="Century Gothic" charset="0"/>
              </a:defRPr>
            </a:lvl1pPr>
          </a:lstStyle>
          <a:p>
            <a:pPr algn="l"/>
            <a:r>
              <a:rPr lang="en-US" sz="4500" cap="none" dirty="0">
                <a:solidFill>
                  <a:srgbClr val="22414E"/>
                </a:solidFill>
              </a:rPr>
              <a:t>CIRCULAIRE ECONOMIE: </a:t>
            </a:r>
          </a:p>
          <a:p>
            <a:pPr algn="l"/>
            <a:r>
              <a:rPr lang="en-US" sz="4000" cap="none" dirty="0">
                <a:solidFill>
                  <a:srgbClr val="3FC0C2"/>
                </a:solidFill>
              </a:rPr>
              <a:t>Project Material Matters</a:t>
            </a:r>
            <a:endParaRPr lang="x-none" sz="4000" cap="none" dirty="0">
              <a:solidFill>
                <a:srgbClr val="3FC0C2"/>
              </a:solidFill>
            </a:endParaRPr>
          </a:p>
        </p:txBody>
      </p:sp>
    </p:spTree>
    <p:extLst>
      <p:ext uri="{BB962C8B-B14F-4D97-AF65-F5344CB8AC3E}">
        <p14:creationId xmlns:p14="http://schemas.microsoft.com/office/powerpoint/2010/main" val="1708312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3"/>
          <p:cNvPicPr>
            <a:picLocks noChangeAspect="1"/>
          </p:cNvPicPr>
          <p:nvPr/>
        </p:nvPicPr>
        <p:blipFill>
          <a:blip r:embed="rId2"/>
          <a:stretch>
            <a:fillRect/>
          </a:stretch>
        </p:blipFill>
        <p:spPr>
          <a:xfrm>
            <a:off x="0" y="0"/>
            <a:ext cx="9144000" cy="6858000"/>
          </a:xfrm>
          <a:prstGeom prst="rect">
            <a:avLst/>
          </a:prstGeom>
        </p:spPr>
      </p:pic>
      <p:pic>
        <p:nvPicPr>
          <p:cNvPr id="8" name="Afbeelding 4"/>
          <p:cNvPicPr>
            <a:picLocks noChangeAspect="1"/>
          </p:cNvPicPr>
          <p:nvPr/>
        </p:nvPicPr>
        <p:blipFill>
          <a:blip r:embed="rId3"/>
          <a:stretch>
            <a:fillRect/>
          </a:stretch>
        </p:blipFill>
        <p:spPr>
          <a:xfrm>
            <a:off x="3818015" y="3060000"/>
            <a:ext cx="4597400" cy="787400"/>
          </a:xfrm>
          <a:prstGeom prst="rect">
            <a:avLst/>
          </a:prstGeom>
        </p:spPr>
      </p:pic>
      <p:sp>
        <p:nvSpPr>
          <p:cNvPr id="9" name="Rechthoek 5"/>
          <p:cNvSpPr/>
          <p:nvPr/>
        </p:nvSpPr>
        <p:spPr>
          <a:xfrm>
            <a:off x="3981635" y="3185146"/>
            <a:ext cx="4572000" cy="523220"/>
          </a:xfrm>
          <a:prstGeom prst="rect">
            <a:avLst/>
          </a:prstGeom>
        </p:spPr>
        <p:txBody>
          <a:bodyPr>
            <a:spAutoFit/>
          </a:bodyPr>
          <a:lstStyle/>
          <a:p>
            <a:pPr>
              <a:spcAft>
                <a:spcPts val="600"/>
              </a:spcAft>
            </a:pPr>
            <a:r>
              <a:rPr lang="nl-BE" sz="1400" b="1" dirty="0"/>
              <a:t>ZERO AFVALWATER MET ENERGIE- EN NUTRIËNTENWINNING</a:t>
            </a:r>
            <a:endParaRPr lang="nl-BE" sz="1400" kern="150" dirty="0">
              <a:effectLst/>
              <a:latin typeface="Times New Roman" panose="02020603050405020304" pitchFamily="18" charset="0"/>
              <a:ea typeface="Arial" panose="020B0604020202020204" pitchFamily="34" charset="0"/>
              <a:cs typeface="Tahoma" panose="020B0604030504040204" pitchFamily="34" charset="0"/>
            </a:endParaRPr>
          </a:p>
        </p:txBody>
      </p:sp>
    </p:spTree>
    <p:extLst>
      <p:ext uri="{BB962C8B-B14F-4D97-AF65-F5344CB8AC3E}">
        <p14:creationId xmlns:p14="http://schemas.microsoft.com/office/powerpoint/2010/main" val="2868936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
          <p:cNvPicPr>
            <a:picLocks noChangeAspect="1"/>
          </p:cNvPicPr>
          <p:nvPr/>
        </p:nvPicPr>
        <p:blipFill>
          <a:blip r:embed="rId2"/>
          <a:stretch>
            <a:fillRect/>
          </a:stretch>
        </p:blipFill>
        <p:spPr>
          <a:xfrm>
            <a:off x="0" y="0"/>
            <a:ext cx="9144000" cy="6858000"/>
          </a:xfrm>
          <a:prstGeom prst="rect">
            <a:avLst/>
          </a:prstGeom>
        </p:spPr>
      </p:pic>
      <p:sp>
        <p:nvSpPr>
          <p:cNvPr id="13" name="Rechthoek 2"/>
          <p:cNvSpPr/>
          <p:nvPr/>
        </p:nvSpPr>
        <p:spPr>
          <a:xfrm>
            <a:off x="465042" y="415019"/>
            <a:ext cx="1607556" cy="682238"/>
          </a:xfrm>
          <a:prstGeom prst="rect">
            <a:avLst/>
          </a:prstGeom>
        </p:spPr>
        <p:txBody>
          <a:bodyPr wrap="none">
            <a:spAutoFit/>
          </a:bodyPr>
          <a:lstStyle/>
          <a:p>
            <a:pPr fontAlgn="ctr">
              <a:lnSpc>
                <a:spcPts val="4570"/>
              </a:lnSpc>
              <a:spcBef>
                <a:spcPts val="1200"/>
              </a:spcBef>
            </a:pPr>
            <a:r>
              <a:rPr lang="nl-NL" sz="3200" spc="-25" dirty="0">
                <a:solidFill>
                  <a:srgbClr val="161615"/>
                </a:solidFill>
                <a:latin typeface="Calibri" panose="020F0502020204030204" pitchFamily="34" charset="0"/>
                <a:ea typeface="Arial Unicode MS"/>
                <a:cs typeface="Arial Unicode MS"/>
              </a:rPr>
              <a:t>ZAWENT</a:t>
            </a:r>
            <a:endParaRPr lang="nl-BE" sz="3200" dirty="0">
              <a:ea typeface="Arial Unicode MS"/>
              <a:cs typeface="Arial Unicode MS"/>
            </a:endParaRPr>
          </a:p>
        </p:txBody>
      </p:sp>
      <p:sp>
        <p:nvSpPr>
          <p:cNvPr id="14" name="Rechthoek 3"/>
          <p:cNvSpPr/>
          <p:nvPr/>
        </p:nvSpPr>
        <p:spPr>
          <a:xfrm>
            <a:off x="465042" y="1164309"/>
            <a:ext cx="4194882" cy="738664"/>
          </a:xfrm>
          <a:prstGeom prst="rect">
            <a:avLst/>
          </a:prstGeom>
        </p:spPr>
        <p:txBody>
          <a:bodyPr wrap="square">
            <a:spAutoFit/>
          </a:bodyPr>
          <a:lstStyle/>
          <a:p>
            <a:endParaRPr lang="nl-BE" sz="1400" dirty="0">
              <a:solidFill>
                <a:srgbClr val="000000"/>
              </a:solidFill>
              <a:ea typeface="Arial Unicode MS"/>
              <a:cs typeface="Arial Unicode MS"/>
            </a:endParaRPr>
          </a:p>
          <a:p>
            <a:endParaRPr lang="nl-BE" sz="1400" dirty="0">
              <a:solidFill>
                <a:srgbClr val="000000"/>
              </a:solidFill>
              <a:ea typeface="Arial Unicode MS"/>
              <a:cs typeface="Arial Unicode MS"/>
            </a:endParaRPr>
          </a:p>
          <a:p>
            <a:pPr>
              <a:spcAft>
                <a:spcPts val="0"/>
              </a:spcAft>
            </a:pPr>
            <a:endParaRPr lang="nl-BE" sz="1400" dirty="0">
              <a:solidFill>
                <a:srgbClr val="000000"/>
              </a:solidFill>
              <a:ea typeface="Arial Unicode MS"/>
              <a:cs typeface="Arial Unicode MS"/>
            </a:endParaRPr>
          </a:p>
        </p:txBody>
      </p:sp>
      <p:sp>
        <p:nvSpPr>
          <p:cNvPr id="15" name="Rechthoek 5"/>
          <p:cNvSpPr/>
          <p:nvPr/>
        </p:nvSpPr>
        <p:spPr>
          <a:xfrm>
            <a:off x="446859" y="1170567"/>
            <a:ext cx="4213065" cy="3970318"/>
          </a:xfrm>
          <a:prstGeom prst="rect">
            <a:avLst/>
          </a:prstGeom>
        </p:spPr>
        <p:txBody>
          <a:bodyPr wrap="square">
            <a:spAutoFit/>
          </a:bodyPr>
          <a:lstStyle/>
          <a:p>
            <a:pPr marL="44450">
              <a:spcAft>
                <a:spcPts val="0"/>
              </a:spcAft>
            </a:pPr>
            <a:r>
              <a:rPr lang="nl-NL" sz="1400" dirty="0">
                <a:solidFill>
                  <a:srgbClr val="000000"/>
                </a:solidFill>
                <a:ea typeface="Arial Unicode MS"/>
                <a:cs typeface="Arial Unicode MS"/>
              </a:rPr>
              <a:t>De reconversie van </a:t>
            </a:r>
            <a:r>
              <a:rPr lang="nl-NL" sz="1400" b="1" dirty="0" err="1">
                <a:solidFill>
                  <a:srgbClr val="5EB2D2"/>
                </a:solidFill>
                <a:ea typeface="Arial Unicode MS"/>
                <a:cs typeface="Arial Unicode MS"/>
              </a:rPr>
              <a:t>brownfields</a:t>
            </a:r>
            <a:r>
              <a:rPr lang="nl-NL" sz="1400" dirty="0">
                <a:solidFill>
                  <a:srgbClr val="000000"/>
                </a:solidFill>
                <a:ea typeface="Arial Unicode MS"/>
                <a:cs typeface="Arial Unicode MS"/>
              </a:rPr>
              <a:t> naar moderne woonwijken die aan alle eisen van de 21ste eeuw voldoen, is niet vanzelfsprekend.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Projectontwikkelaar Re-</a:t>
            </a:r>
            <a:r>
              <a:rPr lang="nl-NL" sz="1400" dirty="0" err="1">
                <a:solidFill>
                  <a:srgbClr val="000000"/>
                </a:solidFill>
                <a:ea typeface="Arial Unicode MS"/>
                <a:cs typeface="Arial Unicode MS"/>
              </a:rPr>
              <a:t>Vive</a:t>
            </a:r>
            <a:r>
              <a:rPr lang="nl-NL" sz="1400" dirty="0">
                <a:solidFill>
                  <a:srgbClr val="000000"/>
                </a:solidFill>
                <a:ea typeface="Arial Unicode MS"/>
                <a:cs typeface="Arial Unicode MS"/>
              </a:rPr>
              <a:t> zet volop in op deze nieuwe </a:t>
            </a:r>
            <a:r>
              <a:rPr lang="nl-NL" sz="1400" b="1" dirty="0">
                <a:solidFill>
                  <a:srgbClr val="5EB2D2"/>
                </a:solidFill>
                <a:ea typeface="Arial Unicode MS"/>
                <a:cs typeface="Arial Unicode MS"/>
              </a:rPr>
              <a:t>stadsontwikkelingen</a:t>
            </a:r>
            <a:r>
              <a:rPr lang="nl-NL" sz="1400" dirty="0">
                <a:solidFill>
                  <a:srgbClr val="000000"/>
                </a:solidFill>
                <a:ea typeface="Arial Unicode MS"/>
                <a:cs typeface="Arial Unicode MS"/>
              </a:rPr>
              <a:t> en kiest daarbij resoluut voor innovatie en duurzaamheid.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Op de Nieuwe Dokken-site zal het afvalwater en groente- en fruitafval van de bewoners gebruikt worden om </a:t>
            </a:r>
            <a:r>
              <a:rPr lang="nl-NL" sz="1400" b="1" dirty="0">
                <a:solidFill>
                  <a:srgbClr val="5EB2D2"/>
                </a:solidFill>
                <a:ea typeface="Arial Unicode MS"/>
                <a:cs typeface="Arial Unicode MS"/>
              </a:rPr>
              <a:t>biogas</a:t>
            </a:r>
            <a:r>
              <a:rPr lang="nl-NL" sz="1400" dirty="0">
                <a:solidFill>
                  <a:srgbClr val="000000"/>
                </a:solidFill>
                <a:ea typeface="Arial Unicode MS"/>
                <a:cs typeface="Arial Unicode MS"/>
              </a:rPr>
              <a:t>, </a:t>
            </a:r>
            <a:r>
              <a:rPr lang="nl-NL" sz="1400" b="1" dirty="0">
                <a:solidFill>
                  <a:srgbClr val="5EB2D2"/>
                </a:solidFill>
                <a:ea typeface="Arial Unicode MS"/>
                <a:cs typeface="Arial Unicode MS"/>
              </a:rPr>
              <a:t>meststoffen</a:t>
            </a:r>
            <a:r>
              <a:rPr lang="nl-NL" sz="1400" dirty="0">
                <a:solidFill>
                  <a:srgbClr val="000000"/>
                </a:solidFill>
                <a:ea typeface="Arial Unicode MS"/>
                <a:cs typeface="Arial Unicode MS"/>
              </a:rPr>
              <a:t>, </a:t>
            </a:r>
            <a:r>
              <a:rPr lang="nl-NL" sz="1400" b="1" dirty="0">
                <a:solidFill>
                  <a:srgbClr val="5EB2D2"/>
                </a:solidFill>
                <a:ea typeface="Arial Unicode MS"/>
                <a:cs typeface="Arial Unicode MS"/>
              </a:rPr>
              <a:t>warmte</a:t>
            </a:r>
            <a:r>
              <a:rPr lang="nl-NL" sz="1400" dirty="0">
                <a:solidFill>
                  <a:srgbClr val="000000"/>
                </a:solidFill>
                <a:ea typeface="Arial Unicode MS"/>
                <a:cs typeface="Arial Unicode MS"/>
              </a:rPr>
              <a:t> en </a:t>
            </a:r>
            <a:r>
              <a:rPr lang="nl-NL" sz="1400" b="1" dirty="0">
                <a:solidFill>
                  <a:srgbClr val="5EB2D2"/>
                </a:solidFill>
                <a:ea typeface="Arial Unicode MS"/>
                <a:cs typeface="Arial Unicode MS"/>
              </a:rPr>
              <a:t>proceswater</a:t>
            </a:r>
            <a:r>
              <a:rPr lang="nl-NL" sz="1400" dirty="0">
                <a:solidFill>
                  <a:srgbClr val="000000"/>
                </a:solidFill>
                <a:ea typeface="Arial Unicode MS"/>
                <a:cs typeface="Arial Unicode MS"/>
              </a:rPr>
              <a:t> te produceren. De vervuiler betaalt hier niet langer alleen, maar wordt ook betaald.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fontAlgn="ctr">
              <a:spcAft>
                <a:spcPts val="0"/>
              </a:spcAft>
            </a:pPr>
            <a:r>
              <a:rPr lang="nl-NL" sz="1400" dirty="0">
                <a:ea typeface="Arial Unicode MS"/>
                <a:cs typeface="Arial Unicode MS"/>
              </a:rPr>
              <a:t>De bewoners kunnen via een </a:t>
            </a:r>
            <a:r>
              <a:rPr lang="nl-NL" sz="1400" b="1" dirty="0">
                <a:solidFill>
                  <a:srgbClr val="5EB2D2"/>
                </a:solidFill>
                <a:ea typeface="Arial Unicode MS"/>
                <a:cs typeface="Calibri" panose="020F0502020204030204" pitchFamily="34" charset="0"/>
              </a:rPr>
              <a:t>duurzaamheids-coöperatie</a:t>
            </a:r>
            <a:r>
              <a:rPr lang="nl-NL" sz="1400" dirty="0">
                <a:ea typeface="Arial Unicode MS"/>
                <a:cs typeface="Arial Unicode MS"/>
              </a:rPr>
              <a:t> investeren en mee verdienen aan </a:t>
            </a:r>
            <a:br>
              <a:rPr lang="nl-NL" sz="1400" dirty="0">
                <a:ea typeface="Arial Unicode MS"/>
                <a:cs typeface="Arial Unicode MS"/>
              </a:rPr>
            </a:br>
            <a:r>
              <a:rPr lang="nl-NL" sz="1400" dirty="0">
                <a:ea typeface="Arial Unicode MS"/>
                <a:cs typeface="Arial Unicode MS"/>
              </a:rPr>
              <a:t>de nieuwe stadsontwikkeling.</a:t>
            </a:r>
            <a:endParaRPr lang="nl-BE" sz="1400" dirty="0">
              <a:ea typeface="Arial Unicode MS"/>
              <a:cs typeface="Arial Unicode MS"/>
            </a:endParaRPr>
          </a:p>
          <a:p>
            <a:pPr>
              <a:spcAft>
                <a:spcPts val="0"/>
              </a:spcAft>
            </a:pPr>
            <a:endParaRPr lang="nl-BE" sz="1400" dirty="0">
              <a:solidFill>
                <a:srgbClr val="000000"/>
              </a:solidFill>
              <a:ea typeface="Arial Unicode MS"/>
              <a:cs typeface="Arial Unicode MS"/>
            </a:endParaRPr>
          </a:p>
        </p:txBody>
      </p:sp>
      <p:pic>
        <p:nvPicPr>
          <p:cNvPr id="16" name="Afbeelding 4"/>
          <p:cNvPicPr>
            <a:picLocks noChangeAspect="1"/>
          </p:cNvPicPr>
          <p:nvPr/>
        </p:nvPicPr>
        <p:blipFill>
          <a:blip r:embed="rId3"/>
          <a:stretch>
            <a:fillRect/>
          </a:stretch>
        </p:blipFill>
        <p:spPr>
          <a:xfrm>
            <a:off x="507492" y="5624538"/>
            <a:ext cx="8129016" cy="749808"/>
          </a:xfrm>
          <a:prstGeom prst="rect">
            <a:avLst/>
          </a:prstGeom>
        </p:spPr>
      </p:pic>
      <p:pic>
        <p:nvPicPr>
          <p:cNvPr id="17" name="Afbeelding 6"/>
          <p:cNvPicPr>
            <a:picLocks noChangeAspect="1"/>
          </p:cNvPicPr>
          <p:nvPr/>
        </p:nvPicPr>
        <p:blipFill>
          <a:blip r:embed="rId4"/>
          <a:stretch>
            <a:fillRect/>
          </a:stretch>
        </p:blipFill>
        <p:spPr>
          <a:xfrm>
            <a:off x="4481006" y="1342514"/>
            <a:ext cx="4495553" cy="3449535"/>
          </a:xfrm>
          <a:prstGeom prst="rect">
            <a:avLst/>
          </a:prstGeom>
        </p:spPr>
      </p:pic>
      <p:pic>
        <p:nvPicPr>
          <p:cNvPr id="18" name="Afbeelding 7"/>
          <p:cNvPicPr>
            <a:picLocks noChangeAspect="1"/>
          </p:cNvPicPr>
          <p:nvPr/>
        </p:nvPicPr>
        <p:blipFill>
          <a:blip r:embed="rId5"/>
          <a:stretch>
            <a:fillRect/>
          </a:stretch>
        </p:blipFill>
        <p:spPr>
          <a:xfrm>
            <a:off x="2628036" y="603242"/>
            <a:ext cx="414338" cy="414338"/>
          </a:xfrm>
          <a:prstGeom prst="rect">
            <a:avLst/>
          </a:prstGeom>
        </p:spPr>
      </p:pic>
      <p:pic>
        <p:nvPicPr>
          <p:cNvPr id="19" name="Afbeelding 8"/>
          <p:cNvPicPr>
            <a:picLocks noChangeAspect="1"/>
          </p:cNvPicPr>
          <p:nvPr/>
        </p:nvPicPr>
        <p:blipFill>
          <a:blip r:embed="rId6"/>
          <a:stretch>
            <a:fillRect/>
          </a:stretch>
        </p:blipFill>
        <p:spPr>
          <a:xfrm>
            <a:off x="3122468" y="603242"/>
            <a:ext cx="414338" cy="414338"/>
          </a:xfrm>
          <a:prstGeom prst="rect">
            <a:avLst/>
          </a:prstGeom>
        </p:spPr>
      </p:pic>
      <p:pic>
        <p:nvPicPr>
          <p:cNvPr id="20" name="Afbeelding 9"/>
          <p:cNvPicPr>
            <a:picLocks noChangeAspect="1"/>
          </p:cNvPicPr>
          <p:nvPr/>
        </p:nvPicPr>
        <p:blipFill>
          <a:blip r:embed="rId7"/>
          <a:stretch>
            <a:fillRect/>
          </a:stretch>
        </p:blipFill>
        <p:spPr>
          <a:xfrm>
            <a:off x="2133604" y="603242"/>
            <a:ext cx="414338" cy="414338"/>
          </a:xfrm>
          <a:prstGeom prst="rect">
            <a:avLst/>
          </a:prstGeom>
        </p:spPr>
      </p:pic>
    </p:spTree>
    <p:extLst>
      <p:ext uri="{BB962C8B-B14F-4D97-AF65-F5344CB8AC3E}">
        <p14:creationId xmlns:p14="http://schemas.microsoft.com/office/powerpoint/2010/main" val="537804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0" y="0"/>
            <a:ext cx="9144000" cy="6858000"/>
          </a:xfrm>
          <a:prstGeom prst="rect">
            <a:avLst/>
          </a:prstGeom>
        </p:spPr>
      </p:pic>
      <p:pic>
        <p:nvPicPr>
          <p:cNvPr id="6" name="Afbeelding 5"/>
          <p:cNvPicPr>
            <a:picLocks noChangeAspect="1"/>
          </p:cNvPicPr>
          <p:nvPr/>
        </p:nvPicPr>
        <p:blipFill>
          <a:blip r:embed="rId3"/>
          <a:stretch>
            <a:fillRect/>
          </a:stretch>
        </p:blipFill>
        <p:spPr>
          <a:xfrm>
            <a:off x="3818015" y="3035300"/>
            <a:ext cx="4597400" cy="787400"/>
          </a:xfrm>
          <a:prstGeom prst="rect">
            <a:avLst/>
          </a:prstGeom>
        </p:spPr>
      </p:pic>
      <p:sp>
        <p:nvSpPr>
          <p:cNvPr id="9" name="Rechthoek 7"/>
          <p:cNvSpPr/>
          <p:nvPr/>
        </p:nvSpPr>
        <p:spPr>
          <a:xfrm>
            <a:off x="3999390" y="3265633"/>
            <a:ext cx="4572000" cy="523220"/>
          </a:xfrm>
          <a:prstGeom prst="rect">
            <a:avLst/>
          </a:prstGeom>
        </p:spPr>
        <p:txBody>
          <a:bodyPr>
            <a:spAutoFit/>
          </a:bodyPr>
          <a:lstStyle/>
          <a:p>
            <a:r>
              <a:rPr lang="nl-BE" sz="1400" b="1" dirty="0"/>
              <a:t>VAN INNOVATIE NAAR BIOGEBASEERDE PRODUCTIE</a:t>
            </a:r>
            <a:endParaRPr lang="nl-BE" sz="1400" dirty="0"/>
          </a:p>
          <a:p>
            <a:endParaRPr lang="nl-BE" sz="1400" dirty="0"/>
          </a:p>
        </p:txBody>
      </p:sp>
    </p:spTree>
    <p:extLst>
      <p:ext uri="{BB962C8B-B14F-4D97-AF65-F5344CB8AC3E}">
        <p14:creationId xmlns:p14="http://schemas.microsoft.com/office/powerpoint/2010/main" val="1980150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2"/>
          <p:cNvPicPr>
            <a:picLocks noChangeAspect="1"/>
          </p:cNvPicPr>
          <p:nvPr/>
        </p:nvPicPr>
        <p:blipFill>
          <a:blip r:embed="rId2"/>
          <a:stretch>
            <a:fillRect/>
          </a:stretch>
        </p:blipFill>
        <p:spPr>
          <a:xfrm>
            <a:off x="0" y="0"/>
            <a:ext cx="9144000" cy="6858000"/>
          </a:xfrm>
          <a:prstGeom prst="rect">
            <a:avLst/>
          </a:prstGeom>
        </p:spPr>
      </p:pic>
      <p:sp>
        <p:nvSpPr>
          <p:cNvPr id="11" name="Rechthoek 4"/>
          <p:cNvSpPr/>
          <p:nvPr/>
        </p:nvSpPr>
        <p:spPr>
          <a:xfrm>
            <a:off x="4963257" y="4632749"/>
            <a:ext cx="3868616" cy="1725729"/>
          </a:xfrm>
          <a:prstGeom prst="rect">
            <a:avLst/>
          </a:prstGeom>
        </p:spPr>
        <p:txBody>
          <a:bodyPr wrap="square">
            <a:spAutoFit/>
          </a:bodyPr>
          <a:lstStyle/>
          <a:p>
            <a:pPr>
              <a:lnSpc>
                <a:spcPct val="150000"/>
              </a:lnSpc>
              <a:spcAft>
                <a:spcPts val="0"/>
              </a:spcAft>
            </a:pPr>
            <a:r>
              <a:rPr lang="nl-NL" sz="1200" dirty="0">
                <a:solidFill>
                  <a:srgbClr val="000000"/>
                </a:solidFill>
                <a:ea typeface="Arial Unicode MS"/>
                <a:cs typeface="Arial Unicode MS"/>
              </a:rPr>
              <a:t>Bio Base Europe Pilot Plant voerde tussen 2013 en 2015 meer dan </a:t>
            </a:r>
            <a:r>
              <a:rPr lang="nl-NL" sz="1600" b="1" spc="-15" dirty="0">
                <a:solidFill>
                  <a:srgbClr val="70BD85"/>
                </a:solidFill>
                <a:ea typeface="Arial Unicode MS"/>
                <a:cs typeface="Arial Unicode MS"/>
              </a:rPr>
              <a:t>130</a:t>
            </a:r>
            <a:r>
              <a:rPr lang="nl-NL" sz="1200" spc="-10" dirty="0">
                <a:solidFill>
                  <a:srgbClr val="70BD85"/>
                </a:solidFill>
                <a:ea typeface="Arial Unicode MS"/>
                <a:cs typeface="Arial Unicode MS"/>
              </a:rPr>
              <a:t> </a:t>
            </a:r>
            <a:r>
              <a:rPr lang="nl-NL" sz="1200" b="1" spc="-10" dirty="0">
                <a:solidFill>
                  <a:srgbClr val="70BD85"/>
                </a:solidFill>
                <a:ea typeface="Arial Unicode MS"/>
                <a:cs typeface="Arial Unicode MS"/>
              </a:rPr>
              <a:t>projecten</a:t>
            </a:r>
            <a:r>
              <a:rPr lang="nl-NL" sz="1200" spc="-10" dirty="0">
                <a:solidFill>
                  <a:srgbClr val="70BD85"/>
                </a:solidFill>
                <a:ea typeface="Arial Unicode MS"/>
                <a:cs typeface="Arial Unicode MS"/>
              </a:rPr>
              <a:t> </a:t>
            </a:r>
            <a:r>
              <a:rPr lang="nl-NL" sz="1200" spc="-10" dirty="0">
                <a:solidFill>
                  <a:srgbClr val="000000"/>
                </a:solidFill>
                <a:ea typeface="Arial Unicode MS"/>
                <a:cs typeface="Arial Unicode MS"/>
              </a:rPr>
              <a:t>uit voor </a:t>
            </a:r>
            <a:r>
              <a:rPr lang="nl-NL" sz="1600" b="1" spc="-15" dirty="0">
                <a:solidFill>
                  <a:srgbClr val="89BA86"/>
                </a:solidFill>
                <a:ea typeface="Arial Unicode MS"/>
                <a:cs typeface="Arial Unicode MS"/>
              </a:rPr>
              <a:t>70</a:t>
            </a:r>
            <a:r>
              <a:rPr lang="nl-NL" sz="1200" spc="-10" dirty="0">
                <a:solidFill>
                  <a:srgbClr val="000000"/>
                </a:solidFill>
                <a:ea typeface="Arial Unicode MS"/>
                <a:cs typeface="Arial Unicode MS"/>
              </a:rPr>
              <a:t> </a:t>
            </a:r>
            <a:r>
              <a:rPr lang="nl-NL" sz="1200" b="1" spc="-10" dirty="0">
                <a:solidFill>
                  <a:srgbClr val="89BA86"/>
                </a:solidFill>
                <a:ea typeface="Arial Unicode MS"/>
                <a:cs typeface="Arial Unicode MS"/>
              </a:rPr>
              <a:t>verschillende bedrijven</a:t>
            </a:r>
            <a:r>
              <a:rPr lang="nl-NL" sz="1200" spc="-10" dirty="0">
                <a:solidFill>
                  <a:srgbClr val="000000"/>
                </a:solidFill>
                <a:ea typeface="Arial Unicode MS"/>
                <a:cs typeface="Arial Unicode MS"/>
              </a:rPr>
              <a:t> en was partner </a:t>
            </a:r>
            <a:r>
              <a:rPr lang="nl-NL" sz="1200" dirty="0">
                <a:solidFill>
                  <a:srgbClr val="000000"/>
                </a:solidFill>
                <a:ea typeface="Arial Unicode MS"/>
                <a:cs typeface="Arial Unicode MS"/>
              </a:rPr>
              <a:t>in meer dan </a:t>
            </a:r>
            <a:r>
              <a:rPr lang="nl-NL" sz="1600" b="1" dirty="0">
                <a:solidFill>
                  <a:srgbClr val="89BA86"/>
                </a:solidFill>
                <a:ea typeface="Arial Unicode MS"/>
                <a:cs typeface="Arial Unicode MS"/>
              </a:rPr>
              <a:t>25</a:t>
            </a:r>
            <a:r>
              <a:rPr lang="nl-NL" sz="1200" dirty="0">
                <a:solidFill>
                  <a:srgbClr val="000000"/>
                </a:solidFill>
                <a:ea typeface="Arial Unicode MS"/>
                <a:cs typeface="Arial Unicode MS"/>
              </a:rPr>
              <a:t> </a:t>
            </a:r>
            <a:r>
              <a:rPr lang="nl-NL" sz="1200" b="1" dirty="0">
                <a:solidFill>
                  <a:srgbClr val="89BA86"/>
                </a:solidFill>
                <a:ea typeface="Arial Unicode MS"/>
                <a:cs typeface="Arial Unicode MS"/>
              </a:rPr>
              <a:t>consortium gebaseerde projecten</a:t>
            </a:r>
            <a:r>
              <a:rPr lang="nl-NL" sz="1200" dirty="0">
                <a:solidFill>
                  <a:srgbClr val="000000"/>
                </a:solidFill>
                <a:ea typeface="Arial Unicode MS"/>
                <a:cs typeface="Arial Unicode MS"/>
              </a:rPr>
              <a:t> waarin nog eens </a:t>
            </a:r>
            <a:r>
              <a:rPr lang="nl-NL" sz="1600" b="1" dirty="0">
                <a:solidFill>
                  <a:srgbClr val="89BA86"/>
                </a:solidFill>
                <a:ea typeface="Arial Unicode MS"/>
                <a:cs typeface="Arial Unicode MS"/>
              </a:rPr>
              <a:t>85</a:t>
            </a:r>
            <a:r>
              <a:rPr lang="nl-NL" sz="1200" dirty="0">
                <a:solidFill>
                  <a:srgbClr val="000000"/>
                </a:solidFill>
                <a:ea typeface="Arial Unicode MS"/>
                <a:cs typeface="Arial Unicode MS"/>
              </a:rPr>
              <a:t> </a:t>
            </a:r>
            <a:r>
              <a:rPr lang="nl-NL" sz="1200" b="1" dirty="0">
                <a:solidFill>
                  <a:srgbClr val="89BA86"/>
                </a:solidFill>
                <a:ea typeface="Arial Unicode MS"/>
                <a:cs typeface="Arial Unicode MS"/>
              </a:rPr>
              <a:t>bedrijven</a:t>
            </a:r>
            <a:r>
              <a:rPr lang="nl-NL" sz="1200" dirty="0">
                <a:solidFill>
                  <a:srgbClr val="000000"/>
                </a:solidFill>
                <a:ea typeface="Arial Unicode MS"/>
                <a:cs typeface="Arial Unicode MS"/>
              </a:rPr>
              <a:t> en onderzoeksinstellingen betrokken waren.</a:t>
            </a:r>
            <a:endParaRPr lang="nl-BE" sz="1200" dirty="0">
              <a:solidFill>
                <a:srgbClr val="000000"/>
              </a:solidFill>
              <a:ea typeface="Arial Unicode MS"/>
              <a:cs typeface="Arial Unicode MS"/>
            </a:endParaRPr>
          </a:p>
        </p:txBody>
      </p:sp>
      <p:sp>
        <p:nvSpPr>
          <p:cNvPr id="12" name="Rechthoek 5"/>
          <p:cNvSpPr/>
          <p:nvPr/>
        </p:nvSpPr>
        <p:spPr>
          <a:xfrm>
            <a:off x="465042" y="415019"/>
            <a:ext cx="5398209" cy="682238"/>
          </a:xfrm>
          <a:prstGeom prst="rect">
            <a:avLst/>
          </a:prstGeom>
        </p:spPr>
        <p:txBody>
          <a:bodyPr wrap="none">
            <a:spAutoFit/>
          </a:bodyPr>
          <a:lstStyle/>
          <a:p>
            <a:pPr fontAlgn="ctr">
              <a:lnSpc>
                <a:spcPts val="4570"/>
              </a:lnSpc>
              <a:spcBef>
                <a:spcPts val="1200"/>
              </a:spcBef>
              <a:spcAft>
                <a:spcPts val="0"/>
              </a:spcAft>
            </a:pPr>
            <a:r>
              <a:rPr lang="nl-NL" sz="3200" cap="all" dirty="0">
                <a:latin typeface="Calibri" charset="0"/>
                <a:ea typeface="Calibri" charset="0"/>
                <a:cs typeface="Calibri" charset="0"/>
              </a:rPr>
              <a:t>Bio Base Europe Pilot Plant</a:t>
            </a:r>
            <a:endParaRPr lang="nl-BE" sz="3200" cap="all" dirty="0">
              <a:latin typeface="Calibri" charset="0"/>
              <a:ea typeface="Calibri" charset="0"/>
              <a:cs typeface="Calibri" charset="0"/>
            </a:endParaRPr>
          </a:p>
        </p:txBody>
      </p:sp>
      <p:sp>
        <p:nvSpPr>
          <p:cNvPr id="13" name="Rechthoek 6"/>
          <p:cNvSpPr/>
          <p:nvPr/>
        </p:nvSpPr>
        <p:spPr>
          <a:xfrm>
            <a:off x="465042" y="1164309"/>
            <a:ext cx="4186089" cy="3108543"/>
          </a:xfrm>
          <a:prstGeom prst="rect">
            <a:avLst/>
          </a:prstGeom>
        </p:spPr>
        <p:txBody>
          <a:bodyPr wrap="square">
            <a:spAutoFit/>
          </a:bodyPr>
          <a:lstStyle/>
          <a:p>
            <a:pPr>
              <a:spcAft>
                <a:spcPts val="0"/>
              </a:spcAft>
            </a:pPr>
            <a:r>
              <a:rPr lang="nl-NL" sz="1400" dirty="0">
                <a:solidFill>
                  <a:srgbClr val="000000"/>
                </a:solidFill>
                <a:ea typeface="Arial Unicode MS"/>
                <a:cs typeface="Arial Unicode MS"/>
              </a:rPr>
              <a:t>Een onafhankelijke, toonaangevende </a:t>
            </a:r>
            <a:r>
              <a:rPr lang="nl-NL" sz="1400" b="1" dirty="0">
                <a:solidFill>
                  <a:srgbClr val="5EB2D2"/>
                </a:solidFill>
                <a:ea typeface="Arial Unicode MS"/>
                <a:cs typeface="Arial Unicode MS"/>
              </a:rPr>
              <a:t>pilootfaciliteit</a:t>
            </a:r>
            <a:r>
              <a:rPr lang="nl-NL" sz="1400" dirty="0">
                <a:solidFill>
                  <a:srgbClr val="000000"/>
                </a:solidFill>
                <a:ea typeface="Arial Unicode MS"/>
                <a:cs typeface="Arial Unicode MS"/>
              </a:rPr>
              <a:t> voor de ontwikkeling, proefproductie en opschaling van </a:t>
            </a:r>
            <a:r>
              <a:rPr lang="nl-NL" sz="1400" b="1" dirty="0" err="1">
                <a:solidFill>
                  <a:srgbClr val="5EB2D2"/>
                </a:solidFill>
                <a:ea typeface="Arial Unicode MS"/>
                <a:cs typeface="Arial Unicode MS"/>
              </a:rPr>
              <a:t>biogebaseerde</a:t>
            </a:r>
            <a:r>
              <a:rPr lang="nl-NL" sz="1400" b="1" dirty="0">
                <a:solidFill>
                  <a:srgbClr val="5EB2D2"/>
                </a:solidFill>
                <a:ea typeface="Arial Unicode MS"/>
                <a:cs typeface="Arial Unicode MS"/>
              </a:rPr>
              <a:t> </a:t>
            </a:r>
            <a:r>
              <a:rPr lang="nl-NL" sz="1400" b="1" dirty="0" err="1">
                <a:solidFill>
                  <a:srgbClr val="5EB2D2"/>
                </a:solidFill>
                <a:ea typeface="Arial Unicode MS"/>
                <a:cs typeface="Arial Unicode MS"/>
              </a:rPr>
              <a:t>processsen</a:t>
            </a:r>
            <a:r>
              <a:rPr lang="nl-NL" sz="1400" b="1" dirty="0">
                <a:solidFill>
                  <a:srgbClr val="5EB2D2"/>
                </a:solidFill>
                <a:ea typeface="Arial Unicode MS"/>
                <a:cs typeface="Arial Unicode MS"/>
              </a:rPr>
              <a:t> en producten</a:t>
            </a:r>
            <a:r>
              <a:rPr lang="nl-NL" sz="1400" dirty="0">
                <a:solidFill>
                  <a:srgbClr val="000000"/>
                </a:solidFill>
                <a:ea typeface="Arial Unicode MS"/>
                <a:cs typeface="Arial Unicode MS"/>
              </a:rPr>
              <a:t>.</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Bio Base Europe Pilot Plant helpt bedrijven en onderzoeksinstellingen bij het vertalen van </a:t>
            </a:r>
            <a:r>
              <a:rPr lang="nl-NL" sz="1400" b="1" dirty="0">
                <a:solidFill>
                  <a:srgbClr val="5EB2D2"/>
                </a:solidFill>
                <a:ea typeface="Arial Unicode MS"/>
                <a:cs typeface="Arial Unicode MS"/>
              </a:rPr>
              <a:t>beloftevolle innovaties</a:t>
            </a:r>
            <a:r>
              <a:rPr lang="nl-NL" sz="1400" dirty="0">
                <a:solidFill>
                  <a:srgbClr val="000000"/>
                </a:solidFill>
                <a:ea typeface="Arial Unicode MS"/>
                <a:cs typeface="Arial Unicode MS"/>
              </a:rPr>
              <a:t> op laboratoriumschaal naar </a:t>
            </a:r>
            <a:r>
              <a:rPr lang="nl-NL" sz="1400" b="1" dirty="0">
                <a:solidFill>
                  <a:srgbClr val="5EB2D2"/>
                </a:solidFill>
                <a:ea typeface="Arial Unicode MS"/>
                <a:cs typeface="Arial Unicode MS"/>
              </a:rPr>
              <a:t>haalbare industriële processen</a:t>
            </a:r>
            <a:r>
              <a:rPr lang="nl-NL" sz="1400" dirty="0">
                <a:solidFill>
                  <a:srgbClr val="000000"/>
                </a:solidFill>
                <a:ea typeface="Arial Unicode MS"/>
                <a:cs typeface="Arial Unicode MS"/>
              </a:rPr>
              <a:t>.</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dirty="0">
                <a:ea typeface="Arial Unicode MS"/>
                <a:cs typeface="Arial Unicode MS"/>
              </a:rPr>
              <a:t>De pilootfabriek beschikt over een brede waaier aan apparatuur en een ervaren team van hoogopgeleide ingenieurs, operatoren en technici, waardoor het op korte tijd is uitgegroeid tot een </a:t>
            </a:r>
            <a:r>
              <a:rPr lang="nl-NL" sz="1400" b="1" dirty="0">
                <a:solidFill>
                  <a:srgbClr val="5EB2D2"/>
                </a:solidFill>
                <a:ea typeface="Arial Unicode MS"/>
                <a:cs typeface="Arial Unicode MS"/>
              </a:rPr>
              <a:t>wereldwijde referentie</a:t>
            </a:r>
            <a:r>
              <a:rPr lang="nl-NL" sz="1400" dirty="0">
                <a:ea typeface="Arial Unicode MS"/>
                <a:cs typeface="Arial Unicode MS"/>
              </a:rPr>
              <a:t>.</a:t>
            </a:r>
            <a:endParaRPr lang="nl-BE" sz="1400" dirty="0">
              <a:ea typeface="Arial Unicode MS"/>
              <a:cs typeface="Arial Unicode MS"/>
            </a:endParaRPr>
          </a:p>
        </p:txBody>
      </p:sp>
      <p:pic>
        <p:nvPicPr>
          <p:cNvPr id="15" name="Afbeelding 3"/>
          <p:cNvPicPr>
            <a:picLocks noChangeAspect="1"/>
          </p:cNvPicPr>
          <p:nvPr/>
        </p:nvPicPr>
        <p:blipFill>
          <a:blip r:embed="rId3"/>
          <a:stretch>
            <a:fillRect/>
          </a:stretch>
        </p:blipFill>
        <p:spPr>
          <a:xfrm>
            <a:off x="4572000" y="1169605"/>
            <a:ext cx="4163692" cy="3463144"/>
          </a:xfrm>
          <a:prstGeom prst="rect">
            <a:avLst/>
          </a:prstGeom>
        </p:spPr>
      </p:pic>
      <p:pic>
        <p:nvPicPr>
          <p:cNvPr id="16" name="Afbeelding 7"/>
          <p:cNvPicPr>
            <a:picLocks noChangeAspect="1"/>
          </p:cNvPicPr>
          <p:nvPr/>
        </p:nvPicPr>
        <p:blipFill>
          <a:blip r:embed="rId4"/>
          <a:stretch>
            <a:fillRect/>
          </a:stretch>
        </p:blipFill>
        <p:spPr>
          <a:xfrm>
            <a:off x="7142447" y="603242"/>
            <a:ext cx="414338" cy="414338"/>
          </a:xfrm>
          <a:prstGeom prst="rect">
            <a:avLst/>
          </a:prstGeom>
        </p:spPr>
      </p:pic>
      <p:pic>
        <p:nvPicPr>
          <p:cNvPr id="17" name="Afbeelding 8"/>
          <p:cNvPicPr>
            <a:picLocks noChangeAspect="1"/>
          </p:cNvPicPr>
          <p:nvPr/>
        </p:nvPicPr>
        <p:blipFill>
          <a:blip r:embed="rId5"/>
          <a:stretch>
            <a:fillRect/>
          </a:stretch>
        </p:blipFill>
        <p:spPr>
          <a:xfrm>
            <a:off x="7666424" y="603242"/>
            <a:ext cx="414338" cy="414338"/>
          </a:xfrm>
          <a:prstGeom prst="rect">
            <a:avLst/>
          </a:prstGeom>
        </p:spPr>
      </p:pic>
      <p:sp>
        <p:nvSpPr>
          <p:cNvPr id="18" name="Rectangle 17"/>
          <p:cNvSpPr/>
          <p:nvPr/>
        </p:nvSpPr>
        <p:spPr>
          <a:xfrm>
            <a:off x="465041" y="4632749"/>
            <a:ext cx="3333961" cy="1622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6077" y="5065115"/>
            <a:ext cx="454210" cy="454210"/>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5540" y="5158200"/>
            <a:ext cx="652304" cy="239120"/>
          </a:xfrm>
          <a:prstGeom prst="rect">
            <a:avLst/>
          </a:prstGeom>
        </p:spPr>
      </p:pic>
      <p:sp>
        <p:nvSpPr>
          <p:cNvPr id="27" name="Rechthoek 6"/>
          <p:cNvSpPr/>
          <p:nvPr/>
        </p:nvSpPr>
        <p:spPr>
          <a:xfrm>
            <a:off x="465042" y="4754247"/>
            <a:ext cx="4186089" cy="246221"/>
          </a:xfrm>
          <a:prstGeom prst="rect">
            <a:avLst/>
          </a:prstGeom>
        </p:spPr>
        <p:txBody>
          <a:bodyPr wrap="square">
            <a:spAutoFit/>
          </a:bodyPr>
          <a:lstStyle/>
          <a:p>
            <a:r>
              <a:rPr lang="en-US" sz="1000" dirty="0"/>
              <a:t>Partners</a:t>
            </a:r>
          </a:p>
        </p:txBody>
      </p:sp>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072" y="5083870"/>
            <a:ext cx="755037" cy="39721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946" y="7125402"/>
            <a:ext cx="826717" cy="322098"/>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28520" y="5136591"/>
            <a:ext cx="493882" cy="349574"/>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68015" y="5730006"/>
            <a:ext cx="513980" cy="438607"/>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6436" y="5748482"/>
            <a:ext cx="1543346" cy="390981"/>
          </a:xfrm>
          <a:prstGeom prst="rect">
            <a:avLst/>
          </a:prstGeom>
        </p:spPr>
      </p:pic>
    </p:spTree>
    <p:extLst>
      <p:ext uri="{BB962C8B-B14F-4D97-AF65-F5344CB8AC3E}">
        <p14:creationId xmlns:p14="http://schemas.microsoft.com/office/powerpoint/2010/main" val="663273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3"/>
          <p:cNvPicPr>
            <a:picLocks noChangeAspect="1"/>
          </p:cNvPicPr>
          <p:nvPr/>
        </p:nvPicPr>
        <p:blipFill>
          <a:blip r:embed="rId2"/>
          <a:stretch>
            <a:fillRect/>
          </a:stretch>
        </p:blipFill>
        <p:spPr>
          <a:xfrm>
            <a:off x="0" y="0"/>
            <a:ext cx="9144000" cy="6858000"/>
          </a:xfrm>
          <a:prstGeom prst="rect">
            <a:avLst/>
          </a:prstGeom>
        </p:spPr>
      </p:pic>
      <p:pic>
        <p:nvPicPr>
          <p:cNvPr id="8" name="Afbeelding 4"/>
          <p:cNvPicPr>
            <a:picLocks noChangeAspect="1"/>
          </p:cNvPicPr>
          <p:nvPr/>
        </p:nvPicPr>
        <p:blipFill>
          <a:blip r:embed="rId3"/>
          <a:stretch>
            <a:fillRect/>
          </a:stretch>
        </p:blipFill>
        <p:spPr>
          <a:xfrm>
            <a:off x="3818015" y="3035300"/>
            <a:ext cx="4597400" cy="787400"/>
          </a:xfrm>
          <a:prstGeom prst="rect">
            <a:avLst/>
          </a:prstGeom>
        </p:spPr>
      </p:pic>
      <p:sp>
        <p:nvSpPr>
          <p:cNvPr id="9" name="Rechthoek 5"/>
          <p:cNvSpPr/>
          <p:nvPr/>
        </p:nvSpPr>
        <p:spPr>
          <a:xfrm>
            <a:off x="3910614" y="3166631"/>
            <a:ext cx="4572000" cy="523220"/>
          </a:xfrm>
          <a:prstGeom prst="rect">
            <a:avLst/>
          </a:prstGeom>
        </p:spPr>
        <p:txBody>
          <a:bodyPr>
            <a:spAutoFit/>
          </a:bodyPr>
          <a:lstStyle/>
          <a:p>
            <a:r>
              <a:rPr lang="nl-BE" sz="1400" b="1" dirty="0"/>
              <a:t>EVENEMENTEN VERDUURZAMEN VIA NIEUWE TECHNOLOGIE EN INNOVATIEF BEDRIJFSMODEL</a:t>
            </a:r>
            <a:endParaRPr lang="nl-BE" sz="1400" dirty="0"/>
          </a:p>
        </p:txBody>
      </p:sp>
    </p:spTree>
    <p:extLst>
      <p:ext uri="{BB962C8B-B14F-4D97-AF65-F5344CB8AC3E}">
        <p14:creationId xmlns:p14="http://schemas.microsoft.com/office/powerpoint/2010/main" val="1503207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1"/>
          <p:cNvPicPr>
            <a:picLocks noChangeAspect="1"/>
          </p:cNvPicPr>
          <p:nvPr/>
        </p:nvPicPr>
        <p:blipFill>
          <a:blip r:embed="rId2"/>
          <a:stretch>
            <a:fillRect/>
          </a:stretch>
        </p:blipFill>
        <p:spPr>
          <a:xfrm>
            <a:off x="0" y="0"/>
            <a:ext cx="9144000" cy="6858000"/>
          </a:xfrm>
          <a:prstGeom prst="rect">
            <a:avLst/>
          </a:prstGeom>
        </p:spPr>
      </p:pic>
      <p:sp>
        <p:nvSpPr>
          <p:cNvPr id="22" name="Rechthoek 3"/>
          <p:cNvSpPr/>
          <p:nvPr/>
        </p:nvSpPr>
        <p:spPr>
          <a:xfrm>
            <a:off x="465042" y="415019"/>
            <a:ext cx="2035301" cy="682238"/>
          </a:xfrm>
          <a:prstGeom prst="rect">
            <a:avLst/>
          </a:prstGeom>
        </p:spPr>
        <p:txBody>
          <a:bodyPr wrap="none">
            <a:spAutoFit/>
          </a:bodyPr>
          <a:lstStyle/>
          <a:p>
            <a:pPr fontAlgn="ctr">
              <a:lnSpc>
                <a:spcPts val="4570"/>
              </a:lnSpc>
              <a:spcBef>
                <a:spcPts val="1200"/>
              </a:spcBef>
              <a:spcAft>
                <a:spcPts val="0"/>
              </a:spcAft>
            </a:pPr>
            <a:r>
              <a:rPr lang="nl-NL" sz="3200" cap="all" dirty="0" err="1">
                <a:ea typeface="Arial Unicode MS"/>
                <a:cs typeface="Arial Unicode MS"/>
              </a:rPr>
              <a:t>BoomBar</a:t>
            </a:r>
            <a:endParaRPr lang="nl-BE" sz="3200" cap="all" dirty="0">
              <a:ea typeface="Arial Unicode MS"/>
              <a:cs typeface="Arial Unicode MS"/>
            </a:endParaRPr>
          </a:p>
        </p:txBody>
      </p:sp>
      <p:sp>
        <p:nvSpPr>
          <p:cNvPr id="23" name="Rechthoek 4"/>
          <p:cNvSpPr/>
          <p:nvPr/>
        </p:nvSpPr>
        <p:spPr>
          <a:xfrm>
            <a:off x="465042" y="1164309"/>
            <a:ext cx="4186089" cy="2677656"/>
          </a:xfrm>
          <a:prstGeom prst="rect">
            <a:avLst/>
          </a:prstGeom>
        </p:spPr>
        <p:txBody>
          <a:bodyPr wrap="square">
            <a:spAutoFit/>
          </a:bodyPr>
          <a:lstStyle/>
          <a:p>
            <a:pPr>
              <a:spcAft>
                <a:spcPts val="0"/>
              </a:spcAft>
            </a:pPr>
            <a:r>
              <a:rPr lang="nl-NL" sz="1400" dirty="0" err="1">
                <a:solidFill>
                  <a:srgbClr val="000000"/>
                </a:solidFill>
                <a:ea typeface="Arial Unicode MS"/>
                <a:cs typeface="Arial Unicode MS"/>
              </a:rPr>
              <a:t>BoomBar</a:t>
            </a:r>
            <a:r>
              <a:rPr lang="nl-NL" sz="1400" dirty="0">
                <a:solidFill>
                  <a:srgbClr val="000000"/>
                </a:solidFill>
                <a:ea typeface="Arial Unicode MS"/>
                <a:cs typeface="Arial Unicode MS"/>
              </a:rPr>
              <a:t> is een </a:t>
            </a:r>
            <a:r>
              <a:rPr lang="nl-NL" sz="1400" b="1" dirty="0">
                <a:solidFill>
                  <a:srgbClr val="5EB2D2"/>
                </a:solidFill>
                <a:ea typeface="Arial Unicode MS"/>
                <a:cs typeface="Arial Unicode MS"/>
              </a:rPr>
              <a:t>duurzame, mobiele en modulaire bar</a:t>
            </a:r>
            <a:r>
              <a:rPr lang="nl-NL" sz="1400" dirty="0">
                <a:solidFill>
                  <a:srgbClr val="000000"/>
                </a:solidFill>
                <a:ea typeface="Arial Unicode MS"/>
                <a:cs typeface="Arial Unicode MS"/>
              </a:rPr>
              <a:t> die gebruikt wordt op festivals en evenementen.</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Op alle vlakken werd gezocht naar een </a:t>
            </a:r>
            <a:r>
              <a:rPr lang="nl-NL" sz="1400" b="1" dirty="0">
                <a:solidFill>
                  <a:srgbClr val="5EB2D2"/>
                </a:solidFill>
                <a:ea typeface="Arial Unicode MS"/>
                <a:cs typeface="Arial Unicode MS"/>
              </a:rPr>
              <a:t>zo duurzaam mogelijke invulling</a:t>
            </a:r>
            <a:r>
              <a:rPr lang="nl-NL" sz="1400" dirty="0">
                <a:solidFill>
                  <a:srgbClr val="000000"/>
                </a:solidFill>
                <a:ea typeface="Arial Unicode MS"/>
                <a:cs typeface="Arial Unicode MS"/>
              </a:rPr>
              <a:t>, bijvoorbeeld door de restwarmte van de tapkoeling te gebruiken voor het afwaswater van de herbruikbare bekers.</a:t>
            </a:r>
            <a:endParaRPr lang="nl-BE" sz="1400" dirty="0">
              <a:solidFill>
                <a:srgbClr val="000000"/>
              </a:solidFill>
              <a:ea typeface="Arial Unicode MS"/>
              <a:cs typeface="Arial Unicode MS"/>
            </a:endParaRPr>
          </a:p>
          <a:p>
            <a:pPr>
              <a:spcAft>
                <a:spcPts val="0"/>
              </a:spcAft>
            </a:pPr>
            <a:r>
              <a:rPr lang="nl-NL" sz="1400" dirty="0">
                <a:solidFill>
                  <a:srgbClr val="000000"/>
                </a:solidFill>
                <a:ea typeface="Arial Unicode MS"/>
                <a:cs typeface="Arial Unicode MS"/>
              </a:rPr>
              <a:t> </a:t>
            </a:r>
            <a:endParaRPr lang="nl-BE" sz="1400" dirty="0">
              <a:solidFill>
                <a:srgbClr val="000000"/>
              </a:solidFill>
              <a:ea typeface="Arial Unicode MS"/>
              <a:cs typeface="Arial Unicode MS"/>
            </a:endParaRPr>
          </a:p>
          <a:p>
            <a:pPr>
              <a:spcAft>
                <a:spcPts val="0"/>
              </a:spcAft>
            </a:pPr>
            <a:r>
              <a:rPr lang="nl-NL" sz="1400" dirty="0" err="1">
                <a:ea typeface="Arial Unicode MS"/>
                <a:cs typeface="Arial Unicode MS"/>
              </a:rPr>
              <a:t>BoomBar</a:t>
            </a:r>
            <a:r>
              <a:rPr lang="nl-NL" sz="1400" dirty="0">
                <a:ea typeface="Arial Unicode MS"/>
                <a:cs typeface="Arial Unicode MS"/>
              </a:rPr>
              <a:t>, dat met de partners een eigen business- en marketingmodel ontwikkelde, is het levende bewijs dat ook in de evenementensector </a:t>
            </a:r>
            <a:r>
              <a:rPr lang="nl-NL" sz="1400" b="1" dirty="0">
                <a:solidFill>
                  <a:srgbClr val="5EB2D2"/>
                </a:solidFill>
                <a:ea typeface="Arial Unicode MS"/>
                <a:cs typeface="Arial Unicode MS"/>
              </a:rPr>
              <a:t>ecologie en economie hand in hand</a:t>
            </a:r>
            <a:r>
              <a:rPr lang="nl-NL" sz="1400" dirty="0">
                <a:ea typeface="Arial Unicode MS"/>
                <a:cs typeface="Arial Unicode MS"/>
              </a:rPr>
              <a:t> kunnen gaan.</a:t>
            </a:r>
            <a:endParaRPr lang="nl-BE" sz="1400" dirty="0">
              <a:ea typeface="Arial Unicode MS"/>
              <a:cs typeface="Arial Unicode MS"/>
            </a:endParaRPr>
          </a:p>
        </p:txBody>
      </p:sp>
      <p:sp>
        <p:nvSpPr>
          <p:cNvPr id="24" name="Rechthoek 5"/>
          <p:cNvSpPr/>
          <p:nvPr/>
        </p:nvSpPr>
        <p:spPr>
          <a:xfrm>
            <a:off x="5116173" y="1160799"/>
            <a:ext cx="3509081" cy="3975447"/>
          </a:xfrm>
          <a:prstGeom prst="rect">
            <a:avLst/>
          </a:prstGeom>
        </p:spPr>
        <p:txBody>
          <a:bodyPr wrap="square">
            <a:spAutoFit/>
          </a:bodyPr>
          <a:lstStyle/>
          <a:p>
            <a:pPr>
              <a:spcAft>
                <a:spcPts val="0"/>
              </a:spcAft>
            </a:pPr>
            <a:r>
              <a:rPr lang="nl-NL" sz="1100" dirty="0">
                <a:solidFill>
                  <a:srgbClr val="000000"/>
                </a:solidFill>
                <a:ea typeface="Arial Unicode MS"/>
                <a:cs typeface="Arial Unicode MS"/>
              </a:rPr>
              <a:t>De </a:t>
            </a:r>
            <a:r>
              <a:rPr lang="nl-NL" sz="1100" dirty="0" err="1">
                <a:solidFill>
                  <a:srgbClr val="000000"/>
                </a:solidFill>
                <a:ea typeface="Arial Unicode MS"/>
                <a:cs typeface="Arial Unicode MS"/>
              </a:rPr>
              <a:t>BoomBar</a:t>
            </a:r>
            <a:r>
              <a:rPr lang="nl-NL" sz="1100" dirty="0">
                <a:solidFill>
                  <a:srgbClr val="000000"/>
                </a:solidFill>
                <a:ea typeface="Arial Unicode MS"/>
                <a:cs typeface="Arial Unicode MS"/>
              </a:rPr>
              <a:t> is </a:t>
            </a:r>
            <a:r>
              <a:rPr lang="nl-NL" sz="1100" b="1" dirty="0">
                <a:solidFill>
                  <a:srgbClr val="89BA86"/>
                </a:solidFill>
                <a:ea typeface="Arial Unicode MS"/>
                <a:cs typeface="Arial Unicode MS"/>
              </a:rPr>
              <a:t>mobiel</a:t>
            </a:r>
            <a:r>
              <a:rPr lang="nl-NL" sz="1100" dirty="0">
                <a:solidFill>
                  <a:srgbClr val="000000"/>
                </a:solidFill>
                <a:ea typeface="Arial Unicode MS"/>
                <a:cs typeface="Arial Unicode MS"/>
              </a:rPr>
              <a:t>: ze is gebouwd op een aanhangwagen van 6 meter lang en 2,4 meter breed.</a:t>
            </a:r>
            <a:endParaRPr lang="nl-BE" sz="1100" dirty="0">
              <a:solidFill>
                <a:srgbClr val="000000"/>
              </a:solidFill>
              <a:ea typeface="Arial Unicode MS"/>
              <a:cs typeface="Arial Unicode MS"/>
            </a:endParaRPr>
          </a:p>
          <a:p>
            <a:pPr>
              <a:lnSpc>
                <a:spcPts val="1250"/>
              </a:lnSpc>
              <a:spcBef>
                <a:spcPts val="695"/>
              </a:spcBef>
              <a:spcAft>
                <a:spcPts val="0"/>
              </a:spcAft>
            </a:pPr>
            <a:r>
              <a:rPr lang="nl-NL" sz="1100" dirty="0">
                <a:solidFill>
                  <a:srgbClr val="000000"/>
                </a:solidFill>
                <a:ea typeface="Arial Unicode MS"/>
                <a:cs typeface="Arial Unicode MS"/>
              </a:rPr>
              <a:t>De </a:t>
            </a:r>
            <a:r>
              <a:rPr lang="nl-NL" sz="1100" dirty="0" err="1">
                <a:solidFill>
                  <a:srgbClr val="000000"/>
                </a:solidFill>
                <a:ea typeface="Arial Unicode MS"/>
                <a:cs typeface="Arial Unicode MS"/>
              </a:rPr>
              <a:t>BoomBar</a:t>
            </a:r>
            <a:r>
              <a:rPr lang="nl-NL" sz="1100" dirty="0">
                <a:solidFill>
                  <a:srgbClr val="000000"/>
                </a:solidFill>
                <a:ea typeface="Arial Unicode MS"/>
                <a:cs typeface="Arial Unicode MS"/>
              </a:rPr>
              <a:t> is </a:t>
            </a:r>
            <a:r>
              <a:rPr lang="nl-NL" sz="1100" b="1" dirty="0">
                <a:solidFill>
                  <a:srgbClr val="89BA86"/>
                </a:solidFill>
                <a:ea typeface="Arial Unicode MS"/>
                <a:cs typeface="Arial Unicode MS"/>
              </a:rPr>
              <a:t>modulair</a:t>
            </a:r>
            <a:r>
              <a:rPr lang="nl-NL" sz="1100" dirty="0">
                <a:solidFill>
                  <a:srgbClr val="000000"/>
                </a:solidFill>
                <a:ea typeface="Arial Unicode MS"/>
                <a:cs typeface="Arial Unicode MS"/>
              </a:rPr>
              <a:t>: op de werkvloer staan twaalf modules van telkens 1 meter breed, die makkelijk verplaatst kunnen worden.</a:t>
            </a:r>
            <a:endParaRPr lang="nl-BE" sz="1100" dirty="0">
              <a:solidFill>
                <a:srgbClr val="000000"/>
              </a:solidFill>
              <a:ea typeface="Arial Unicode MS"/>
              <a:cs typeface="Arial Unicode MS"/>
            </a:endParaRPr>
          </a:p>
          <a:p>
            <a:pPr>
              <a:lnSpc>
                <a:spcPts val="1250"/>
              </a:lnSpc>
              <a:spcBef>
                <a:spcPts val="695"/>
              </a:spcBef>
              <a:spcAft>
                <a:spcPts val="0"/>
              </a:spcAft>
            </a:pPr>
            <a:r>
              <a:rPr lang="nl-NL" sz="1100" dirty="0">
                <a:solidFill>
                  <a:srgbClr val="000000"/>
                </a:solidFill>
                <a:ea typeface="Arial Unicode MS"/>
                <a:cs typeface="Arial Unicode MS"/>
              </a:rPr>
              <a:t>De </a:t>
            </a:r>
            <a:r>
              <a:rPr lang="nl-NL" sz="1100" dirty="0" err="1">
                <a:solidFill>
                  <a:srgbClr val="000000"/>
                </a:solidFill>
                <a:ea typeface="Arial Unicode MS"/>
                <a:cs typeface="Arial Unicode MS"/>
              </a:rPr>
              <a:t>BoomBar</a:t>
            </a:r>
            <a:r>
              <a:rPr lang="nl-NL" sz="1100" dirty="0">
                <a:solidFill>
                  <a:srgbClr val="000000"/>
                </a:solidFill>
                <a:ea typeface="Arial Unicode MS"/>
                <a:cs typeface="Arial Unicode MS"/>
              </a:rPr>
              <a:t> serveert </a:t>
            </a:r>
            <a:r>
              <a:rPr lang="nl-NL" sz="1100" b="1" dirty="0">
                <a:solidFill>
                  <a:srgbClr val="89BA86"/>
                </a:solidFill>
                <a:ea typeface="Arial Unicode MS"/>
                <a:cs typeface="Arial Unicode MS"/>
              </a:rPr>
              <a:t>kraanwater</a:t>
            </a:r>
            <a:r>
              <a:rPr lang="nl-NL" sz="1100" dirty="0">
                <a:solidFill>
                  <a:srgbClr val="000000"/>
                </a:solidFill>
                <a:ea typeface="Arial Unicode MS"/>
                <a:cs typeface="Arial Unicode MS"/>
              </a:rPr>
              <a:t>: misschien wel </a:t>
            </a:r>
            <a:br>
              <a:rPr lang="nl-NL" sz="1100" dirty="0">
                <a:solidFill>
                  <a:srgbClr val="000000"/>
                </a:solidFill>
                <a:ea typeface="Arial Unicode MS"/>
                <a:cs typeface="Arial Unicode MS"/>
              </a:rPr>
            </a:br>
            <a:r>
              <a:rPr lang="nl-NL" sz="1100" dirty="0">
                <a:solidFill>
                  <a:srgbClr val="000000"/>
                </a:solidFill>
                <a:ea typeface="Arial Unicode MS"/>
                <a:cs typeface="Arial Unicode MS"/>
              </a:rPr>
              <a:t>de grootste vernieuwing van de </a:t>
            </a:r>
            <a:r>
              <a:rPr lang="nl-NL" sz="1100" dirty="0" err="1">
                <a:solidFill>
                  <a:srgbClr val="000000"/>
                </a:solidFill>
                <a:ea typeface="Arial Unicode MS"/>
                <a:cs typeface="Arial Unicode MS"/>
              </a:rPr>
              <a:t>BoomBar</a:t>
            </a:r>
            <a:r>
              <a:rPr lang="nl-NL" sz="1100" dirty="0">
                <a:solidFill>
                  <a:srgbClr val="000000"/>
                </a:solidFill>
                <a:ea typeface="Arial Unicode MS"/>
                <a:cs typeface="Arial Unicode MS"/>
              </a:rPr>
              <a:t>.</a:t>
            </a:r>
            <a:endParaRPr lang="nl-BE" sz="1100" dirty="0">
              <a:solidFill>
                <a:srgbClr val="000000"/>
              </a:solidFill>
              <a:ea typeface="Arial Unicode MS"/>
              <a:cs typeface="Arial Unicode MS"/>
            </a:endParaRPr>
          </a:p>
          <a:p>
            <a:pPr>
              <a:lnSpc>
                <a:spcPts val="1250"/>
              </a:lnSpc>
              <a:spcBef>
                <a:spcPts val="695"/>
              </a:spcBef>
              <a:spcAft>
                <a:spcPts val="0"/>
              </a:spcAft>
            </a:pPr>
            <a:r>
              <a:rPr lang="nl-NL" sz="1100" spc="-10" dirty="0">
                <a:solidFill>
                  <a:srgbClr val="000000"/>
                </a:solidFill>
                <a:ea typeface="Arial Unicode MS"/>
                <a:cs typeface="Arial Unicode MS"/>
              </a:rPr>
              <a:t>De </a:t>
            </a:r>
            <a:r>
              <a:rPr lang="nl-NL" sz="1100" dirty="0" err="1">
                <a:solidFill>
                  <a:srgbClr val="000000"/>
                </a:solidFill>
                <a:ea typeface="Arial Unicode MS"/>
                <a:cs typeface="Arial Unicode MS"/>
              </a:rPr>
              <a:t>BoomBar</a:t>
            </a:r>
            <a:r>
              <a:rPr lang="nl-NL" sz="1100" spc="-10" dirty="0">
                <a:solidFill>
                  <a:srgbClr val="000000"/>
                </a:solidFill>
                <a:ea typeface="Arial Unicode MS"/>
                <a:cs typeface="Arial Unicode MS"/>
              </a:rPr>
              <a:t> schenkt </a:t>
            </a:r>
            <a:r>
              <a:rPr lang="nl-NL" sz="1100" b="1" spc="-10" dirty="0">
                <a:solidFill>
                  <a:srgbClr val="89BA86"/>
                </a:solidFill>
                <a:ea typeface="Arial Unicode MS"/>
                <a:cs typeface="Arial Unicode MS"/>
              </a:rPr>
              <a:t>alles op tap</a:t>
            </a:r>
            <a:r>
              <a:rPr lang="nl-NL" sz="1100" spc="-10" dirty="0">
                <a:solidFill>
                  <a:srgbClr val="000000"/>
                </a:solidFill>
                <a:ea typeface="Arial Unicode MS"/>
                <a:cs typeface="Arial Unicode MS"/>
              </a:rPr>
              <a:t>: </a:t>
            </a:r>
            <a:r>
              <a:rPr lang="nl-NL" sz="1100" dirty="0">
                <a:solidFill>
                  <a:srgbClr val="000000"/>
                </a:solidFill>
                <a:ea typeface="Arial Unicode MS"/>
                <a:cs typeface="Arial Unicode MS"/>
              </a:rPr>
              <a:t>frisdranken worden</a:t>
            </a:r>
            <a:br>
              <a:rPr lang="nl-NL" sz="1100" dirty="0">
                <a:solidFill>
                  <a:srgbClr val="000000"/>
                </a:solidFill>
                <a:ea typeface="Arial Unicode MS"/>
                <a:cs typeface="Arial Unicode MS"/>
              </a:rPr>
            </a:br>
            <a:r>
              <a:rPr lang="nl-NL" sz="1100" dirty="0">
                <a:solidFill>
                  <a:srgbClr val="000000"/>
                </a:solidFill>
                <a:ea typeface="Arial Unicode MS"/>
                <a:cs typeface="Arial Unicode MS"/>
              </a:rPr>
              <a:t>in een </a:t>
            </a:r>
            <a:r>
              <a:rPr lang="nl-NL" sz="1100" b="1" dirty="0" err="1">
                <a:solidFill>
                  <a:srgbClr val="89BA86"/>
                </a:solidFill>
                <a:ea typeface="Arial Unicode MS"/>
                <a:cs typeface="Arial Unicode MS"/>
              </a:rPr>
              <a:t>postmix</a:t>
            </a:r>
            <a:r>
              <a:rPr lang="nl-NL" sz="1100" b="1" dirty="0">
                <a:solidFill>
                  <a:srgbClr val="89BA86"/>
                </a:solidFill>
                <a:ea typeface="Arial Unicode MS"/>
                <a:cs typeface="Arial Unicode MS"/>
              </a:rPr>
              <a:t> installatie</a:t>
            </a:r>
            <a:r>
              <a:rPr lang="nl-NL" sz="1100" dirty="0">
                <a:solidFill>
                  <a:srgbClr val="000000"/>
                </a:solidFill>
                <a:ea typeface="Arial Unicode MS"/>
                <a:cs typeface="Arial Unicode MS"/>
              </a:rPr>
              <a:t> ter plaatse gemengd met kraanwater.</a:t>
            </a:r>
            <a:endParaRPr lang="nl-BE" sz="1100" dirty="0">
              <a:solidFill>
                <a:srgbClr val="000000"/>
              </a:solidFill>
              <a:ea typeface="Arial Unicode MS"/>
              <a:cs typeface="Arial Unicode MS"/>
            </a:endParaRPr>
          </a:p>
          <a:p>
            <a:pPr>
              <a:lnSpc>
                <a:spcPts val="1250"/>
              </a:lnSpc>
              <a:spcBef>
                <a:spcPts val="695"/>
              </a:spcBef>
              <a:spcAft>
                <a:spcPts val="0"/>
              </a:spcAft>
            </a:pPr>
            <a:r>
              <a:rPr lang="nl-NL" sz="1100" dirty="0">
                <a:solidFill>
                  <a:srgbClr val="000000"/>
                </a:solidFill>
                <a:ea typeface="Arial Unicode MS"/>
                <a:cs typeface="Arial Unicode MS"/>
              </a:rPr>
              <a:t>De </a:t>
            </a:r>
            <a:r>
              <a:rPr lang="nl-NL" sz="1100" dirty="0" err="1">
                <a:solidFill>
                  <a:srgbClr val="000000"/>
                </a:solidFill>
                <a:ea typeface="Arial Unicode MS"/>
                <a:cs typeface="Arial Unicode MS"/>
              </a:rPr>
              <a:t>BoomBar</a:t>
            </a:r>
            <a:r>
              <a:rPr lang="nl-NL" sz="1100" dirty="0">
                <a:solidFill>
                  <a:srgbClr val="000000"/>
                </a:solidFill>
                <a:ea typeface="Arial Unicode MS"/>
                <a:cs typeface="Arial Unicode MS"/>
              </a:rPr>
              <a:t> is </a:t>
            </a:r>
            <a:r>
              <a:rPr lang="nl-NL" sz="1100" b="1" dirty="0">
                <a:solidFill>
                  <a:srgbClr val="89BA86"/>
                </a:solidFill>
                <a:ea typeface="Arial Unicode MS"/>
                <a:cs typeface="Arial Unicode MS"/>
              </a:rPr>
              <a:t>verpakkingsarm</a:t>
            </a:r>
            <a:r>
              <a:rPr lang="nl-NL" sz="1100" dirty="0">
                <a:solidFill>
                  <a:srgbClr val="000000"/>
                </a:solidFill>
                <a:ea typeface="Arial Unicode MS"/>
                <a:cs typeface="Arial Unicode MS"/>
              </a:rPr>
              <a:t>: dranken worden maximaal van de tap geserveerd, in herbruikbare bekers.</a:t>
            </a:r>
            <a:endParaRPr lang="nl-BE" sz="1100" dirty="0">
              <a:solidFill>
                <a:srgbClr val="000000"/>
              </a:solidFill>
              <a:ea typeface="Arial Unicode MS"/>
              <a:cs typeface="Arial Unicode MS"/>
            </a:endParaRPr>
          </a:p>
          <a:p>
            <a:pPr>
              <a:lnSpc>
                <a:spcPts val="1250"/>
              </a:lnSpc>
              <a:spcBef>
                <a:spcPts val="695"/>
              </a:spcBef>
              <a:spcAft>
                <a:spcPts val="0"/>
              </a:spcAft>
            </a:pPr>
            <a:r>
              <a:rPr lang="nl-NL" sz="1100" spc="-10" dirty="0">
                <a:solidFill>
                  <a:srgbClr val="000000"/>
                </a:solidFill>
                <a:ea typeface="Arial Unicode MS"/>
                <a:cs typeface="Arial Unicode MS"/>
              </a:rPr>
              <a:t>De </a:t>
            </a:r>
            <a:r>
              <a:rPr lang="nl-NL" sz="1100" dirty="0" err="1">
                <a:solidFill>
                  <a:srgbClr val="000000"/>
                </a:solidFill>
                <a:ea typeface="Arial Unicode MS"/>
                <a:cs typeface="Arial Unicode MS"/>
              </a:rPr>
              <a:t>BoomBar</a:t>
            </a:r>
            <a:r>
              <a:rPr lang="nl-NL" sz="1100" spc="-10" dirty="0">
                <a:solidFill>
                  <a:srgbClr val="000000"/>
                </a:solidFill>
                <a:ea typeface="Arial Unicode MS"/>
                <a:cs typeface="Arial Unicode MS"/>
              </a:rPr>
              <a:t> is </a:t>
            </a:r>
            <a:r>
              <a:rPr lang="nl-NL" sz="1100" b="1" spc="-10" dirty="0">
                <a:solidFill>
                  <a:srgbClr val="89BA86"/>
                </a:solidFill>
                <a:ea typeface="Arial Unicode MS"/>
                <a:cs typeface="Arial Unicode MS"/>
              </a:rPr>
              <a:t>energie-</a:t>
            </a:r>
            <a:r>
              <a:rPr lang="nl-NL" sz="1100" b="1" spc="-10" dirty="0" err="1">
                <a:solidFill>
                  <a:srgbClr val="89BA86"/>
                </a:solidFill>
                <a:ea typeface="Arial Unicode MS"/>
                <a:cs typeface="Arial Unicode MS"/>
              </a:rPr>
              <a:t>efficient</a:t>
            </a:r>
            <a:r>
              <a:rPr lang="nl-NL" sz="1100" spc="-10" dirty="0">
                <a:solidFill>
                  <a:srgbClr val="000000"/>
                </a:solidFill>
                <a:ea typeface="Arial Unicode MS"/>
                <a:cs typeface="Arial Unicode MS"/>
              </a:rPr>
              <a:t>: omdat er verpakkingsarm </a:t>
            </a:r>
            <a:r>
              <a:rPr lang="nl-NL" sz="1100" dirty="0">
                <a:solidFill>
                  <a:srgbClr val="000000"/>
                </a:solidFill>
                <a:ea typeface="Arial Unicode MS"/>
                <a:cs typeface="Arial Unicode MS"/>
              </a:rPr>
              <a:t>gewerkt wordt, zijn amper frigo’s nodig en kan je </a:t>
            </a:r>
            <a:br>
              <a:rPr lang="nl-NL" sz="1100" dirty="0">
                <a:solidFill>
                  <a:srgbClr val="000000"/>
                </a:solidFill>
                <a:ea typeface="Arial Unicode MS"/>
                <a:cs typeface="Arial Unicode MS"/>
              </a:rPr>
            </a:br>
            <a:r>
              <a:rPr lang="nl-NL" sz="1100" dirty="0">
                <a:solidFill>
                  <a:srgbClr val="000000"/>
                </a:solidFill>
                <a:ea typeface="Arial Unicode MS"/>
                <a:cs typeface="Arial Unicode MS"/>
              </a:rPr>
              <a:t>de </a:t>
            </a:r>
            <a:r>
              <a:rPr lang="nl-NL" sz="1100" dirty="0" err="1">
                <a:solidFill>
                  <a:srgbClr val="000000"/>
                </a:solidFill>
                <a:ea typeface="Arial Unicode MS"/>
                <a:cs typeface="Arial Unicode MS"/>
              </a:rPr>
              <a:t>BoomBar</a:t>
            </a:r>
            <a:r>
              <a:rPr lang="nl-NL" sz="1100" dirty="0">
                <a:solidFill>
                  <a:srgbClr val="000000"/>
                </a:solidFill>
                <a:ea typeface="Arial Unicode MS"/>
                <a:cs typeface="Arial Unicode MS"/>
              </a:rPr>
              <a:t> op één gewoon stopcontact aansluiten.</a:t>
            </a:r>
            <a:endParaRPr lang="nl-BE" sz="1100" dirty="0">
              <a:solidFill>
                <a:srgbClr val="000000"/>
              </a:solidFill>
              <a:ea typeface="Arial Unicode MS"/>
              <a:cs typeface="Arial Unicode MS"/>
            </a:endParaRPr>
          </a:p>
          <a:p>
            <a:pPr>
              <a:lnSpc>
                <a:spcPts val="1250"/>
              </a:lnSpc>
              <a:spcBef>
                <a:spcPts val="695"/>
              </a:spcBef>
              <a:spcAft>
                <a:spcPts val="0"/>
              </a:spcAft>
            </a:pPr>
            <a:r>
              <a:rPr lang="nl-NL" sz="1100" dirty="0">
                <a:solidFill>
                  <a:srgbClr val="000000"/>
                </a:solidFill>
                <a:ea typeface="Arial Unicode MS"/>
                <a:cs typeface="Arial Unicode MS"/>
              </a:rPr>
              <a:t>De </a:t>
            </a:r>
            <a:r>
              <a:rPr lang="nl-NL" sz="1100" dirty="0" err="1">
                <a:solidFill>
                  <a:srgbClr val="000000"/>
                </a:solidFill>
                <a:ea typeface="Arial Unicode MS"/>
                <a:cs typeface="Arial Unicode MS"/>
              </a:rPr>
              <a:t>BoomBar</a:t>
            </a:r>
            <a:r>
              <a:rPr lang="nl-NL" sz="1100" dirty="0">
                <a:solidFill>
                  <a:srgbClr val="000000"/>
                </a:solidFill>
                <a:ea typeface="Arial Unicode MS"/>
                <a:cs typeface="Arial Unicode MS"/>
              </a:rPr>
              <a:t> </a:t>
            </a:r>
            <a:r>
              <a:rPr lang="nl-NL" sz="1100" b="1" dirty="0">
                <a:solidFill>
                  <a:srgbClr val="89BA86"/>
                </a:solidFill>
                <a:ea typeface="Arial Unicode MS"/>
                <a:cs typeface="Arial Unicode MS"/>
              </a:rPr>
              <a:t>recupereert warmte</a:t>
            </a:r>
            <a:r>
              <a:rPr lang="nl-NL" sz="1100" dirty="0">
                <a:solidFill>
                  <a:srgbClr val="000000"/>
                </a:solidFill>
                <a:ea typeface="Arial Unicode MS"/>
                <a:cs typeface="Arial Unicode MS"/>
              </a:rPr>
              <a:t>: de restwarmte van </a:t>
            </a:r>
            <a:br>
              <a:rPr lang="nl-NL" sz="1100" dirty="0">
                <a:solidFill>
                  <a:srgbClr val="000000"/>
                </a:solidFill>
                <a:ea typeface="Arial Unicode MS"/>
                <a:cs typeface="Arial Unicode MS"/>
              </a:rPr>
            </a:br>
            <a:r>
              <a:rPr lang="nl-NL" sz="1100" spc="-10" dirty="0">
                <a:solidFill>
                  <a:srgbClr val="000000"/>
                </a:solidFill>
                <a:ea typeface="Arial Unicode MS"/>
                <a:cs typeface="Arial Unicode MS"/>
              </a:rPr>
              <a:t>de koeling van de tapinstallatie wordt gebruikt om </a:t>
            </a:r>
            <a:r>
              <a:rPr lang="nl-NL" sz="1100" dirty="0">
                <a:solidFill>
                  <a:srgbClr val="000000"/>
                </a:solidFill>
                <a:ea typeface="Arial Unicode MS"/>
                <a:cs typeface="Arial Unicode MS"/>
              </a:rPr>
              <a:t/>
            </a:r>
            <a:br>
              <a:rPr lang="nl-NL" sz="1100" dirty="0">
                <a:solidFill>
                  <a:srgbClr val="000000"/>
                </a:solidFill>
                <a:ea typeface="Arial Unicode MS"/>
                <a:cs typeface="Arial Unicode MS"/>
              </a:rPr>
            </a:br>
            <a:r>
              <a:rPr lang="nl-NL" sz="1100" spc="-10" dirty="0">
                <a:solidFill>
                  <a:srgbClr val="000000"/>
                </a:solidFill>
                <a:ea typeface="Arial Unicode MS"/>
                <a:cs typeface="Arial Unicode MS"/>
              </a:rPr>
              <a:t>het afwaswater voor de herbruikbare bekers op te warmen.</a:t>
            </a:r>
            <a:endParaRPr lang="nl-BE" sz="1100" dirty="0">
              <a:solidFill>
                <a:srgbClr val="000000"/>
              </a:solidFill>
              <a:ea typeface="Arial Unicode MS"/>
              <a:cs typeface="Arial Unicode MS"/>
            </a:endParaRPr>
          </a:p>
          <a:p>
            <a:pPr>
              <a:spcAft>
                <a:spcPts val="0"/>
              </a:spcAft>
            </a:pPr>
            <a:r>
              <a:rPr lang="nl-NL" sz="1100" dirty="0">
                <a:ea typeface="Arial Unicode MS"/>
                <a:cs typeface="Arial Unicode MS"/>
              </a:rPr>
              <a:t>De </a:t>
            </a:r>
            <a:r>
              <a:rPr lang="nl-NL" sz="1100" dirty="0" err="1">
                <a:ea typeface="Arial Unicode MS"/>
                <a:cs typeface="Arial Unicode MS"/>
              </a:rPr>
              <a:t>BoomBar</a:t>
            </a:r>
            <a:r>
              <a:rPr lang="nl-NL" sz="1100" dirty="0">
                <a:ea typeface="Arial Unicode MS"/>
                <a:cs typeface="Arial Unicode MS"/>
              </a:rPr>
              <a:t> is </a:t>
            </a:r>
            <a:r>
              <a:rPr lang="nl-NL" sz="1100" b="1" dirty="0" err="1">
                <a:solidFill>
                  <a:srgbClr val="89BA86"/>
                </a:solidFill>
                <a:ea typeface="Arial Unicode MS"/>
                <a:cs typeface="Arial Unicode MS"/>
              </a:rPr>
              <a:t>festivalproof</a:t>
            </a:r>
            <a:r>
              <a:rPr lang="nl-NL" sz="1100" dirty="0">
                <a:ea typeface="Arial Unicode MS"/>
                <a:cs typeface="Arial Unicode MS"/>
              </a:rPr>
              <a:t>: ze is licht, maar toch stevig en robuust.</a:t>
            </a:r>
            <a:endParaRPr lang="nl-BE" sz="1100" dirty="0">
              <a:effectLst/>
              <a:ea typeface="Arial Unicode MS"/>
              <a:cs typeface="Arial Unicode MS"/>
            </a:endParaRPr>
          </a:p>
        </p:txBody>
      </p:sp>
      <p:pic>
        <p:nvPicPr>
          <p:cNvPr id="25" name="Afbeelding 6"/>
          <p:cNvPicPr>
            <a:picLocks noChangeAspect="1"/>
          </p:cNvPicPr>
          <p:nvPr/>
        </p:nvPicPr>
        <p:blipFill>
          <a:blip r:embed="rId3"/>
          <a:stretch>
            <a:fillRect/>
          </a:stretch>
        </p:blipFill>
        <p:spPr>
          <a:xfrm>
            <a:off x="540000" y="5580000"/>
            <a:ext cx="8129016" cy="749808"/>
          </a:xfrm>
          <a:prstGeom prst="rect">
            <a:avLst/>
          </a:prstGeom>
        </p:spPr>
      </p:pic>
      <p:pic>
        <p:nvPicPr>
          <p:cNvPr id="26" name="Afbeelding 7"/>
          <p:cNvPicPr>
            <a:picLocks noChangeAspect="1"/>
          </p:cNvPicPr>
          <p:nvPr/>
        </p:nvPicPr>
        <p:blipFill>
          <a:blip r:embed="rId4"/>
          <a:stretch>
            <a:fillRect/>
          </a:stretch>
        </p:blipFill>
        <p:spPr>
          <a:xfrm>
            <a:off x="4752000" y="1164309"/>
            <a:ext cx="380048" cy="380048"/>
          </a:xfrm>
          <a:prstGeom prst="rect">
            <a:avLst/>
          </a:prstGeom>
        </p:spPr>
      </p:pic>
      <p:pic>
        <p:nvPicPr>
          <p:cNvPr id="27" name="Afbeelding 8"/>
          <p:cNvPicPr>
            <a:picLocks noChangeAspect="1"/>
          </p:cNvPicPr>
          <p:nvPr/>
        </p:nvPicPr>
        <p:blipFill>
          <a:blip r:embed="rId5"/>
          <a:stretch>
            <a:fillRect/>
          </a:stretch>
        </p:blipFill>
        <p:spPr>
          <a:xfrm>
            <a:off x="4752000" y="1661545"/>
            <a:ext cx="380048" cy="380048"/>
          </a:xfrm>
          <a:prstGeom prst="rect">
            <a:avLst/>
          </a:prstGeom>
        </p:spPr>
      </p:pic>
      <p:pic>
        <p:nvPicPr>
          <p:cNvPr id="28" name="Afbeelding 11"/>
          <p:cNvPicPr>
            <a:picLocks noChangeAspect="1"/>
          </p:cNvPicPr>
          <p:nvPr/>
        </p:nvPicPr>
        <p:blipFill>
          <a:blip r:embed="rId6"/>
          <a:stretch>
            <a:fillRect/>
          </a:stretch>
        </p:blipFill>
        <p:spPr>
          <a:xfrm>
            <a:off x="4752000" y="2168379"/>
            <a:ext cx="380048" cy="380048"/>
          </a:xfrm>
          <a:prstGeom prst="rect">
            <a:avLst/>
          </a:prstGeom>
        </p:spPr>
      </p:pic>
      <p:pic>
        <p:nvPicPr>
          <p:cNvPr id="29" name="Afbeelding 12"/>
          <p:cNvPicPr>
            <a:picLocks noChangeAspect="1"/>
          </p:cNvPicPr>
          <p:nvPr/>
        </p:nvPicPr>
        <p:blipFill>
          <a:blip r:embed="rId7"/>
          <a:stretch>
            <a:fillRect/>
          </a:stretch>
        </p:blipFill>
        <p:spPr>
          <a:xfrm>
            <a:off x="4752000" y="2692625"/>
            <a:ext cx="380048" cy="380048"/>
          </a:xfrm>
          <a:prstGeom prst="rect">
            <a:avLst/>
          </a:prstGeom>
        </p:spPr>
      </p:pic>
      <p:pic>
        <p:nvPicPr>
          <p:cNvPr id="30" name="Afbeelding 13"/>
          <p:cNvPicPr>
            <a:picLocks noChangeAspect="1"/>
          </p:cNvPicPr>
          <p:nvPr/>
        </p:nvPicPr>
        <p:blipFill>
          <a:blip r:embed="rId8"/>
          <a:stretch>
            <a:fillRect/>
          </a:stretch>
        </p:blipFill>
        <p:spPr>
          <a:xfrm>
            <a:off x="4752000" y="3207616"/>
            <a:ext cx="380048" cy="380048"/>
          </a:xfrm>
          <a:prstGeom prst="rect">
            <a:avLst/>
          </a:prstGeom>
        </p:spPr>
      </p:pic>
      <p:pic>
        <p:nvPicPr>
          <p:cNvPr id="31" name="Afbeelding 14"/>
          <p:cNvPicPr>
            <a:picLocks noChangeAspect="1"/>
          </p:cNvPicPr>
          <p:nvPr/>
        </p:nvPicPr>
        <p:blipFill>
          <a:blip r:embed="rId9"/>
          <a:stretch>
            <a:fillRect/>
          </a:stretch>
        </p:blipFill>
        <p:spPr>
          <a:xfrm>
            <a:off x="4752000" y="3720130"/>
            <a:ext cx="380048" cy="380048"/>
          </a:xfrm>
          <a:prstGeom prst="rect">
            <a:avLst/>
          </a:prstGeom>
        </p:spPr>
      </p:pic>
      <p:pic>
        <p:nvPicPr>
          <p:cNvPr id="32" name="Afbeelding 15"/>
          <p:cNvPicPr>
            <a:picLocks noChangeAspect="1"/>
          </p:cNvPicPr>
          <p:nvPr/>
        </p:nvPicPr>
        <p:blipFill>
          <a:blip r:embed="rId10"/>
          <a:stretch>
            <a:fillRect/>
          </a:stretch>
        </p:blipFill>
        <p:spPr>
          <a:xfrm>
            <a:off x="4752000" y="4242329"/>
            <a:ext cx="380048" cy="380048"/>
          </a:xfrm>
          <a:prstGeom prst="rect">
            <a:avLst/>
          </a:prstGeom>
        </p:spPr>
      </p:pic>
      <p:pic>
        <p:nvPicPr>
          <p:cNvPr id="33" name="Afbeelding 16"/>
          <p:cNvPicPr>
            <a:picLocks noChangeAspect="1"/>
          </p:cNvPicPr>
          <p:nvPr/>
        </p:nvPicPr>
        <p:blipFill>
          <a:blip r:embed="rId11"/>
          <a:stretch>
            <a:fillRect/>
          </a:stretch>
        </p:blipFill>
        <p:spPr>
          <a:xfrm>
            <a:off x="2965385" y="603242"/>
            <a:ext cx="414338" cy="414338"/>
          </a:xfrm>
          <a:prstGeom prst="rect">
            <a:avLst/>
          </a:prstGeom>
        </p:spPr>
      </p:pic>
      <p:pic>
        <p:nvPicPr>
          <p:cNvPr id="34" name="Afbeelding 17"/>
          <p:cNvPicPr>
            <a:picLocks noChangeAspect="1"/>
          </p:cNvPicPr>
          <p:nvPr/>
        </p:nvPicPr>
        <p:blipFill>
          <a:blip r:embed="rId12"/>
          <a:stretch>
            <a:fillRect/>
          </a:stretch>
        </p:blipFill>
        <p:spPr>
          <a:xfrm>
            <a:off x="4039773" y="603242"/>
            <a:ext cx="414338" cy="414338"/>
          </a:xfrm>
          <a:prstGeom prst="rect">
            <a:avLst/>
          </a:prstGeom>
        </p:spPr>
      </p:pic>
      <p:pic>
        <p:nvPicPr>
          <p:cNvPr id="35" name="Afbeelding 18"/>
          <p:cNvPicPr>
            <a:picLocks noChangeAspect="1"/>
          </p:cNvPicPr>
          <p:nvPr/>
        </p:nvPicPr>
        <p:blipFill>
          <a:blip r:embed="rId13"/>
          <a:stretch>
            <a:fillRect/>
          </a:stretch>
        </p:blipFill>
        <p:spPr>
          <a:xfrm>
            <a:off x="2470953" y="603242"/>
            <a:ext cx="414338" cy="414338"/>
          </a:xfrm>
          <a:prstGeom prst="rect">
            <a:avLst/>
          </a:prstGeom>
        </p:spPr>
      </p:pic>
      <p:pic>
        <p:nvPicPr>
          <p:cNvPr id="36" name="Afbeelding 19"/>
          <p:cNvPicPr>
            <a:picLocks noChangeAspect="1"/>
          </p:cNvPicPr>
          <p:nvPr/>
        </p:nvPicPr>
        <p:blipFill>
          <a:blip r:embed="rId14"/>
          <a:stretch>
            <a:fillRect/>
          </a:stretch>
        </p:blipFill>
        <p:spPr>
          <a:xfrm>
            <a:off x="3497976" y="603242"/>
            <a:ext cx="414338" cy="414338"/>
          </a:xfrm>
          <a:prstGeom prst="rect">
            <a:avLst/>
          </a:prstGeom>
        </p:spPr>
      </p:pic>
    </p:spTree>
    <p:extLst>
      <p:ext uri="{BB962C8B-B14F-4D97-AF65-F5344CB8AC3E}">
        <p14:creationId xmlns:p14="http://schemas.microsoft.com/office/powerpoint/2010/main" val="54792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8" name="Afbeelding 4"/>
          <p:cNvPicPr>
            <a:picLocks noChangeAspect="1"/>
          </p:cNvPicPr>
          <p:nvPr/>
        </p:nvPicPr>
        <p:blipFill>
          <a:blip r:embed="rId3"/>
          <a:stretch>
            <a:fillRect/>
          </a:stretch>
        </p:blipFill>
        <p:spPr>
          <a:xfrm>
            <a:off x="4199755" y="3035300"/>
            <a:ext cx="4597400" cy="787400"/>
          </a:xfrm>
          <a:prstGeom prst="rect">
            <a:avLst/>
          </a:prstGeom>
        </p:spPr>
      </p:pic>
      <p:sp>
        <p:nvSpPr>
          <p:cNvPr id="9" name="Rechthoek 5"/>
          <p:cNvSpPr/>
          <p:nvPr/>
        </p:nvSpPr>
        <p:spPr>
          <a:xfrm>
            <a:off x="4336432" y="3167390"/>
            <a:ext cx="4572000" cy="523220"/>
          </a:xfrm>
          <a:prstGeom prst="rect">
            <a:avLst/>
          </a:prstGeom>
        </p:spPr>
        <p:txBody>
          <a:bodyPr>
            <a:spAutoFit/>
          </a:bodyPr>
          <a:lstStyle/>
          <a:p>
            <a:pPr>
              <a:spcAft>
                <a:spcPts val="600"/>
              </a:spcAft>
            </a:pPr>
            <a:r>
              <a:rPr lang="nl-BE" sz="1400" b="1" dirty="0"/>
              <a:t>ONDERZOEK NAAR HET HERWINNEN VAN </a:t>
            </a:r>
            <a:br>
              <a:rPr lang="nl-BE" sz="1400" b="1" dirty="0"/>
            </a:br>
            <a:r>
              <a:rPr lang="nl-BE" sz="1400" b="1" dirty="0"/>
              <a:t>GRONDSTOFFEN IN EEN STEDELIJKE CONTEXT</a:t>
            </a:r>
            <a:endParaRPr lang="nl-BE" sz="1400" kern="150" dirty="0">
              <a:effectLst/>
              <a:latin typeface="Times New Roman" panose="02020603050405020304" pitchFamily="18" charset="0"/>
              <a:ea typeface="Arial" panose="020B0604020202020204" pitchFamily="34" charset="0"/>
              <a:cs typeface="Tahoma" panose="020B0604030504040204" pitchFamily="34" charset="0"/>
            </a:endParaRPr>
          </a:p>
        </p:txBody>
      </p:sp>
    </p:spTree>
    <p:extLst>
      <p:ext uri="{BB962C8B-B14F-4D97-AF65-F5344CB8AC3E}">
        <p14:creationId xmlns:p14="http://schemas.microsoft.com/office/powerpoint/2010/main" val="1415064671"/>
      </p:ext>
    </p:extLst>
  </p:cSld>
  <p:clrMapOvr>
    <a:masterClrMapping/>
  </p:clrMapOvr>
</p:sld>
</file>

<file path=ppt/theme/theme1.xml><?xml version="1.0" encoding="utf-8"?>
<a:theme xmlns:a="http://schemas.openxmlformats.org/drawingml/2006/main" name="Office-thema">
  <a:themeElements>
    <a:clrScheme name="Office-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3203</TotalTime>
  <Words>1194</Words>
  <Application>Microsoft Office PowerPoint</Application>
  <PresentationFormat>Diavoorstelling (4:3)</PresentationFormat>
  <Paragraphs>246</Paragraphs>
  <Slides>41</Slides>
  <Notes>2</Notes>
  <HiddenSlides>0</HiddenSlides>
  <MMClips>0</MMClips>
  <ScaleCrop>false</ScaleCrop>
  <HeadingPairs>
    <vt:vector size="4" baseType="variant">
      <vt:variant>
        <vt:lpstr>Thema</vt:lpstr>
      </vt:variant>
      <vt:variant>
        <vt:i4>1</vt:i4>
      </vt:variant>
      <vt:variant>
        <vt:lpstr>Diatitels</vt:lpstr>
      </vt:variant>
      <vt:variant>
        <vt:i4>41</vt:i4>
      </vt:variant>
    </vt:vector>
  </HeadingPairs>
  <TitlesOfParts>
    <vt:vector size="42" baseType="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Ben De Troyer</dc:creator>
  <cp:lastModifiedBy>Baro Adinda</cp:lastModifiedBy>
  <cp:revision>270</cp:revision>
  <cp:lastPrinted>2018-01-15T10:02:02Z</cp:lastPrinted>
  <dcterms:created xsi:type="dcterms:W3CDTF">2016-05-10T14:42:35Z</dcterms:created>
  <dcterms:modified xsi:type="dcterms:W3CDTF">2018-06-08T15:06:02Z</dcterms:modified>
</cp:coreProperties>
</file>