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7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notesSlides/notesSlide12.xml" ContentType="application/vnd.openxmlformats-officedocument.presentationml.notesSlid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8" r:id="rId2"/>
    <p:sldMasterId id="2147483683" r:id="rId3"/>
    <p:sldMasterId id="2147483688" r:id="rId4"/>
    <p:sldMasterId id="2147483693" r:id="rId5"/>
    <p:sldMasterId id="2147483698" r:id="rId6"/>
    <p:sldMasterId id="2147483703" r:id="rId7"/>
    <p:sldMasterId id="2147483708" r:id="rId8"/>
    <p:sldMasterId id="2147483713" r:id="rId9"/>
  </p:sldMasterIdLst>
  <p:notesMasterIdLst>
    <p:notesMasterId r:id="rId50"/>
  </p:notesMasterIdLst>
  <p:sldIdLst>
    <p:sldId id="292" r:id="rId10"/>
    <p:sldId id="291" r:id="rId11"/>
    <p:sldId id="293" r:id="rId12"/>
    <p:sldId id="294" r:id="rId13"/>
    <p:sldId id="316" r:id="rId14"/>
    <p:sldId id="277" r:id="rId15"/>
    <p:sldId id="279" r:id="rId16"/>
    <p:sldId id="297" r:id="rId17"/>
    <p:sldId id="280" r:id="rId18"/>
    <p:sldId id="281" r:id="rId19"/>
    <p:sldId id="317" r:id="rId20"/>
    <p:sldId id="298" r:id="rId21"/>
    <p:sldId id="299" r:id="rId22"/>
    <p:sldId id="300" r:id="rId23"/>
    <p:sldId id="282" r:id="rId24"/>
    <p:sldId id="301" r:id="rId25"/>
    <p:sldId id="283" r:id="rId26"/>
    <p:sldId id="302" r:id="rId27"/>
    <p:sldId id="284" r:id="rId28"/>
    <p:sldId id="318" r:id="rId29"/>
    <p:sldId id="319" r:id="rId30"/>
    <p:sldId id="321" r:id="rId31"/>
    <p:sldId id="322" r:id="rId32"/>
    <p:sldId id="303" r:id="rId33"/>
    <p:sldId id="285" r:id="rId34"/>
    <p:sldId id="286" r:id="rId35"/>
    <p:sldId id="287" r:id="rId36"/>
    <p:sldId id="323" r:id="rId37"/>
    <p:sldId id="324" r:id="rId38"/>
    <p:sldId id="325" r:id="rId39"/>
    <p:sldId id="326" r:id="rId40"/>
    <p:sldId id="327" r:id="rId41"/>
    <p:sldId id="314" r:id="rId42"/>
    <p:sldId id="328" r:id="rId43"/>
    <p:sldId id="304" r:id="rId44"/>
    <p:sldId id="306" r:id="rId45"/>
    <p:sldId id="307" r:id="rId46"/>
    <p:sldId id="308" r:id="rId47"/>
    <p:sldId id="310" r:id="rId48"/>
    <p:sldId id="311" r:id="rId49"/>
  </p:sldIdLst>
  <p:sldSz cx="9144000" cy="6858000" type="screen4x3"/>
  <p:notesSz cx="6742113" cy="9872663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40225ACF-BF67-4F6C-A4C5-C817ECD9DAF6}">
          <p14:sldIdLst>
            <p14:sldId id="292"/>
            <p14:sldId id="291"/>
            <p14:sldId id="293"/>
            <p14:sldId id="294"/>
            <p14:sldId id="316"/>
          </p14:sldIdLst>
        </p14:section>
        <p14:section name="Naamloze sectie" id="{16D18B53-80CF-4D2D-9DF7-A187B8E9B22F}">
          <p14:sldIdLst>
            <p14:sldId id="277"/>
            <p14:sldId id="279"/>
            <p14:sldId id="297"/>
            <p14:sldId id="280"/>
            <p14:sldId id="281"/>
            <p14:sldId id="317"/>
            <p14:sldId id="298"/>
            <p14:sldId id="299"/>
            <p14:sldId id="300"/>
            <p14:sldId id="282"/>
            <p14:sldId id="301"/>
            <p14:sldId id="283"/>
            <p14:sldId id="302"/>
            <p14:sldId id="284"/>
            <p14:sldId id="318"/>
            <p14:sldId id="319"/>
            <p14:sldId id="321"/>
            <p14:sldId id="322"/>
            <p14:sldId id="303"/>
            <p14:sldId id="285"/>
            <p14:sldId id="286"/>
            <p14:sldId id="287"/>
            <p14:sldId id="323"/>
            <p14:sldId id="324"/>
            <p14:sldId id="325"/>
            <p14:sldId id="326"/>
            <p14:sldId id="327"/>
            <p14:sldId id="314"/>
            <p14:sldId id="328"/>
            <p14:sldId id="304"/>
            <p14:sldId id="306"/>
            <p14:sldId id="307"/>
            <p14:sldId id="308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98" autoAdjust="0"/>
  </p:normalViewPr>
  <p:slideViewPr>
    <p:cSldViewPr>
      <p:cViewPr varScale="1">
        <p:scale>
          <a:sx n="61" d="100"/>
          <a:sy n="61" d="100"/>
        </p:scale>
        <p:origin x="-1416" y="-56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l-BE" dirty="0" err="1"/>
              <a:t>Moscou</a:t>
            </a:r>
            <a:r>
              <a:rPr lang="nl-BE" baseline="0" dirty="0"/>
              <a:t> - Vogelhoek</a:t>
            </a:r>
            <a:endParaRPr lang="nl-BE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Moscou</c:v>
                </c:pt>
              </c:strCache>
            </c:strRef>
          </c:tx>
          <c:cat>
            <c:strRef>
              <c:f>Blad1!$A$2:$A$3</c:f>
              <c:strCache>
                <c:ptCount val="2"/>
                <c:pt idx="0">
                  <c:v>Mannen</c:v>
                </c:pt>
                <c:pt idx="1">
                  <c:v>Vrouwen</c:v>
                </c:pt>
              </c:strCache>
            </c:strRef>
          </c:cat>
          <c:val>
            <c:numRef>
              <c:f>Blad1!$B$2:$B$3</c:f>
              <c:numCache>
                <c:formatCode>0.00%</c:formatCode>
                <c:ptCount val="2"/>
                <c:pt idx="0">
                  <c:v>0.49199999999999999</c:v>
                </c:pt>
                <c:pt idx="1">
                  <c:v>0.50800000000000001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9E-4611-99B2-4066770DD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03764966285797"/>
          <c:y val="0.12203101668182123"/>
          <c:w val="0.83604642219240588"/>
          <c:h val="0.614882160703616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Kolom1</c:v>
                </c:pt>
              </c:strCache>
            </c:strRef>
          </c:tx>
          <c:invertIfNegative val="0"/>
          <c:cat>
            <c:strRef>
              <c:f>Blad1!$A$2:$A$9</c:f>
              <c:strCache>
                <c:ptCount val="8"/>
                <c:pt idx="0">
                  <c:v>Buurtfeesten</c:v>
                </c:pt>
                <c:pt idx="1">
                  <c:v>Ontmoeting</c:v>
                </c:pt>
                <c:pt idx="2">
                  <c:v>Kind en jong</c:v>
                </c:pt>
                <c:pt idx="3">
                  <c:v>Sport &amp; Spel</c:v>
                </c:pt>
                <c:pt idx="4">
                  <c:v>Vorming &amp; info</c:v>
                </c:pt>
                <c:pt idx="5">
                  <c:v>Cultuur &amp; film</c:v>
                </c:pt>
                <c:pt idx="6">
                  <c:v>Natuur &amp; ecologie</c:v>
                </c:pt>
                <c:pt idx="7">
                  <c:v>Hobby &amp; koken</c:v>
                </c:pt>
              </c:strCache>
            </c:strRef>
          </c:cat>
          <c:val>
            <c:numRef>
              <c:f>Blad1!$B$2:$B$9</c:f>
              <c:numCache>
                <c:formatCode>0.0%</c:formatCode>
                <c:ptCount val="8"/>
                <c:pt idx="0">
                  <c:v>0.222</c:v>
                </c:pt>
                <c:pt idx="1">
                  <c:v>0.11899999999999999</c:v>
                </c:pt>
                <c:pt idx="2">
                  <c:v>0.156</c:v>
                </c:pt>
                <c:pt idx="3">
                  <c:v>0.20699999999999999</c:v>
                </c:pt>
                <c:pt idx="4">
                  <c:v>3.6999999999999998E-2</c:v>
                </c:pt>
                <c:pt idx="5">
                  <c:v>8.1000000000000003E-2</c:v>
                </c:pt>
                <c:pt idx="6">
                  <c:v>7.3999999999999996E-2</c:v>
                </c:pt>
                <c:pt idx="7">
                  <c:v>0.104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20-4098-A454-45DDECECF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2865152"/>
        <c:axId val="232879232"/>
        <c:axId val="0"/>
      </c:bar3DChart>
      <c:catAx>
        <c:axId val="232865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nl-BE"/>
          </a:p>
        </c:txPr>
        <c:crossAx val="232879232"/>
        <c:crosses val="autoZero"/>
        <c:auto val="1"/>
        <c:lblAlgn val="ctr"/>
        <c:lblOffset val="100"/>
        <c:noMultiLvlLbl val="0"/>
      </c:catAx>
      <c:valAx>
        <c:axId val="232879232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32865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9119290864233478"/>
          <c:y val="0.56983752662006637"/>
          <c:w val="8.8070913576652459E-3"/>
          <c:h val="9.4319285743668969E-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06883461361435"/>
          <c:y val="0.10156133368709649"/>
          <c:w val="0.70565886197829875"/>
          <c:h val="0.6125417882727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invertIfNegative val="0"/>
          <c:cat>
            <c:strRef>
              <c:f>Blad1!$A$2:$A$8</c:f>
              <c:strCache>
                <c:ptCount val="7"/>
                <c:pt idx="0">
                  <c:v>Familie / vrienden</c:v>
                </c:pt>
                <c:pt idx="1">
                  <c:v>Onder de mensen</c:v>
                </c:pt>
                <c:pt idx="2">
                  <c:v>Gezelligheid</c:v>
                </c:pt>
                <c:pt idx="3">
                  <c:v>Aanbod</c:v>
                </c:pt>
                <c:pt idx="4">
                  <c:v>Bewegen / sporten</c:v>
                </c:pt>
                <c:pt idx="5">
                  <c:v>Natuur / rust</c:v>
                </c:pt>
                <c:pt idx="6">
                  <c:v>Kinderen</c:v>
                </c:pt>
              </c:strCache>
            </c:strRef>
          </c:cat>
          <c:val>
            <c:numRef>
              <c:f>Blad1!$B$2:$B$8</c:f>
              <c:numCache>
                <c:formatCode>0.0%</c:formatCode>
                <c:ptCount val="7"/>
                <c:pt idx="0">
                  <c:v>0.19700000000000001</c:v>
                </c:pt>
                <c:pt idx="1">
                  <c:v>0.16800000000000001</c:v>
                </c:pt>
                <c:pt idx="2">
                  <c:v>0.09</c:v>
                </c:pt>
                <c:pt idx="3">
                  <c:v>0.158</c:v>
                </c:pt>
                <c:pt idx="4">
                  <c:v>0.115</c:v>
                </c:pt>
                <c:pt idx="5">
                  <c:v>0.183</c:v>
                </c:pt>
                <c:pt idx="6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91-4716-876E-B56D047B0E5A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60+</c:v>
                </c:pt>
              </c:strCache>
            </c:strRef>
          </c:tx>
          <c:invertIfNegative val="0"/>
          <c:cat>
            <c:strRef>
              <c:f>Blad1!$A$2:$A$8</c:f>
              <c:strCache>
                <c:ptCount val="7"/>
                <c:pt idx="0">
                  <c:v>Familie / vrienden</c:v>
                </c:pt>
                <c:pt idx="1">
                  <c:v>Onder de mensen</c:v>
                </c:pt>
                <c:pt idx="2">
                  <c:v>Gezelligheid</c:v>
                </c:pt>
                <c:pt idx="3">
                  <c:v>Aanbod</c:v>
                </c:pt>
                <c:pt idx="4">
                  <c:v>Bewegen / sporten</c:v>
                </c:pt>
                <c:pt idx="5">
                  <c:v>Natuur / rust</c:v>
                </c:pt>
                <c:pt idx="6">
                  <c:v>Kinderen</c:v>
                </c:pt>
              </c:strCache>
            </c:strRef>
          </c:cat>
          <c:val>
            <c:numRef>
              <c:f>Blad1!$C$2:$C$8</c:f>
              <c:numCache>
                <c:formatCode>0.0%</c:formatCode>
                <c:ptCount val="7"/>
                <c:pt idx="0">
                  <c:v>0.222</c:v>
                </c:pt>
                <c:pt idx="1">
                  <c:v>0.23799999999999999</c:v>
                </c:pt>
                <c:pt idx="2">
                  <c:v>3.2000000000000001E-2</c:v>
                </c:pt>
                <c:pt idx="3">
                  <c:v>0.19</c:v>
                </c:pt>
                <c:pt idx="4">
                  <c:v>0.111</c:v>
                </c:pt>
                <c:pt idx="5">
                  <c:v>0.17499999999999999</c:v>
                </c:pt>
                <c:pt idx="6">
                  <c:v>3.2000000000000001E-2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91-4716-876E-B56D047B0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345664"/>
        <c:axId val="243355648"/>
      </c:barChart>
      <c:catAx>
        <c:axId val="243345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3355648"/>
        <c:crosses val="autoZero"/>
        <c:auto val="1"/>
        <c:lblAlgn val="ctr"/>
        <c:lblOffset val="100"/>
        <c:noMultiLvlLbl val="0"/>
      </c:catAx>
      <c:valAx>
        <c:axId val="24335564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43345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706704086019422"/>
          <c:y val="0.32579431864927927"/>
          <c:w val="0.14839462281968671"/>
          <c:h val="0.113823295303794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03764966285797"/>
          <c:y val="0.11967948005777136"/>
          <c:w val="0.70842964151228005"/>
          <c:h val="0.617233825871199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invertIfNegative val="0"/>
          <c:cat>
            <c:strRef>
              <c:f>Blad1!$A$2:$A$9</c:f>
              <c:strCache>
                <c:ptCount val="8"/>
                <c:pt idx="0">
                  <c:v>Vriendelijke groet</c:v>
                </c:pt>
                <c:pt idx="1">
                  <c:v>Mezelf / openheid</c:v>
                </c:pt>
                <c:pt idx="2">
                  <c:v>Ongedwongen sfeer</c:v>
                </c:pt>
                <c:pt idx="3">
                  <c:v>Vertrouwd</c:v>
                </c:pt>
                <c:pt idx="4">
                  <c:v>Uitnodiging</c:v>
                </c:pt>
                <c:pt idx="5">
                  <c:v>Proper</c:v>
                </c:pt>
                <c:pt idx="6">
                  <c:v>Altijd welkom</c:v>
                </c:pt>
                <c:pt idx="7">
                  <c:v>Je voelt dat</c:v>
                </c:pt>
              </c:strCache>
            </c:strRef>
          </c:cat>
          <c:val>
            <c:numRef>
              <c:f>Blad1!$B$2:$B$9</c:f>
              <c:numCache>
                <c:formatCode>0.0%</c:formatCode>
                <c:ptCount val="8"/>
                <c:pt idx="0">
                  <c:v>0.53900000000000003</c:v>
                </c:pt>
                <c:pt idx="1">
                  <c:v>6.3E-2</c:v>
                </c:pt>
                <c:pt idx="2">
                  <c:v>7.0000000000000007E-2</c:v>
                </c:pt>
                <c:pt idx="3">
                  <c:v>0.13300000000000001</c:v>
                </c:pt>
                <c:pt idx="4">
                  <c:v>3.9E-2</c:v>
                </c:pt>
                <c:pt idx="5">
                  <c:v>2.3E-2</c:v>
                </c:pt>
                <c:pt idx="6">
                  <c:v>0.09</c:v>
                </c:pt>
                <c:pt idx="7">
                  <c:v>3.9E-2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84-4C44-9E23-BF5BEB738CC2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60+</c:v>
                </c:pt>
              </c:strCache>
            </c:strRef>
          </c:tx>
          <c:invertIfNegative val="0"/>
          <c:cat>
            <c:strRef>
              <c:f>Blad1!$A$2:$A$9</c:f>
              <c:strCache>
                <c:ptCount val="8"/>
                <c:pt idx="0">
                  <c:v>Vriendelijke groet</c:v>
                </c:pt>
                <c:pt idx="1">
                  <c:v>Mezelf / openheid</c:v>
                </c:pt>
                <c:pt idx="2">
                  <c:v>Ongedwongen sfeer</c:v>
                </c:pt>
                <c:pt idx="3">
                  <c:v>Vertrouwd</c:v>
                </c:pt>
                <c:pt idx="4">
                  <c:v>Uitnodiging</c:v>
                </c:pt>
                <c:pt idx="5">
                  <c:v>Proper</c:v>
                </c:pt>
                <c:pt idx="6">
                  <c:v>Altijd welkom</c:v>
                </c:pt>
                <c:pt idx="7">
                  <c:v>Je voelt dat</c:v>
                </c:pt>
              </c:strCache>
            </c:strRef>
          </c:cat>
          <c:val>
            <c:numRef>
              <c:f>Blad1!$C$2:$C$9</c:f>
              <c:numCache>
                <c:formatCode>0.0%</c:formatCode>
                <c:ptCount val="8"/>
                <c:pt idx="0">
                  <c:v>0.56699999999999995</c:v>
                </c:pt>
                <c:pt idx="1">
                  <c:v>6.7000000000000004E-2</c:v>
                </c:pt>
                <c:pt idx="2">
                  <c:v>0</c:v>
                </c:pt>
                <c:pt idx="3">
                  <c:v>0.13300000000000001</c:v>
                </c:pt>
                <c:pt idx="4">
                  <c:v>6.7000000000000004E-2</c:v>
                </c:pt>
                <c:pt idx="5">
                  <c:v>0</c:v>
                </c:pt>
                <c:pt idx="6">
                  <c:v>0.1</c:v>
                </c:pt>
                <c:pt idx="7">
                  <c:v>6.7000000000000004E-2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84-4C44-9E23-BF5BEB738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427968"/>
        <c:axId val="243429760"/>
      </c:barChart>
      <c:catAx>
        <c:axId val="24342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nl-BE"/>
          </a:p>
        </c:txPr>
        <c:crossAx val="243429760"/>
        <c:crosses val="autoZero"/>
        <c:auto val="1"/>
        <c:lblAlgn val="ctr"/>
        <c:lblOffset val="100"/>
        <c:noMultiLvlLbl val="0"/>
      </c:catAx>
      <c:valAx>
        <c:axId val="24342976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4342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05592332559255"/>
          <c:y val="0.34643650705477164"/>
          <c:w val="0.13785776286826307"/>
          <c:h val="0.12113135577528422"/>
        </c:manualLayout>
      </c:layout>
      <c:overlay val="0"/>
      <c:txPr>
        <a:bodyPr/>
        <a:lstStyle/>
        <a:p>
          <a:pPr>
            <a:defRPr sz="1600"/>
          </a:pPr>
          <a:endParaRPr lang="nl-B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98646012872798E-2"/>
          <c:y val="2.7666555567899861E-2"/>
          <c:w val="0.74045263270502815"/>
          <c:h val="0.68189775210161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invertIfNegative val="0"/>
          <c:cat>
            <c:strRef>
              <c:f>Blad1!$A$2:$A$7</c:f>
              <c:strCache>
                <c:ptCount val="6"/>
                <c:pt idx="0">
                  <c:v>Vuil / verloederd</c:v>
                </c:pt>
                <c:pt idx="1">
                  <c:v>Onveilig</c:v>
                </c:pt>
                <c:pt idx="2">
                  <c:v>Veel volk / lawaai</c:v>
                </c:pt>
                <c:pt idx="3">
                  <c:v>Onvriendelijk / afstandelijk</c:v>
                </c:pt>
                <c:pt idx="4">
                  <c:v>Nergens</c:v>
                </c:pt>
                <c:pt idx="5">
                  <c:v>Roken / drugs / drinken</c:v>
                </c:pt>
              </c:strCache>
            </c:strRef>
          </c:cat>
          <c:val>
            <c:numRef>
              <c:f>Blad1!$B$2:$B$7</c:f>
              <c:numCache>
                <c:formatCode>0.0%</c:formatCode>
                <c:ptCount val="6"/>
                <c:pt idx="0">
                  <c:v>0.13500000000000001</c:v>
                </c:pt>
                <c:pt idx="1">
                  <c:v>0.158</c:v>
                </c:pt>
                <c:pt idx="2">
                  <c:v>0.27800000000000002</c:v>
                </c:pt>
                <c:pt idx="3">
                  <c:v>0.20300000000000001</c:v>
                </c:pt>
                <c:pt idx="4">
                  <c:v>0.15</c:v>
                </c:pt>
                <c:pt idx="5">
                  <c:v>7.4999999999999997E-2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B1-44AD-9EDB-5037C631BF6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60+</c:v>
                </c:pt>
              </c:strCache>
            </c:strRef>
          </c:tx>
          <c:invertIfNegative val="0"/>
          <c:cat>
            <c:strRef>
              <c:f>Blad1!$A$2:$A$7</c:f>
              <c:strCache>
                <c:ptCount val="6"/>
                <c:pt idx="0">
                  <c:v>Vuil / verloederd</c:v>
                </c:pt>
                <c:pt idx="1">
                  <c:v>Onveilig</c:v>
                </c:pt>
                <c:pt idx="2">
                  <c:v>Veel volk / lawaai</c:v>
                </c:pt>
                <c:pt idx="3">
                  <c:v>Onvriendelijk / afstandelijk</c:v>
                </c:pt>
                <c:pt idx="4">
                  <c:v>Nergens</c:v>
                </c:pt>
                <c:pt idx="5">
                  <c:v>Roken / drugs / drinken</c:v>
                </c:pt>
              </c:strCache>
            </c:strRef>
          </c:cat>
          <c:val>
            <c:numRef>
              <c:f>Blad1!$C$2:$C$7</c:f>
              <c:numCache>
                <c:formatCode>0.0%</c:formatCode>
                <c:ptCount val="6"/>
                <c:pt idx="0">
                  <c:v>5.8999999999999997E-2</c:v>
                </c:pt>
                <c:pt idx="1">
                  <c:v>8.7999999999999995E-2</c:v>
                </c:pt>
                <c:pt idx="2">
                  <c:v>0.29399999999999998</c:v>
                </c:pt>
                <c:pt idx="3">
                  <c:v>0.26500000000000001</c:v>
                </c:pt>
                <c:pt idx="4">
                  <c:v>0.23499999999999999</c:v>
                </c:pt>
                <c:pt idx="5">
                  <c:v>5.8999999999999997E-2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B1-44AD-9EDB-5037C631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464832"/>
        <c:axId val="243470720"/>
      </c:barChart>
      <c:catAx>
        <c:axId val="243464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3470720"/>
        <c:crosses val="autoZero"/>
        <c:auto val="1"/>
        <c:lblAlgn val="ctr"/>
        <c:lblOffset val="100"/>
        <c:noMultiLvlLbl val="0"/>
      </c:catAx>
      <c:valAx>
        <c:axId val="24347072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43464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993436991988511"/>
          <c:y val="0.32049216753694032"/>
          <c:w val="0.12623098231945676"/>
          <c:h val="0.119153427396955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98646012872798E-2"/>
          <c:y val="2.7666555567899861E-2"/>
          <c:w val="0.74045263270502815"/>
          <c:h val="0.68189775210161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invertIfNegative val="0"/>
          <c:cat>
            <c:strRef>
              <c:f>Blad1!$A$2:$A$9</c:f>
              <c:strCache>
                <c:ptCount val="8"/>
                <c:pt idx="0">
                  <c:v>buurtfeesten</c:v>
                </c:pt>
                <c:pt idx="1">
                  <c:v>Ontmoeting</c:v>
                </c:pt>
                <c:pt idx="2">
                  <c:v>Kind en jong</c:v>
                </c:pt>
                <c:pt idx="3">
                  <c:v>Sport en spel</c:v>
                </c:pt>
                <c:pt idx="4">
                  <c:v>Vorming &amp; info</c:v>
                </c:pt>
                <c:pt idx="5">
                  <c:v>Cultuur &amp; film</c:v>
                </c:pt>
                <c:pt idx="6">
                  <c:v>Natuur &amp; ecologie</c:v>
                </c:pt>
                <c:pt idx="7">
                  <c:v>Hobby en koken</c:v>
                </c:pt>
              </c:strCache>
            </c:strRef>
          </c:cat>
          <c:val>
            <c:numRef>
              <c:f>Blad1!$B$2:$B$9</c:f>
              <c:numCache>
                <c:formatCode>0.0%</c:formatCode>
                <c:ptCount val="8"/>
                <c:pt idx="0">
                  <c:v>0.222</c:v>
                </c:pt>
                <c:pt idx="1">
                  <c:v>0.11899999999999999</c:v>
                </c:pt>
                <c:pt idx="2">
                  <c:v>0.156</c:v>
                </c:pt>
                <c:pt idx="3">
                  <c:v>0.20699999999999999</c:v>
                </c:pt>
                <c:pt idx="4">
                  <c:v>3.6999999999999998E-2</c:v>
                </c:pt>
                <c:pt idx="5">
                  <c:v>8.1000000000000003E-2</c:v>
                </c:pt>
                <c:pt idx="6">
                  <c:v>7.3999999999999996E-2</c:v>
                </c:pt>
                <c:pt idx="7">
                  <c:v>0.104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B1-44AD-9EDB-5037C631BF6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60+</c:v>
                </c:pt>
              </c:strCache>
            </c:strRef>
          </c:tx>
          <c:invertIfNegative val="0"/>
          <c:cat>
            <c:strRef>
              <c:f>Blad1!$A$2:$A$9</c:f>
              <c:strCache>
                <c:ptCount val="8"/>
                <c:pt idx="0">
                  <c:v>buurtfeesten</c:v>
                </c:pt>
                <c:pt idx="1">
                  <c:v>Ontmoeting</c:v>
                </c:pt>
                <c:pt idx="2">
                  <c:v>Kind en jong</c:v>
                </c:pt>
                <c:pt idx="3">
                  <c:v>Sport en spel</c:v>
                </c:pt>
                <c:pt idx="4">
                  <c:v>Vorming &amp; info</c:v>
                </c:pt>
                <c:pt idx="5">
                  <c:v>Cultuur &amp; film</c:v>
                </c:pt>
                <c:pt idx="6">
                  <c:v>Natuur &amp; ecologie</c:v>
                </c:pt>
                <c:pt idx="7">
                  <c:v>Hobby en koken</c:v>
                </c:pt>
              </c:strCache>
            </c:strRef>
          </c:cat>
          <c:val>
            <c:numRef>
              <c:f>Blad1!$C$2:$C$9</c:f>
              <c:numCache>
                <c:formatCode>0.0%</c:formatCode>
                <c:ptCount val="8"/>
                <c:pt idx="0">
                  <c:v>0.23799999999999999</c:v>
                </c:pt>
                <c:pt idx="1">
                  <c:v>9.5000000000000001E-2</c:v>
                </c:pt>
                <c:pt idx="2">
                  <c:v>4.8000000000000001E-2</c:v>
                </c:pt>
                <c:pt idx="3">
                  <c:v>0.19</c:v>
                </c:pt>
                <c:pt idx="4">
                  <c:v>9.5000000000000001E-2</c:v>
                </c:pt>
                <c:pt idx="5">
                  <c:v>0.14299999999999999</c:v>
                </c:pt>
                <c:pt idx="6">
                  <c:v>4.8000000000000001E-2</c:v>
                </c:pt>
                <c:pt idx="7">
                  <c:v>0.14299999999999999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B1-44AD-9EDB-5037C631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3530752"/>
        <c:axId val="283837184"/>
      </c:barChart>
      <c:catAx>
        <c:axId val="243530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83837184"/>
        <c:crosses val="autoZero"/>
        <c:auto val="1"/>
        <c:lblAlgn val="ctr"/>
        <c:lblOffset val="100"/>
        <c:noMultiLvlLbl val="0"/>
      </c:catAx>
      <c:valAx>
        <c:axId val="28383718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43530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293395483757191"/>
          <c:y val="0.10884901677591377"/>
          <c:w val="0.12623098231945676"/>
          <c:h val="0.119153427396955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06883461361435"/>
          <c:y val="0.10156133368709649"/>
          <c:w val="0.70565886197829875"/>
          <c:h val="0.612541788272751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Blad1!$A$2:$A$8</c:f>
              <c:strCache>
                <c:ptCount val="7"/>
                <c:pt idx="0">
                  <c:v>Familie / vrienden</c:v>
                </c:pt>
                <c:pt idx="1">
                  <c:v>Onder de mensen</c:v>
                </c:pt>
                <c:pt idx="2">
                  <c:v>Gezelligheid</c:v>
                </c:pt>
                <c:pt idx="3">
                  <c:v>Aanbod</c:v>
                </c:pt>
                <c:pt idx="4">
                  <c:v>Bewegen / sporten</c:v>
                </c:pt>
                <c:pt idx="5">
                  <c:v>Natuur / rust</c:v>
                </c:pt>
                <c:pt idx="6">
                  <c:v>Kinderen</c:v>
                </c:pt>
              </c:strCache>
            </c:strRef>
          </c:cat>
          <c:val>
            <c:numRef>
              <c:f>Blad1!$B$2:$B$8</c:f>
              <c:numCache>
                <c:formatCode>0.0%</c:formatCode>
                <c:ptCount val="7"/>
                <c:pt idx="0">
                  <c:v>0.19700000000000001</c:v>
                </c:pt>
                <c:pt idx="1">
                  <c:v>0.16800000000000001</c:v>
                </c:pt>
                <c:pt idx="2">
                  <c:v>0.09</c:v>
                </c:pt>
                <c:pt idx="3">
                  <c:v>0.158</c:v>
                </c:pt>
                <c:pt idx="4">
                  <c:v>0.115</c:v>
                </c:pt>
                <c:pt idx="5">
                  <c:v>0.183</c:v>
                </c:pt>
                <c:pt idx="6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91-4716-876E-B56D047B0E5A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Blad1!$A$2:$A$8</c:f>
              <c:strCache>
                <c:ptCount val="7"/>
                <c:pt idx="0">
                  <c:v>Familie / vrienden</c:v>
                </c:pt>
                <c:pt idx="1">
                  <c:v>Onder de mensen</c:v>
                </c:pt>
                <c:pt idx="2">
                  <c:v>Gezelligheid</c:v>
                </c:pt>
                <c:pt idx="3">
                  <c:v>Aanbod</c:v>
                </c:pt>
                <c:pt idx="4">
                  <c:v>Bewegen / sporten</c:v>
                </c:pt>
                <c:pt idx="5">
                  <c:v>Natuur / rust</c:v>
                </c:pt>
                <c:pt idx="6">
                  <c:v>Kinderen</c:v>
                </c:pt>
              </c:strCache>
            </c:strRef>
          </c:cat>
          <c:val>
            <c:numRef>
              <c:f>Blad1!$C$2:$C$8</c:f>
              <c:numCache>
                <c:formatCode>0.0%</c:formatCode>
                <c:ptCount val="7"/>
                <c:pt idx="0">
                  <c:v>0.25800000000000001</c:v>
                </c:pt>
                <c:pt idx="1">
                  <c:v>6.5000000000000002E-2</c:v>
                </c:pt>
                <c:pt idx="2">
                  <c:v>6.5000000000000002E-2</c:v>
                </c:pt>
                <c:pt idx="3">
                  <c:v>0.161</c:v>
                </c:pt>
                <c:pt idx="4">
                  <c:v>9.7000000000000003E-2</c:v>
                </c:pt>
                <c:pt idx="5">
                  <c:v>0.161</c:v>
                </c:pt>
                <c:pt idx="6">
                  <c:v>0.19400000000000001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791-4716-876E-B56D047B0E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5634560"/>
        <c:axId val="285636096"/>
      </c:barChart>
      <c:catAx>
        <c:axId val="28563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5636096"/>
        <c:crosses val="autoZero"/>
        <c:auto val="1"/>
        <c:lblAlgn val="ctr"/>
        <c:lblOffset val="100"/>
        <c:noMultiLvlLbl val="0"/>
      </c:catAx>
      <c:valAx>
        <c:axId val="28563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563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706704086019422"/>
          <c:y val="0.32579431864927927"/>
          <c:w val="0.13665100013042028"/>
          <c:h val="0.12076360884826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03764966285797"/>
          <c:y val="0.11967948005777136"/>
          <c:w val="0.70842964151228005"/>
          <c:h val="0.617233825871199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Blad1!$A$2:$A$9</c:f>
              <c:strCache>
                <c:ptCount val="8"/>
                <c:pt idx="0">
                  <c:v>Vriendelijke groet</c:v>
                </c:pt>
                <c:pt idx="1">
                  <c:v>Mezelf / openheid</c:v>
                </c:pt>
                <c:pt idx="2">
                  <c:v>Ongedwongen sfeer</c:v>
                </c:pt>
                <c:pt idx="3">
                  <c:v>Vertrouwd</c:v>
                </c:pt>
                <c:pt idx="4">
                  <c:v>Uitnodiging</c:v>
                </c:pt>
                <c:pt idx="5">
                  <c:v>Proper</c:v>
                </c:pt>
                <c:pt idx="6">
                  <c:v>Altijd welkom</c:v>
                </c:pt>
                <c:pt idx="7">
                  <c:v>Je voelt dat</c:v>
                </c:pt>
              </c:strCache>
            </c:strRef>
          </c:cat>
          <c:val>
            <c:numRef>
              <c:f>Blad1!$B$2:$B$9</c:f>
              <c:numCache>
                <c:formatCode>0.0%</c:formatCode>
                <c:ptCount val="8"/>
                <c:pt idx="0">
                  <c:v>0.53900000000000003</c:v>
                </c:pt>
                <c:pt idx="1">
                  <c:v>6.3E-2</c:v>
                </c:pt>
                <c:pt idx="2">
                  <c:v>7.0000000000000007E-2</c:v>
                </c:pt>
                <c:pt idx="3">
                  <c:v>0.13300000000000001</c:v>
                </c:pt>
                <c:pt idx="4">
                  <c:v>3.9E-2</c:v>
                </c:pt>
                <c:pt idx="5">
                  <c:v>2.3E-2</c:v>
                </c:pt>
                <c:pt idx="6">
                  <c:v>0.09</c:v>
                </c:pt>
                <c:pt idx="7">
                  <c:v>3.9E-2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84-4C44-9E23-BF5BEB738CC2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Blad1!$A$2:$A$9</c:f>
              <c:strCache>
                <c:ptCount val="8"/>
                <c:pt idx="0">
                  <c:v>Vriendelijke groet</c:v>
                </c:pt>
                <c:pt idx="1">
                  <c:v>Mezelf / openheid</c:v>
                </c:pt>
                <c:pt idx="2">
                  <c:v>Ongedwongen sfeer</c:v>
                </c:pt>
                <c:pt idx="3">
                  <c:v>Vertrouwd</c:v>
                </c:pt>
                <c:pt idx="4">
                  <c:v>Uitnodiging</c:v>
                </c:pt>
                <c:pt idx="5">
                  <c:v>Proper</c:v>
                </c:pt>
                <c:pt idx="6">
                  <c:v>Altijd welkom</c:v>
                </c:pt>
                <c:pt idx="7">
                  <c:v>Je voelt dat</c:v>
                </c:pt>
              </c:strCache>
            </c:strRef>
          </c:cat>
          <c:val>
            <c:numRef>
              <c:f>Blad1!$C$2:$C$9</c:f>
              <c:numCache>
                <c:formatCode>0.0%</c:formatCode>
                <c:ptCount val="8"/>
                <c:pt idx="0">
                  <c:v>0.52900000000000003</c:v>
                </c:pt>
                <c:pt idx="1">
                  <c:v>5.8999999999999997E-2</c:v>
                </c:pt>
                <c:pt idx="2">
                  <c:v>5.8999999999999997E-2</c:v>
                </c:pt>
                <c:pt idx="3">
                  <c:v>0.17599999999999999</c:v>
                </c:pt>
                <c:pt idx="4">
                  <c:v>0</c:v>
                </c:pt>
                <c:pt idx="5">
                  <c:v>5.8999999999999997E-2</c:v>
                </c:pt>
                <c:pt idx="6">
                  <c:v>5.8999999999999997E-2</c:v>
                </c:pt>
                <c:pt idx="7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84-4C44-9E23-BF5BEB738C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843968"/>
        <c:axId val="283923584"/>
      </c:barChart>
      <c:catAx>
        <c:axId val="283843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3923584"/>
        <c:crosses val="autoZero"/>
        <c:auto val="1"/>
        <c:lblAlgn val="ctr"/>
        <c:lblOffset val="100"/>
        <c:noMultiLvlLbl val="0"/>
      </c:catAx>
      <c:valAx>
        <c:axId val="283923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384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05592332559255"/>
          <c:y val="0.34643650705477164"/>
          <c:w val="0.13785776286826307"/>
          <c:h val="0.12113135577528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98646012872798E-2"/>
          <c:y val="2.7666555567899861E-2"/>
          <c:w val="0.74045263270502815"/>
          <c:h val="0.68189775210161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Blad1!$A$2:$A$7</c:f>
              <c:strCache>
                <c:ptCount val="6"/>
                <c:pt idx="0">
                  <c:v>Vuil / verloederd</c:v>
                </c:pt>
                <c:pt idx="1">
                  <c:v>Onveilig</c:v>
                </c:pt>
                <c:pt idx="2">
                  <c:v>Veel volk / lawaai</c:v>
                </c:pt>
                <c:pt idx="3">
                  <c:v>Onvriendelijk / afstandelijk</c:v>
                </c:pt>
                <c:pt idx="4">
                  <c:v>Nergens</c:v>
                </c:pt>
                <c:pt idx="5">
                  <c:v>Roken / drugs / drinken</c:v>
                </c:pt>
              </c:strCache>
            </c:strRef>
          </c:cat>
          <c:val>
            <c:numRef>
              <c:f>Blad1!$B$2:$B$7</c:f>
              <c:numCache>
                <c:formatCode>0.0%</c:formatCode>
                <c:ptCount val="6"/>
                <c:pt idx="0">
                  <c:v>0.13500000000000001</c:v>
                </c:pt>
                <c:pt idx="1">
                  <c:v>0.158</c:v>
                </c:pt>
                <c:pt idx="2">
                  <c:v>0.27800000000000002</c:v>
                </c:pt>
                <c:pt idx="3">
                  <c:v>0.20300000000000001</c:v>
                </c:pt>
                <c:pt idx="4">
                  <c:v>0.15</c:v>
                </c:pt>
                <c:pt idx="5">
                  <c:v>7.4999999999999997E-2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B1-44AD-9EDB-5037C631BF6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Blad1!$A$2:$A$7</c:f>
              <c:strCache>
                <c:ptCount val="6"/>
                <c:pt idx="0">
                  <c:v>Vuil / verloederd</c:v>
                </c:pt>
                <c:pt idx="1">
                  <c:v>Onveilig</c:v>
                </c:pt>
                <c:pt idx="2">
                  <c:v>Veel volk / lawaai</c:v>
                </c:pt>
                <c:pt idx="3">
                  <c:v>Onvriendelijk / afstandelijk</c:v>
                </c:pt>
                <c:pt idx="4">
                  <c:v>Nergens</c:v>
                </c:pt>
                <c:pt idx="5">
                  <c:v>Roken / drugs / drinken</c:v>
                </c:pt>
              </c:strCache>
            </c:strRef>
          </c:cat>
          <c:val>
            <c:numRef>
              <c:f>Blad1!$C$2:$C$7</c:f>
              <c:numCache>
                <c:formatCode>0.0%</c:formatCode>
                <c:ptCount val="6"/>
                <c:pt idx="0">
                  <c:v>0</c:v>
                </c:pt>
                <c:pt idx="1">
                  <c:v>0.188</c:v>
                </c:pt>
                <c:pt idx="2">
                  <c:v>0.188</c:v>
                </c:pt>
                <c:pt idx="3">
                  <c:v>0.313</c:v>
                </c:pt>
                <c:pt idx="4">
                  <c:v>0.125</c:v>
                </c:pt>
                <c:pt idx="5">
                  <c:v>0.188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B1-44AD-9EDB-5037C631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3942272"/>
        <c:axId val="285238400"/>
      </c:barChart>
      <c:catAx>
        <c:axId val="283942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5238400"/>
        <c:crosses val="autoZero"/>
        <c:auto val="1"/>
        <c:lblAlgn val="ctr"/>
        <c:lblOffset val="100"/>
        <c:noMultiLvlLbl val="0"/>
      </c:catAx>
      <c:valAx>
        <c:axId val="28523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394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93436991988511"/>
          <c:y val="0.32049216753694032"/>
          <c:w val="0.12623098231945676"/>
          <c:h val="0.11915342739695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9398646012872798E-2"/>
          <c:y val="2.7666555567899861E-2"/>
          <c:w val="0.74045263270502815"/>
          <c:h val="0.681897752101618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Algemeen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Blad1!$A$2:$A$9</c:f>
              <c:strCache>
                <c:ptCount val="8"/>
                <c:pt idx="0">
                  <c:v>buurtfeesten</c:v>
                </c:pt>
                <c:pt idx="1">
                  <c:v>Ontmoeting</c:v>
                </c:pt>
                <c:pt idx="2">
                  <c:v>Kind en jong</c:v>
                </c:pt>
                <c:pt idx="3">
                  <c:v>Sport en spel</c:v>
                </c:pt>
                <c:pt idx="4">
                  <c:v>Vorming &amp; info</c:v>
                </c:pt>
                <c:pt idx="5">
                  <c:v>Cultuur &amp; film</c:v>
                </c:pt>
                <c:pt idx="6">
                  <c:v>Natuur &amp; ecologie</c:v>
                </c:pt>
                <c:pt idx="7">
                  <c:v>Hobby en koken</c:v>
                </c:pt>
              </c:strCache>
            </c:strRef>
          </c:cat>
          <c:val>
            <c:numRef>
              <c:f>Blad1!$B$2:$B$9</c:f>
              <c:numCache>
                <c:formatCode>0.0%</c:formatCode>
                <c:ptCount val="8"/>
                <c:pt idx="0">
                  <c:v>0.222</c:v>
                </c:pt>
                <c:pt idx="1">
                  <c:v>0.11899999999999999</c:v>
                </c:pt>
                <c:pt idx="2">
                  <c:v>0.156</c:v>
                </c:pt>
                <c:pt idx="3">
                  <c:v>0.20699999999999999</c:v>
                </c:pt>
                <c:pt idx="4">
                  <c:v>3.6999999999999998E-2</c:v>
                </c:pt>
                <c:pt idx="5">
                  <c:v>8.1000000000000003E-2</c:v>
                </c:pt>
                <c:pt idx="6">
                  <c:v>7.3999999999999996E-2</c:v>
                </c:pt>
                <c:pt idx="7">
                  <c:v>0.104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B1-44AD-9EDB-5037C631BF66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Mma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Blad1!$A$2:$A$9</c:f>
              <c:strCache>
                <c:ptCount val="8"/>
                <c:pt idx="0">
                  <c:v>buurtfeesten</c:v>
                </c:pt>
                <c:pt idx="1">
                  <c:v>Ontmoeting</c:v>
                </c:pt>
                <c:pt idx="2">
                  <c:v>Kind en jong</c:v>
                </c:pt>
                <c:pt idx="3">
                  <c:v>Sport en spel</c:v>
                </c:pt>
                <c:pt idx="4">
                  <c:v>Vorming &amp; info</c:v>
                </c:pt>
                <c:pt idx="5">
                  <c:v>Cultuur &amp; film</c:v>
                </c:pt>
                <c:pt idx="6">
                  <c:v>Natuur &amp; ecologie</c:v>
                </c:pt>
                <c:pt idx="7">
                  <c:v>Hobby en koken</c:v>
                </c:pt>
              </c:strCache>
            </c:strRef>
          </c:cat>
          <c:val>
            <c:numRef>
              <c:f>Blad1!$C$2:$C$9</c:f>
              <c:numCache>
                <c:formatCode>0.0%</c:formatCode>
                <c:ptCount val="8"/>
                <c:pt idx="0">
                  <c:v>0.17599999999999999</c:v>
                </c:pt>
                <c:pt idx="1">
                  <c:v>0.23499999999999999</c:v>
                </c:pt>
                <c:pt idx="2">
                  <c:v>0.23499999999999999</c:v>
                </c:pt>
                <c:pt idx="3">
                  <c:v>0.29399999999999998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5.8999999999999997E-2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B1-44AD-9EDB-5037C631B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85736960"/>
        <c:axId val="285738496"/>
      </c:barChart>
      <c:catAx>
        <c:axId val="28573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5738496"/>
        <c:crosses val="autoZero"/>
        <c:auto val="1"/>
        <c:lblAlgn val="ctr"/>
        <c:lblOffset val="100"/>
        <c:noMultiLvlLbl val="0"/>
      </c:catAx>
      <c:valAx>
        <c:axId val="28573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.0%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28573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93395483757191"/>
          <c:y val="0.10884901677591377"/>
          <c:w val="0.12623098231945676"/>
          <c:h val="0.11915342739695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600" baseline="0"/>
      </a:pPr>
      <a:endParaRPr lang="nl-B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Buurtdialoog</c:v>
                </c:pt>
              </c:strCache>
            </c:strRef>
          </c:tx>
          <c:cat>
            <c:strRef>
              <c:f>Blad1!$A$2:$A$3</c:f>
              <c:strCache>
                <c:ptCount val="2"/>
                <c:pt idx="0">
                  <c:v>Mannen</c:v>
                </c:pt>
                <c:pt idx="1">
                  <c:v>Vrouwen</c:v>
                </c:pt>
              </c:strCache>
            </c:strRef>
          </c:cat>
          <c:val>
            <c:numRef>
              <c:f>Blad1!$B$2:$B$3</c:f>
              <c:numCache>
                <c:formatCode>0.00%</c:formatCode>
                <c:ptCount val="2"/>
                <c:pt idx="0">
                  <c:v>0.34300000000000003</c:v>
                </c:pt>
                <c:pt idx="1">
                  <c:v>0.65700000000000003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F7-49A0-B327-430B2CC10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1"/>
                </a:solidFill>
              </a:defRPr>
            </a:pPr>
            <a:r>
              <a:rPr lang="nl-BE" dirty="0" err="1">
                <a:solidFill>
                  <a:schemeClr val="tx1"/>
                </a:solidFill>
              </a:rPr>
              <a:t>Moscou</a:t>
            </a:r>
            <a:r>
              <a:rPr lang="nl-BE" dirty="0">
                <a:solidFill>
                  <a:schemeClr val="tx1"/>
                </a:solidFill>
              </a:rPr>
              <a:t>-Vogelhoek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Moscou</c:v>
                </c:pt>
              </c:strCache>
            </c:strRef>
          </c:tx>
          <c:cat>
            <c:strRef>
              <c:f>Blad1!$A$2:$A$3</c:f>
              <c:strCache>
                <c:ptCount val="2"/>
                <c:pt idx="0">
                  <c:v>Belg</c:v>
                </c:pt>
                <c:pt idx="1">
                  <c:v>Niet Belg</c:v>
                </c:pt>
              </c:strCache>
            </c:strRef>
          </c:cat>
          <c:val>
            <c:numRef>
              <c:f>Blad1!$B$2:$B$3</c:f>
              <c:numCache>
                <c:formatCode>0.00%</c:formatCode>
                <c:ptCount val="2"/>
                <c:pt idx="0">
                  <c:v>0.78400000000000003</c:v>
                </c:pt>
                <c:pt idx="1">
                  <c:v>0.216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412-4471-8702-2B6B555781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1">
              <a:lumMod val="75000"/>
            </a:schemeClr>
          </a:solidFill>
        </a:defRPr>
      </a:pPr>
      <a:endParaRPr lang="nl-BE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Buurtdialoog</c:v>
                </c:pt>
              </c:strCache>
            </c:strRef>
          </c:tx>
          <c:cat>
            <c:strRef>
              <c:f>Blad1!$A$2:$A$3</c:f>
              <c:strCache>
                <c:ptCount val="2"/>
                <c:pt idx="0">
                  <c:v>Belg</c:v>
                </c:pt>
                <c:pt idx="1">
                  <c:v>Niet Belg</c:v>
                </c:pt>
              </c:strCache>
            </c:strRef>
          </c:cat>
          <c:val>
            <c:numRef>
              <c:f>Blad1!$B$2:$B$3</c:f>
              <c:numCache>
                <c:formatCode>0.00%</c:formatCode>
                <c:ptCount val="2"/>
                <c:pt idx="0">
                  <c:v>0.84899999999999998</c:v>
                </c:pt>
                <c:pt idx="1">
                  <c:v>0.151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4C-4A97-8735-19E76DAC22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Moscou-VH</c:v>
                </c:pt>
              </c:strCache>
            </c:strRef>
          </c:tx>
          <c:invertIfNegative val="0"/>
          <c:cat>
            <c:strRef>
              <c:f>Blad1!$A$2:$A$5</c:f>
              <c:strCache>
                <c:ptCount val="4"/>
                <c:pt idx="0">
                  <c:v>Alleen</c:v>
                </c:pt>
                <c:pt idx="1">
                  <c:v>Alleen + kind</c:v>
                </c:pt>
                <c:pt idx="2">
                  <c:v>Koppel</c:v>
                </c:pt>
                <c:pt idx="3">
                  <c:v>Koppel + kind</c:v>
                </c:pt>
              </c:strCache>
            </c:strRef>
          </c:cat>
          <c:val>
            <c:numRef>
              <c:f>Blad1!$B$2:$B$5</c:f>
              <c:numCache>
                <c:formatCode>0.0%</c:formatCode>
                <c:ptCount val="4"/>
                <c:pt idx="0">
                  <c:v>0.33400000000000002</c:v>
                </c:pt>
                <c:pt idx="1">
                  <c:v>8.6999999999999994E-2</c:v>
                </c:pt>
                <c:pt idx="2">
                  <c:v>0.29899999999999999</c:v>
                </c:pt>
                <c:pt idx="3">
                  <c:v>0.28000000000000003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61-44FB-A160-099091E55E58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Buurtdialoog</c:v>
                </c:pt>
              </c:strCache>
            </c:strRef>
          </c:tx>
          <c:invertIfNegative val="0"/>
          <c:cat>
            <c:strRef>
              <c:f>Blad1!$A$2:$A$5</c:f>
              <c:strCache>
                <c:ptCount val="4"/>
                <c:pt idx="0">
                  <c:v>Alleen</c:v>
                </c:pt>
                <c:pt idx="1">
                  <c:v>Alleen + kind</c:v>
                </c:pt>
                <c:pt idx="2">
                  <c:v>Koppel</c:v>
                </c:pt>
                <c:pt idx="3">
                  <c:v>Koppel + kind</c:v>
                </c:pt>
              </c:strCache>
            </c:strRef>
          </c:cat>
          <c:val>
            <c:numRef>
              <c:f>Blad1!$C$2:$C$5</c:f>
              <c:numCache>
                <c:formatCode>0.0%</c:formatCode>
                <c:ptCount val="4"/>
                <c:pt idx="0">
                  <c:v>0.16200000000000001</c:v>
                </c:pt>
                <c:pt idx="1">
                  <c:v>6.7000000000000004E-2</c:v>
                </c:pt>
                <c:pt idx="2">
                  <c:v>0.25700000000000001</c:v>
                </c:pt>
                <c:pt idx="3">
                  <c:v>0.51400000000000001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61-44FB-A160-099091E55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943552"/>
        <c:axId val="163945088"/>
      </c:barChart>
      <c:catAx>
        <c:axId val="163943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63945088"/>
        <c:crosses val="autoZero"/>
        <c:auto val="1"/>
        <c:lblAlgn val="ctr"/>
        <c:lblOffset val="100"/>
        <c:noMultiLvlLbl val="0"/>
      </c:catAx>
      <c:valAx>
        <c:axId val="16394508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1639435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Buurtdialoog</c:v>
                </c:pt>
              </c:strCache>
            </c:strRef>
          </c:tx>
          <c:cat>
            <c:strRef>
              <c:f>Blad1!$A$2:$A$7</c:f>
              <c:strCache>
                <c:ptCount val="6"/>
                <c:pt idx="0">
                  <c:v>&lt;1 jr</c:v>
                </c:pt>
                <c:pt idx="1">
                  <c:v>1-5 jr</c:v>
                </c:pt>
                <c:pt idx="2">
                  <c:v>6-10 jr</c:v>
                </c:pt>
                <c:pt idx="3">
                  <c:v>11-20 jr</c:v>
                </c:pt>
                <c:pt idx="4">
                  <c:v>21-30 jr</c:v>
                </c:pt>
                <c:pt idx="5">
                  <c:v>&gt;30 jr</c:v>
                </c:pt>
              </c:strCache>
            </c:strRef>
          </c:cat>
          <c:val>
            <c:numRef>
              <c:f>Blad1!$B$2:$B$7</c:f>
              <c:numCache>
                <c:formatCode>0.0%</c:formatCode>
                <c:ptCount val="6"/>
                <c:pt idx="0">
                  <c:v>6.4000000000000001E-2</c:v>
                </c:pt>
                <c:pt idx="1">
                  <c:v>0.245</c:v>
                </c:pt>
                <c:pt idx="2">
                  <c:v>0.18099999999999999</c:v>
                </c:pt>
                <c:pt idx="3">
                  <c:v>0.18099999999999999</c:v>
                </c:pt>
                <c:pt idx="4">
                  <c:v>0.11700000000000001</c:v>
                </c:pt>
                <c:pt idx="5">
                  <c:v>0.21299999999999999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2F-425B-B94D-DDA868EE3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06883461361435"/>
          <c:y val="0.10830046661482058"/>
          <c:w val="0.84675425448759645"/>
          <c:h val="0.6058026072983760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Pleisterplekken</c:v>
                </c:pt>
              </c:strCache>
            </c:strRef>
          </c:tx>
          <c:invertIfNegative val="0"/>
          <c:cat>
            <c:strRef>
              <c:f>Blad1!$A$2:$A$8</c:f>
              <c:strCache>
                <c:ptCount val="7"/>
                <c:pt idx="0">
                  <c:v>Familie / vrienden</c:v>
                </c:pt>
                <c:pt idx="1">
                  <c:v>Onder de mensen</c:v>
                </c:pt>
                <c:pt idx="2">
                  <c:v>Gezelligheid</c:v>
                </c:pt>
                <c:pt idx="3">
                  <c:v>Aanbod</c:v>
                </c:pt>
                <c:pt idx="4">
                  <c:v>Bewegen / sporten</c:v>
                </c:pt>
                <c:pt idx="5">
                  <c:v>Natuur / rust</c:v>
                </c:pt>
                <c:pt idx="6">
                  <c:v>Kinderen</c:v>
                </c:pt>
              </c:strCache>
            </c:strRef>
          </c:cat>
          <c:val>
            <c:numRef>
              <c:f>Blad1!$B$2:$B$8</c:f>
              <c:numCache>
                <c:formatCode>0.0%</c:formatCode>
                <c:ptCount val="7"/>
                <c:pt idx="0">
                  <c:v>0.19700000000000001</c:v>
                </c:pt>
                <c:pt idx="1">
                  <c:v>0.16800000000000001</c:v>
                </c:pt>
                <c:pt idx="2">
                  <c:v>0.09</c:v>
                </c:pt>
                <c:pt idx="3">
                  <c:v>0.158</c:v>
                </c:pt>
                <c:pt idx="4">
                  <c:v>0.115</c:v>
                </c:pt>
                <c:pt idx="5">
                  <c:v>0.183</c:v>
                </c:pt>
                <c:pt idx="6">
                  <c:v>0.09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A2-4E42-96C0-B79B8E1C9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2084224"/>
        <c:axId val="232085760"/>
        <c:axId val="0"/>
      </c:bar3DChart>
      <c:catAx>
        <c:axId val="23208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nl-BE"/>
          </a:p>
        </c:txPr>
        <c:crossAx val="232085760"/>
        <c:crosses val="autoZero"/>
        <c:auto val="1"/>
        <c:lblAlgn val="ctr"/>
        <c:lblOffset val="100"/>
        <c:noMultiLvlLbl val="0"/>
      </c:catAx>
      <c:valAx>
        <c:axId val="232085760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32084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804317377434254"/>
          <c:y val="0.37822846919447972"/>
          <c:w val="1.9568271193090656E-2"/>
          <c:h val="6.315354389113161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403764966285797"/>
          <c:y val="0.12203101668182123"/>
          <c:w val="0.83604642219240588"/>
          <c:h val="0.614882160703616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Kolom1</c:v>
                </c:pt>
              </c:strCache>
            </c:strRef>
          </c:tx>
          <c:invertIfNegative val="0"/>
          <c:cat>
            <c:strRef>
              <c:f>Blad1!$A$2:$A$9</c:f>
              <c:strCache>
                <c:ptCount val="8"/>
                <c:pt idx="0">
                  <c:v>Vriendelijke groet</c:v>
                </c:pt>
                <c:pt idx="1">
                  <c:v>Mezelf / openheid</c:v>
                </c:pt>
                <c:pt idx="2">
                  <c:v>Ongedwongen sfeer</c:v>
                </c:pt>
                <c:pt idx="3">
                  <c:v>Vertrouwd</c:v>
                </c:pt>
                <c:pt idx="4">
                  <c:v>Uitnodiging</c:v>
                </c:pt>
                <c:pt idx="5">
                  <c:v>Proper</c:v>
                </c:pt>
                <c:pt idx="6">
                  <c:v>Altijd welkom</c:v>
                </c:pt>
                <c:pt idx="7">
                  <c:v>Je voelt dat</c:v>
                </c:pt>
              </c:strCache>
            </c:strRef>
          </c:cat>
          <c:val>
            <c:numRef>
              <c:f>Blad1!$B$2:$B$9</c:f>
              <c:numCache>
                <c:formatCode>0.0%</c:formatCode>
                <c:ptCount val="8"/>
                <c:pt idx="0">
                  <c:v>0.53900000000000003</c:v>
                </c:pt>
                <c:pt idx="1">
                  <c:v>6.3E-2</c:v>
                </c:pt>
                <c:pt idx="2">
                  <c:v>7.0000000000000007E-2</c:v>
                </c:pt>
                <c:pt idx="3">
                  <c:v>0.13300000000000001</c:v>
                </c:pt>
                <c:pt idx="4">
                  <c:v>3.9E-2</c:v>
                </c:pt>
                <c:pt idx="5">
                  <c:v>2.3E-2</c:v>
                </c:pt>
                <c:pt idx="6">
                  <c:v>0.09</c:v>
                </c:pt>
                <c:pt idx="7">
                  <c:v>3.9E-2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20-4098-A454-45DDECECF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2621952"/>
        <c:axId val="232623488"/>
        <c:axId val="0"/>
      </c:bar3DChart>
      <c:catAx>
        <c:axId val="232621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nl-BE"/>
          </a:p>
        </c:txPr>
        <c:crossAx val="232623488"/>
        <c:crosses val="autoZero"/>
        <c:auto val="1"/>
        <c:lblAlgn val="ctr"/>
        <c:lblOffset val="100"/>
        <c:noMultiLvlLbl val="0"/>
      </c:catAx>
      <c:valAx>
        <c:axId val="23262348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32621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9119290864233478"/>
          <c:y val="0.56983752662006637"/>
          <c:w val="8.8070913576652459E-3"/>
          <c:h val="9.4319285743668969E-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0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Reeks 1</c:v>
                </c:pt>
              </c:strCache>
            </c:strRef>
          </c:tx>
          <c:invertIfNegative val="0"/>
          <c:cat>
            <c:strRef>
              <c:f>Blad1!$A$2:$A$7</c:f>
              <c:strCache>
                <c:ptCount val="6"/>
                <c:pt idx="0">
                  <c:v>Vuil / verloederd</c:v>
                </c:pt>
                <c:pt idx="1">
                  <c:v>Onveilig</c:v>
                </c:pt>
                <c:pt idx="2">
                  <c:v>Veel volk / lawaai</c:v>
                </c:pt>
                <c:pt idx="3">
                  <c:v>Onvriendelijk/afstandelijk</c:v>
                </c:pt>
                <c:pt idx="4">
                  <c:v>Nergens</c:v>
                </c:pt>
                <c:pt idx="5">
                  <c:v>Roken / drugs / drinken</c:v>
                </c:pt>
              </c:strCache>
            </c:strRef>
          </c:cat>
          <c:val>
            <c:numRef>
              <c:f>Blad1!$B$2:$B$7</c:f>
              <c:numCache>
                <c:formatCode>0.0%</c:formatCode>
                <c:ptCount val="6"/>
                <c:pt idx="0">
                  <c:v>0.13500000000000001</c:v>
                </c:pt>
                <c:pt idx="1">
                  <c:v>0.158</c:v>
                </c:pt>
                <c:pt idx="2">
                  <c:v>0.27800000000000002</c:v>
                </c:pt>
                <c:pt idx="3">
                  <c:v>0.20300000000000001</c:v>
                </c:pt>
                <c:pt idx="4">
                  <c:v>0.15</c:v>
                </c:pt>
                <c:pt idx="5">
                  <c:v>7.4999999999999997E-2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16-4348-B70E-E7C39D92D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32358272"/>
        <c:axId val="232359808"/>
        <c:axId val="0"/>
      </c:bar3DChart>
      <c:catAx>
        <c:axId val="232358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nl-BE"/>
          </a:p>
        </c:txPr>
        <c:crossAx val="232359808"/>
        <c:crosses val="autoZero"/>
        <c:auto val="1"/>
        <c:lblAlgn val="ctr"/>
        <c:lblOffset val="100"/>
        <c:noMultiLvlLbl val="0"/>
      </c:catAx>
      <c:valAx>
        <c:axId val="23235980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232358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l-B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0.45098</cdr:x>
      <cdr:y>0.30786</cdr:y>
    </cdr:from>
    <cdr:to>
      <cdr:x>0.72549</cdr:x>
      <cdr:y>0.39841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xmlns="" id="{0E631353-BAF3-48CE-A3C7-FB426EC90886}"/>
            </a:ext>
          </a:extLst>
        </cdr:cNvPr>
        <cdr:cNvSpPr txBox="1"/>
      </cdr:nvSpPr>
      <cdr:spPr>
        <a:xfrm xmlns:a="http://schemas.openxmlformats.org/drawingml/2006/main">
          <a:off x="1656184" y="1224136"/>
          <a:ext cx="100811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BE" sz="1100" dirty="0"/>
        </a:p>
      </cdr:txBody>
    </cdr:sp>
  </cdr:relSizeAnchor>
  <cdr:relSizeAnchor xmlns:cdr="http://schemas.openxmlformats.org/drawingml/2006/chartDrawing">
    <cdr:from>
      <cdr:x>0.45098</cdr:x>
      <cdr:y>0.21732</cdr:y>
    </cdr:from>
    <cdr:to>
      <cdr:x>0.76471</cdr:x>
      <cdr:y>0.30786</cdr:y>
    </cdr:to>
    <cdr:sp macro="" textlink="">
      <cdr:nvSpPr>
        <cdr:cNvPr id="3" name="Tekstvak 2">
          <a:extLst xmlns:a="http://schemas.openxmlformats.org/drawingml/2006/main">
            <a:ext uri="{FF2B5EF4-FFF2-40B4-BE49-F238E27FC236}">
              <a16:creationId xmlns:a16="http://schemas.microsoft.com/office/drawing/2014/main" xmlns="" id="{58EED357-D062-4F52-B825-6909238074D8}"/>
            </a:ext>
          </a:extLst>
        </cdr:cNvPr>
        <cdr:cNvSpPr txBox="1"/>
      </cdr:nvSpPr>
      <cdr:spPr>
        <a:xfrm xmlns:a="http://schemas.openxmlformats.org/drawingml/2006/main">
          <a:off x="1656184" y="864096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2400" dirty="0">
              <a:solidFill>
                <a:schemeClr val="accent1">
                  <a:lumMod val="75000"/>
                </a:schemeClr>
              </a:solidFill>
            </a:rPr>
            <a:t>49,2%</a:t>
          </a:r>
        </a:p>
      </cdr:txBody>
    </cdr:sp>
  </cdr:relSizeAnchor>
  <cdr:relSizeAnchor xmlns:cdr="http://schemas.openxmlformats.org/drawingml/2006/chartDrawing">
    <cdr:from>
      <cdr:x>0.07843</cdr:x>
      <cdr:y>0.81494</cdr:y>
    </cdr:from>
    <cdr:to>
      <cdr:x>0.39216</cdr:x>
      <cdr:y>0.90548</cdr:y>
    </cdr:to>
    <cdr:sp macro="" textlink="">
      <cdr:nvSpPr>
        <cdr:cNvPr id="4" name="Tekstvak 3">
          <a:extLst xmlns:a="http://schemas.openxmlformats.org/drawingml/2006/main">
            <a:ext uri="{FF2B5EF4-FFF2-40B4-BE49-F238E27FC236}">
              <a16:creationId xmlns:a16="http://schemas.microsoft.com/office/drawing/2014/main" xmlns="" id="{DD75C6CE-61C2-47EE-A812-E2ED6340BB0A}"/>
            </a:ext>
          </a:extLst>
        </cdr:cNvPr>
        <cdr:cNvSpPr txBox="1"/>
      </cdr:nvSpPr>
      <cdr:spPr>
        <a:xfrm xmlns:a="http://schemas.openxmlformats.org/drawingml/2006/main">
          <a:off x="288032" y="3240360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2400" dirty="0">
              <a:solidFill>
                <a:srgbClr val="C00000"/>
              </a:solidFill>
            </a:rPr>
            <a:t>50,8%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</cdr:x>
      <cdr:y>0.2</cdr:y>
    </cdr:from>
    <cdr:to>
      <cdr:x>0.88461</cdr:x>
      <cdr:y>0.3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xmlns="" id="{E1AA682A-D0AE-440E-B6CF-AB1EF68B607B}"/>
            </a:ext>
          </a:extLst>
        </cdr:cNvPr>
        <cdr:cNvSpPr txBox="1"/>
      </cdr:nvSpPr>
      <cdr:spPr>
        <a:xfrm xmlns:a="http://schemas.openxmlformats.org/drawingml/2006/main">
          <a:off x="1872208" y="720080"/>
          <a:ext cx="144015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2400" dirty="0">
              <a:solidFill>
                <a:srgbClr val="0070C0"/>
              </a:solidFill>
            </a:rPr>
            <a:t>34,3%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</cdr:x>
      <cdr:y>0.80965</cdr:y>
    </cdr:from>
    <cdr:to>
      <cdr:x>0.62</cdr:x>
      <cdr:y>0.90231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xmlns="" id="{99E19C6B-7989-4C14-8251-A9BA46AB17E0}"/>
            </a:ext>
          </a:extLst>
        </cdr:cNvPr>
        <cdr:cNvSpPr txBox="1"/>
      </cdr:nvSpPr>
      <cdr:spPr>
        <a:xfrm xmlns:a="http://schemas.openxmlformats.org/drawingml/2006/main">
          <a:off x="1080116" y="3146065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2400" dirty="0">
              <a:solidFill>
                <a:schemeClr val="accent1">
                  <a:lumMod val="75000"/>
                </a:schemeClr>
              </a:solidFill>
            </a:rPr>
            <a:t>78,4%</a:t>
          </a:r>
        </a:p>
      </cdr:txBody>
    </cdr:sp>
  </cdr:relSizeAnchor>
  <cdr:relSizeAnchor xmlns:cdr="http://schemas.openxmlformats.org/drawingml/2006/chartDrawing">
    <cdr:from>
      <cdr:x>0</cdr:x>
      <cdr:y>0.1853</cdr:y>
    </cdr:from>
    <cdr:to>
      <cdr:x>0.32</cdr:x>
      <cdr:y>0.27796</cdr:y>
    </cdr:to>
    <cdr:sp macro="" textlink="">
      <cdr:nvSpPr>
        <cdr:cNvPr id="3" name="Tekstvak 1">
          <a:extLst xmlns:a="http://schemas.openxmlformats.org/drawingml/2006/main">
            <a:ext uri="{FF2B5EF4-FFF2-40B4-BE49-F238E27FC236}">
              <a16:creationId xmlns:a16="http://schemas.microsoft.com/office/drawing/2014/main" xmlns="" id="{D52D88C5-BB79-4875-8D2B-2FC07C443993}"/>
            </a:ext>
          </a:extLst>
        </cdr:cNvPr>
        <cdr:cNvSpPr txBox="1"/>
      </cdr:nvSpPr>
      <cdr:spPr>
        <a:xfrm xmlns:a="http://schemas.openxmlformats.org/drawingml/2006/main">
          <a:off x="-827590" y="720034"/>
          <a:ext cx="115212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2400" dirty="0">
              <a:solidFill>
                <a:srgbClr val="C00000"/>
              </a:solidFill>
            </a:rPr>
            <a:t>21,6%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0.44</cdr:x>
      <cdr:y>0.78846</cdr:y>
    </cdr:from>
    <cdr:to>
      <cdr:x>0.84</cdr:x>
      <cdr:y>0.88461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xmlns="" id="{D4A6C3F8-464F-4B11-A645-0384D131DD57}"/>
            </a:ext>
          </a:extLst>
        </cdr:cNvPr>
        <cdr:cNvSpPr txBox="1"/>
      </cdr:nvSpPr>
      <cdr:spPr>
        <a:xfrm xmlns:a="http://schemas.openxmlformats.org/drawingml/2006/main">
          <a:off x="1584170" y="2952309"/>
          <a:ext cx="144015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l-BE" sz="2400" dirty="0">
              <a:solidFill>
                <a:schemeClr val="accent1">
                  <a:lumMod val="75000"/>
                </a:schemeClr>
              </a:solidFill>
            </a:rPr>
            <a:t>84,9%%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0.42077</cdr:x>
      <cdr:y>0.06618</cdr:y>
    </cdr:from>
    <cdr:to>
      <cdr:x>0.52641</cdr:x>
      <cdr:y>0.16546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2867980" y="288032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1600" dirty="0">
              <a:solidFill>
                <a:schemeClr val="bg1"/>
              </a:solidFill>
            </a:rPr>
            <a:t>6,4%</a:t>
          </a:r>
        </a:p>
      </cdr:txBody>
    </cdr:sp>
  </cdr:relSizeAnchor>
  <cdr:relSizeAnchor xmlns:cdr="http://schemas.openxmlformats.org/drawingml/2006/chartDrawing">
    <cdr:from>
      <cdr:x>0.52641</cdr:x>
      <cdr:y>0.31437</cdr:y>
    </cdr:from>
    <cdr:to>
      <cdr:x>0.69016</cdr:x>
      <cdr:y>0.43019</cdr:y>
    </cdr:to>
    <cdr:sp macro="" textlink="">
      <cdr:nvSpPr>
        <cdr:cNvPr id="3" name="Tekstvak 2"/>
        <cdr:cNvSpPr txBox="1"/>
      </cdr:nvSpPr>
      <cdr:spPr>
        <a:xfrm xmlns:a="http://schemas.openxmlformats.org/drawingml/2006/main">
          <a:off x="3588060" y="1368152"/>
          <a:ext cx="1116124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nl-BE" sz="1600" dirty="0">
              <a:solidFill>
                <a:schemeClr val="bg1"/>
              </a:solidFill>
            </a:rPr>
            <a:t>24,5%</a:t>
          </a:r>
        </a:p>
      </cdr:txBody>
    </cdr:sp>
  </cdr:relSizeAnchor>
  <cdr:relSizeAnchor xmlns:cdr="http://schemas.openxmlformats.org/drawingml/2006/chartDrawing">
    <cdr:from>
      <cdr:x>0.45246</cdr:x>
      <cdr:y>0.67838</cdr:y>
    </cdr:from>
    <cdr:to>
      <cdr:x>0.57923</cdr:x>
      <cdr:y>0.81075</cdr:y>
    </cdr:to>
    <cdr:sp macro="" textlink="">
      <cdr:nvSpPr>
        <cdr:cNvPr id="4" name="Tekstvak 3"/>
        <cdr:cNvSpPr txBox="1"/>
      </cdr:nvSpPr>
      <cdr:spPr>
        <a:xfrm xmlns:a="http://schemas.openxmlformats.org/drawingml/2006/main">
          <a:off x="3084004" y="2952328"/>
          <a:ext cx="864096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nl-BE" sz="1100" dirty="0"/>
        </a:p>
      </cdr:txBody>
    </cdr:sp>
  </cdr:relSizeAnchor>
  <cdr:relSizeAnchor xmlns:cdr="http://schemas.openxmlformats.org/drawingml/2006/chartDrawing">
    <cdr:from>
      <cdr:x>0.47359</cdr:x>
      <cdr:y>0.71147</cdr:y>
    </cdr:from>
    <cdr:to>
      <cdr:x>0.6215</cdr:x>
      <cdr:y>0.7942</cdr:y>
    </cdr:to>
    <cdr:sp macro="" textlink="">
      <cdr:nvSpPr>
        <cdr:cNvPr id="5" name="Tekstvak 4"/>
        <cdr:cNvSpPr txBox="1"/>
      </cdr:nvSpPr>
      <cdr:spPr>
        <a:xfrm xmlns:a="http://schemas.openxmlformats.org/drawingml/2006/main">
          <a:off x="3228018" y="3096340"/>
          <a:ext cx="1008167" cy="360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1600" dirty="0">
              <a:solidFill>
                <a:schemeClr val="bg1"/>
              </a:solidFill>
            </a:rPr>
            <a:t>18,1%</a:t>
          </a:r>
        </a:p>
      </cdr:txBody>
    </cdr:sp>
  </cdr:relSizeAnchor>
  <cdr:relSizeAnchor xmlns:cdr="http://schemas.openxmlformats.org/drawingml/2006/chartDrawing">
    <cdr:from>
      <cdr:x>0.2623</cdr:x>
      <cdr:y>0.69492</cdr:y>
    </cdr:from>
    <cdr:to>
      <cdr:x>0.43133</cdr:x>
      <cdr:y>0.82729</cdr:y>
    </cdr:to>
    <cdr:sp macro="" textlink="">
      <cdr:nvSpPr>
        <cdr:cNvPr id="6" name="Tekstvak 5"/>
        <cdr:cNvSpPr txBox="1"/>
      </cdr:nvSpPr>
      <cdr:spPr>
        <a:xfrm xmlns:a="http://schemas.openxmlformats.org/drawingml/2006/main">
          <a:off x="1787858" y="3024314"/>
          <a:ext cx="1152122" cy="576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1600" dirty="0">
              <a:solidFill>
                <a:schemeClr val="bg1"/>
              </a:solidFill>
            </a:rPr>
            <a:t>18,1%</a:t>
          </a:r>
        </a:p>
      </cdr:txBody>
    </cdr:sp>
  </cdr:relSizeAnchor>
  <cdr:relSizeAnchor xmlns:cdr="http://schemas.openxmlformats.org/drawingml/2006/chartDrawing">
    <cdr:from>
      <cdr:x>0.13553</cdr:x>
      <cdr:y>0.5</cdr:y>
    </cdr:from>
    <cdr:to>
      <cdr:x>0.25173</cdr:x>
      <cdr:y>0.61582</cdr:y>
    </cdr:to>
    <cdr:sp macro="" textlink="">
      <cdr:nvSpPr>
        <cdr:cNvPr id="7" name="Tekstvak 6"/>
        <cdr:cNvSpPr txBox="1"/>
      </cdr:nvSpPr>
      <cdr:spPr>
        <a:xfrm xmlns:a="http://schemas.openxmlformats.org/drawingml/2006/main">
          <a:off x="923762" y="2176016"/>
          <a:ext cx="792029" cy="5040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1600" dirty="0">
              <a:solidFill>
                <a:schemeClr val="bg1"/>
              </a:solidFill>
            </a:rPr>
            <a:t>11,7%</a:t>
          </a:r>
        </a:p>
      </cdr:txBody>
    </cdr:sp>
  </cdr:relSizeAnchor>
  <cdr:relSizeAnchor xmlns:cdr="http://schemas.openxmlformats.org/drawingml/2006/chartDrawing">
    <cdr:from>
      <cdr:x>0.2623</cdr:x>
      <cdr:y>0.182</cdr:y>
    </cdr:from>
    <cdr:to>
      <cdr:x>0.39963</cdr:x>
      <cdr:y>0.28128</cdr:y>
    </cdr:to>
    <cdr:sp macro="" textlink="">
      <cdr:nvSpPr>
        <cdr:cNvPr id="8" name="Tekstvak 7"/>
        <cdr:cNvSpPr txBox="1"/>
      </cdr:nvSpPr>
      <cdr:spPr>
        <a:xfrm xmlns:a="http://schemas.openxmlformats.org/drawingml/2006/main">
          <a:off x="1787858" y="792084"/>
          <a:ext cx="936052" cy="432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1600" dirty="0">
              <a:solidFill>
                <a:schemeClr val="bg1"/>
              </a:solidFill>
            </a:rPr>
            <a:t>21,3%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0AE3B-9497-4B8A-89FF-CDBC5A26D5A4}" type="datetimeFigureOut">
              <a:rPr lang="nl-BE" smtClean="0"/>
              <a:t>14/05/2018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C3565-9A45-4DE6-B63B-B07B74751C0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5012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Vrouwen duidelijk meer vertegenwoordigd</a:t>
            </a:r>
          </a:p>
          <a:p>
            <a:r>
              <a:rPr lang="nl-BE" dirty="0"/>
              <a:t>In andere wijken ook zo: STJ: mannen: 39,1%; vrouwen: 60,9%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3207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Buurt en straat: 22,2% &gt; veel ‘variatie’, van klein tot groot, van feest over rommelmarkt tot markt</a:t>
            </a:r>
          </a:p>
          <a:p>
            <a:r>
              <a:rPr lang="nl-BE" dirty="0"/>
              <a:t>Ontmoeting: 11,9%</a:t>
            </a:r>
          </a:p>
          <a:p>
            <a:r>
              <a:rPr lang="nl-BE" dirty="0"/>
              <a:t>Kinderen en jongeren: 15,6%</a:t>
            </a:r>
          </a:p>
          <a:p>
            <a:r>
              <a:rPr lang="nl-BE" dirty="0"/>
              <a:t>Sport en spel: 20,7%: ook grote variatie: van echte sport, over </a:t>
            </a:r>
            <a:r>
              <a:rPr lang="nl-BE" dirty="0" err="1"/>
              <a:t>kubb</a:t>
            </a:r>
            <a:r>
              <a:rPr lang="nl-BE" dirty="0"/>
              <a:t> tot gezelschapsspelen</a:t>
            </a:r>
          </a:p>
          <a:p>
            <a:r>
              <a:rPr lang="nl-BE" dirty="0"/>
              <a:t>Vorming en info: 3,7%</a:t>
            </a:r>
          </a:p>
          <a:p>
            <a:r>
              <a:rPr lang="nl-BE" dirty="0"/>
              <a:t>Cultuur en film: 8,1%</a:t>
            </a:r>
          </a:p>
          <a:p>
            <a:r>
              <a:rPr lang="nl-BE" dirty="0"/>
              <a:t>Natuur en ecologie: 7,4%</a:t>
            </a:r>
          </a:p>
          <a:p>
            <a:r>
              <a:rPr lang="nl-BE" dirty="0"/>
              <a:t>Hobby en koken: 10,4%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9363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6953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5500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Mma</a:t>
            </a:r>
            <a:r>
              <a:rPr lang="nl-BE" dirty="0"/>
              <a:t> iets ondervertegenwoordigd: ook in andere wijken zo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4137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Iets te weinig ‘alleenstaanden’ bereikt</a:t>
            </a:r>
          </a:p>
          <a:p>
            <a:r>
              <a:rPr lang="nl-BE" dirty="0"/>
              <a:t>Oververtegenwoordiging van koppel + kind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1447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Mooie spreiding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604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363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Familie of vrienden: afspreken of naar een plaats waar ze zullen zijn</a:t>
            </a:r>
          </a:p>
          <a:p>
            <a:r>
              <a:rPr lang="nl-BE" dirty="0"/>
              <a:t>Cultuur: 43%; Winkelen: 27%; leren: 7%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6B757-F86F-42A6-BC71-B57934CE2A36}" type="slidenum">
              <a:rPr lang="nl-BE" smtClean="0">
                <a:solidFill>
                  <a:prstClr val="black"/>
                </a:solidFill>
              </a:rPr>
              <a:pPr/>
              <a:t>14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Familie / vrienden: 19,7%; Onder de mensen: 16,8%; Gezelligheid: 9,0%</a:t>
            </a:r>
          </a:p>
          <a:p>
            <a:r>
              <a:rPr lang="nl-BE" dirty="0"/>
              <a:t>Aanbod versus natuur en rust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6678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Vriendelijk onthaal: 53,9%</a:t>
            </a:r>
          </a:p>
          <a:p>
            <a:r>
              <a:rPr lang="nl-BE" dirty="0"/>
              <a:t>Mezelf zijn: 6,3%</a:t>
            </a:r>
          </a:p>
          <a:p>
            <a:r>
              <a:rPr lang="nl-BE" dirty="0"/>
              <a:t>Ongedwongen sfeer: 7,0%</a:t>
            </a:r>
          </a:p>
          <a:p>
            <a:r>
              <a:rPr lang="nl-BE" dirty="0"/>
              <a:t>Vertrouwde omgeving: 13,3%</a:t>
            </a:r>
          </a:p>
          <a:p>
            <a:r>
              <a:rPr lang="nl-BE" dirty="0"/>
              <a:t>Uitgenodigd: 3,9%</a:t>
            </a:r>
          </a:p>
          <a:p>
            <a:r>
              <a:rPr lang="nl-BE" dirty="0"/>
              <a:t>Proper: 2,3%</a:t>
            </a:r>
          </a:p>
          <a:p>
            <a:r>
              <a:rPr lang="nl-BE" dirty="0"/>
              <a:t>Altijd: 9%</a:t>
            </a:r>
          </a:p>
          <a:p>
            <a:r>
              <a:rPr lang="nl-BE" dirty="0"/>
              <a:t>Voelen: 3,9%</a:t>
            </a:r>
          </a:p>
          <a:p>
            <a:endParaRPr lang="nl-BE" dirty="0"/>
          </a:p>
          <a:p>
            <a:r>
              <a:rPr lang="nl-BE" dirty="0"/>
              <a:t>EXTRA: diversiteit: 2,3%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3674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HIER EN DAAR OPMERKINGEN OVER PARK: EEN BBQ, MEER NETHEID</a:t>
            </a:r>
          </a:p>
          <a:p>
            <a:r>
              <a:rPr lang="nl-BE" dirty="0"/>
              <a:t>OPEN HUIS MEER OPEN?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9158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OOK WIJKBEURS EN GLUREN BIJ DE BUREN</a:t>
            </a:r>
          </a:p>
          <a:p>
            <a:r>
              <a:rPr lang="nl-BE" dirty="0"/>
              <a:t>SOMS VRAAG NAAR DUIDELIJKER INFO (OF MEER BUNDELEN)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3565-9A45-4DE6-B63B-B07B74751C0B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8289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332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8070" y="575589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8491" y="1737658"/>
            <a:ext cx="3913414" cy="44211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89C4"/>
              </a:buClr>
              <a:buFont typeface="Arial" pitchFamily="34" charset="0"/>
              <a:buChar char="•"/>
              <a:defRPr sz="2800"/>
            </a:lvl1pPr>
            <a:lvl2pPr marL="742950" indent="-285750">
              <a:buClr>
                <a:srgbClr val="0089C4"/>
              </a:buClr>
              <a:buFont typeface="Arial" pitchFamily="34" charset="0"/>
              <a:buChar char="•"/>
              <a:defRPr sz="2400"/>
            </a:lvl2pPr>
            <a:lvl3pPr marL="1143000" indent="-228600">
              <a:buClr>
                <a:srgbClr val="0089C4"/>
              </a:buClr>
              <a:buFont typeface="Arial" pitchFamily="34" charset="0"/>
              <a:buChar char="•"/>
              <a:defRPr sz="2000"/>
            </a:lvl3pPr>
            <a:lvl4pPr marL="1600200" indent="-228600">
              <a:buClr>
                <a:srgbClr val="0089C4"/>
              </a:buClr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89C4"/>
              </a:buClr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61379" y="1729302"/>
            <a:ext cx="3373734" cy="44211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89C4"/>
              </a:buClr>
              <a:buFont typeface="Arial" pitchFamily="34" charset="0"/>
              <a:buChar char="•"/>
              <a:defRPr sz="2800"/>
            </a:lvl1pPr>
            <a:lvl2pPr marL="742950" indent="-285750">
              <a:buClr>
                <a:srgbClr val="0089C4"/>
              </a:buClr>
              <a:buFont typeface="Arial" pitchFamily="34" charset="0"/>
              <a:buChar char="•"/>
              <a:defRPr sz="2400"/>
            </a:lvl2pPr>
            <a:lvl3pPr marL="1143000" indent="-228600">
              <a:buClr>
                <a:srgbClr val="0089C4"/>
              </a:buClr>
              <a:buFont typeface="Arial" pitchFamily="34" charset="0"/>
              <a:buChar char="•"/>
              <a:defRPr sz="2000"/>
            </a:lvl3pPr>
            <a:lvl4pPr marL="1600200" indent="-228600">
              <a:buClr>
                <a:srgbClr val="0089C4"/>
              </a:buClr>
              <a:buFont typeface="Arial" pitchFamily="34" charset="0"/>
              <a:buChar char="•"/>
              <a:defRPr sz="1800"/>
            </a:lvl4pPr>
            <a:lvl5pPr marL="2057400" indent="-228600">
              <a:buClr>
                <a:srgbClr val="0089C4"/>
              </a:buClr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11392" y="6492920"/>
            <a:ext cx="2133600" cy="365125"/>
          </a:xfrm>
          <a:prstGeom prst="rect">
            <a:avLst/>
          </a:prstGeom>
        </p:spPr>
        <p:txBody>
          <a:bodyPr/>
          <a:lstStyle/>
          <a:p>
            <a:fld id="{D4F8A8B0-86F2-4CE9-B79B-0FA89FE0E1F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222167" y="6492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214080" y="6506867"/>
            <a:ext cx="2133600" cy="365125"/>
          </a:xfrm>
          <a:prstGeom prst="rect">
            <a:avLst/>
          </a:prstGeom>
        </p:spPr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6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dubbel tekstvlak ligg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887768" y="3284786"/>
            <a:ext cx="7385559" cy="2700551"/>
            <a:chOff x="1101516" y="3426781"/>
            <a:chExt cx="7171810" cy="2558508"/>
          </a:xfrm>
          <a:solidFill>
            <a:srgbClr val="B71234"/>
          </a:solidFill>
        </p:grpSpPr>
        <p:sp>
          <p:nvSpPr>
            <p:cNvPr id="9" name="Afgeronde rechthoek 8"/>
            <p:cNvSpPr/>
            <p:nvPr/>
          </p:nvSpPr>
          <p:spPr>
            <a:xfrm>
              <a:off x="4687421" y="3426781"/>
              <a:ext cx="3585905" cy="2558508"/>
            </a:xfrm>
            <a:prstGeom prst="roundRect">
              <a:avLst>
                <a:gd name="adj" fmla="val 861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0" name="Afgeronde rechthoek 9"/>
            <p:cNvSpPr/>
            <p:nvPr/>
          </p:nvSpPr>
          <p:spPr>
            <a:xfrm>
              <a:off x="1101516" y="3426781"/>
              <a:ext cx="3585905" cy="2558508"/>
            </a:xfrm>
            <a:prstGeom prst="roundRect">
              <a:avLst>
                <a:gd name="adj" fmla="val 861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87768" y="2617061"/>
            <a:ext cx="7385793" cy="518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B71234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Titel boven een grafisch element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1077058" y="3519216"/>
            <a:ext cx="6979626" cy="2239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+mj-lt"/>
              </a:defRPr>
            </a:lvl1pPr>
          </a:lstStyle>
          <a:p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quam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felis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ultricies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pellentesque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eu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pretium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Nulla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consequat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enim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pede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justo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endParaRPr lang="nl-BE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B704381-6CF1-484A-A3A0-DC00D39F66A1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26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dubbel tekstvlak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ep 12"/>
          <p:cNvGrpSpPr/>
          <p:nvPr/>
        </p:nvGrpSpPr>
        <p:grpSpPr>
          <a:xfrm>
            <a:off x="4611514" y="735121"/>
            <a:ext cx="3697549" cy="5401103"/>
            <a:chOff x="4687421" y="868273"/>
            <a:chExt cx="3590536" cy="5117016"/>
          </a:xfrm>
          <a:solidFill>
            <a:srgbClr val="B71234"/>
          </a:solidFill>
        </p:grpSpPr>
        <p:sp>
          <p:nvSpPr>
            <p:cNvPr id="15" name="Afgeronde rechthoek 14"/>
            <p:cNvSpPr/>
            <p:nvPr/>
          </p:nvSpPr>
          <p:spPr>
            <a:xfrm>
              <a:off x="4687421" y="3426781"/>
              <a:ext cx="3585905" cy="2558508"/>
            </a:xfrm>
            <a:prstGeom prst="roundRect">
              <a:avLst>
                <a:gd name="adj" fmla="val 861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  <p:sp>
          <p:nvSpPr>
            <p:cNvPr id="16" name="Afgeronde rechthoek 15"/>
            <p:cNvSpPr/>
            <p:nvPr/>
          </p:nvSpPr>
          <p:spPr>
            <a:xfrm>
              <a:off x="4692052" y="868273"/>
              <a:ext cx="3585905" cy="2558508"/>
            </a:xfrm>
            <a:prstGeom prst="roundRect">
              <a:avLst>
                <a:gd name="adj" fmla="val 861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>
                <a:solidFill>
                  <a:prstClr val="white"/>
                </a:solidFill>
              </a:endParaRPr>
            </a:p>
          </p:txBody>
        </p:sp>
      </p:grpSp>
      <p:sp>
        <p:nvSpPr>
          <p:cNvPr id="5" name="Tijdelijke aanduiding voor tekst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900330" y="2457703"/>
            <a:ext cx="3417277" cy="36785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quam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felis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ultricies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pellentesque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eu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pretium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Nulla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consequat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enim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pede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justo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2" hasCustomPrompt="1"/>
          </p:nvPr>
        </p:nvSpPr>
        <p:spPr>
          <a:xfrm>
            <a:off x="4860726" y="960673"/>
            <a:ext cx="3196003" cy="4941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quam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felis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ultricies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pellentesque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eu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pretium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Nulla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consequat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enim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pede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justo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</a:t>
            </a:r>
            <a:endParaRPr lang="nl-BE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896817" y="1947367"/>
            <a:ext cx="3436327" cy="393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Titel van tekstblok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E832CA-D3F5-4C34-BF88-FAFDB516468C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37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92" y="3284786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B712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74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2126877-D3E8-4594-B658-3D035997604F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25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27" y="2423604"/>
            <a:ext cx="3641382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ijdelijke aanduiding voor inhoud 2"/>
          <p:cNvSpPr>
            <a:spLocks noGrp="1"/>
          </p:cNvSpPr>
          <p:nvPr>
            <p:ph sz="quarter" idx="10" hasCustomPrompt="1"/>
          </p:nvPr>
        </p:nvSpPr>
        <p:spPr>
          <a:xfrm>
            <a:off x="892578" y="784601"/>
            <a:ext cx="7303477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titel van een standaard pagina voor de PowerPointpresentatie (bovenaan)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896817" y="1964091"/>
            <a:ext cx="3436327" cy="3933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Titel van tekstblok</a:t>
            </a:r>
          </a:p>
        </p:txBody>
      </p:sp>
      <p:sp>
        <p:nvSpPr>
          <p:cNvPr id="12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900330" y="2423604"/>
            <a:ext cx="3417277" cy="36785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quam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felis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ultricies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pellentesque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eu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pretium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Nulla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consequat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quis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enim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Donec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pede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justo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43D8D0-E6A5-4B8D-9519-82EE6A8BAC5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77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media 2"/>
          <p:cNvSpPr>
            <a:spLocks noGrp="1"/>
          </p:cNvSpPr>
          <p:nvPr>
            <p:ph type="media" sz="quarter" idx="10"/>
          </p:nvPr>
        </p:nvSpPr>
        <p:spPr>
          <a:xfrm>
            <a:off x="0" y="22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op volledige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>
          <a:xfrm>
            <a:off x="0" y="22"/>
            <a:ext cx="9144000" cy="6858000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499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op volledig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75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  <a:solidFill>
            <a:srgbClr val="B71234"/>
          </a:solidFill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  <a:grpFill/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3859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1340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146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075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90" y="3284784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72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0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921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0586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9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87" y="3284781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69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51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065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8365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26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83" y="3284777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65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1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92" y="3284786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74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32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6635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5718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773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78" y="3284772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60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08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66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658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2852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72" y="3284766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54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93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857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1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966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84016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14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65" y="3284759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47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8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368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4748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BDAC1-56BA-4CB2-A5BC-3AB31894606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1" y="1906726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0430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E5DD5-5059-4466-82F5-1966FB442B90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512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et dubbel tekstvlak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fgeronde rechthoek 10"/>
          <p:cNvSpPr/>
          <p:nvPr/>
        </p:nvSpPr>
        <p:spPr>
          <a:xfrm>
            <a:off x="4580557" y="3284750"/>
            <a:ext cx="3692779" cy="2700551"/>
          </a:xfrm>
          <a:prstGeom prst="roundRect">
            <a:avLst>
              <a:gd name="adj" fmla="val 8612"/>
            </a:avLst>
          </a:prstGeom>
          <a:solidFill>
            <a:srgbClr val="008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prstClr val="white"/>
              </a:solidFill>
            </a:endParaRPr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29" y="3284741"/>
            <a:ext cx="3700818" cy="2686112"/>
          </a:xfrm>
          <a:prstGeom prst="roundRect">
            <a:avLst>
              <a:gd name="adj" fmla="val 9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ijdelijke aanduiding voor tekst 2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9739" y="2507456"/>
            <a:ext cx="7466135" cy="6111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1" baseline="0">
                <a:solidFill>
                  <a:srgbClr val="0089C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boven een afbeelding en tekstblok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769828" y="3476962"/>
            <a:ext cx="3323492" cy="230821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l-BE" sz="2000" dirty="0" err="1">
                <a:latin typeface="Calibri" pitchFamily="34" charset="0"/>
                <a:cs typeface="Calibri" pitchFamily="34" charset="0"/>
              </a:rPr>
              <a:t>Lorem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ipsum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amet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consectetuer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adipiscing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elit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commodo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ligula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eget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dolor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.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Aenean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massa. Cum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sociis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natoque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penatibus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et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magnis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dis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parturient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montes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nascetur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nl-BE" sz="2000" dirty="0" err="1">
                <a:latin typeface="Calibri" pitchFamily="34" charset="0"/>
                <a:cs typeface="Calibri" pitchFamily="34" charset="0"/>
              </a:rPr>
              <a:t>ridiculus</a:t>
            </a:r>
            <a:r>
              <a:rPr lang="nl-BE" sz="2000" dirty="0">
                <a:latin typeface="Calibri" pitchFamily="34" charset="0"/>
                <a:cs typeface="Calibri" pitchFamily="34" charset="0"/>
              </a:rPr>
              <a:t> mus. 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244E896-7E47-4A64-9FBE-4C8BBC91588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98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atste pagina witte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"/>
            <a:ext cx="9144000" cy="6858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188" y="5176488"/>
            <a:ext cx="1334100" cy="952064"/>
          </a:xfrm>
          <a:prstGeom prst="rect">
            <a:avLst/>
          </a:prstGeom>
        </p:spPr>
      </p:pic>
      <p:grpSp>
        <p:nvGrpSpPr>
          <p:cNvPr id="5" name="Groep 4"/>
          <p:cNvGrpSpPr/>
          <p:nvPr userDrawn="1"/>
        </p:nvGrpSpPr>
        <p:grpSpPr>
          <a:xfrm>
            <a:off x="825413" y="825823"/>
            <a:ext cx="5810208" cy="1953326"/>
            <a:chOff x="894197" y="4394447"/>
            <a:chExt cx="6294392" cy="1907658"/>
          </a:xfrm>
        </p:grpSpPr>
        <p:grpSp>
          <p:nvGrpSpPr>
            <p:cNvPr id="7" name="Groep 6"/>
            <p:cNvGrpSpPr/>
            <p:nvPr/>
          </p:nvGrpSpPr>
          <p:grpSpPr>
            <a:xfrm>
              <a:off x="894197" y="4394447"/>
              <a:ext cx="6294392" cy="1492444"/>
              <a:chOff x="961749" y="4162695"/>
              <a:chExt cx="7656939" cy="1682663"/>
            </a:xfrm>
          </p:grpSpPr>
          <p:sp>
            <p:nvSpPr>
              <p:cNvPr id="9" name="Afgeronde rechthoek 8"/>
              <p:cNvSpPr/>
              <p:nvPr/>
            </p:nvSpPr>
            <p:spPr>
              <a:xfrm>
                <a:off x="961749" y="4162697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Afgeronde rechthoek 9"/>
              <p:cNvSpPr/>
              <p:nvPr/>
            </p:nvSpPr>
            <p:spPr>
              <a:xfrm>
                <a:off x="3514062" y="4162696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Afgeronde rechthoek 10"/>
              <p:cNvSpPr/>
              <p:nvPr/>
            </p:nvSpPr>
            <p:spPr>
              <a:xfrm>
                <a:off x="6066375" y="4162695"/>
                <a:ext cx="2552313" cy="1682661"/>
              </a:xfrm>
              <a:prstGeom prst="roundRect">
                <a:avLst>
                  <a:gd name="adj" fmla="val 8612"/>
                </a:avLst>
              </a:prstGeom>
              <a:solidFill>
                <a:srgbClr val="0089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Tekstvak 7"/>
            <p:cNvSpPr txBox="1"/>
            <p:nvPr/>
          </p:nvSpPr>
          <p:spPr>
            <a:xfrm>
              <a:off x="955601" y="5009607"/>
              <a:ext cx="6232988" cy="12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7313"/>
              <a:r>
                <a:rPr lang="nl-BE" sz="4000" dirty="0">
                  <a:solidFill>
                    <a:prstClr val="white"/>
                  </a:solidFill>
                  <a:cs typeface="Calibri" pitchFamily="34" charset="0"/>
                </a:rPr>
                <a:t>Bedankt voor uw aandacht!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414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80" y="892493"/>
            <a:ext cx="1920764" cy="760897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889489" y="4497814"/>
            <a:ext cx="7467600" cy="776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nl-BE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Subtitel van de presentatie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889493" y="3811852"/>
            <a:ext cx="7483719" cy="710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van de presentatie</a:t>
            </a:r>
            <a:endParaRPr lang="nl-BE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3"/>
          </p:nvPr>
        </p:nvSpPr>
        <p:spPr>
          <a:xfrm>
            <a:off x="811392" y="6492920"/>
            <a:ext cx="2133600" cy="365125"/>
          </a:xfrm>
          <a:prstGeom prst="rect">
            <a:avLst/>
          </a:prstGeom>
        </p:spPr>
        <p:txBody>
          <a:bodyPr/>
          <a:lstStyle/>
          <a:p>
            <a:fld id="{44EBCDE4-C0B5-4B85-B3D4-015618F24228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4"/>
          </p:nvPr>
        </p:nvSpPr>
        <p:spPr>
          <a:xfrm>
            <a:off x="3222167" y="6492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5"/>
          </p:nvPr>
        </p:nvSpPr>
        <p:spPr>
          <a:xfrm>
            <a:off x="6214080" y="6506867"/>
            <a:ext cx="2133600" cy="365125"/>
          </a:xfrm>
          <a:prstGeom prst="rect">
            <a:avLst/>
          </a:prstGeom>
        </p:spPr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7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69" y="883794"/>
            <a:ext cx="1966746" cy="778292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888068" y="3886580"/>
            <a:ext cx="7288823" cy="8032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Titel van de presentatie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1" hasCustomPrompt="1"/>
          </p:nvPr>
        </p:nvSpPr>
        <p:spPr>
          <a:xfrm>
            <a:off x="888028" y="4681454"/>
            <a:ext cx="7281497" cy="6355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l-BE" dirty="0"/>
              <a:t>Subtitel van de presentatie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2"/>
          </p:nvPr>
        </p:nvSpPr>
        <p:spPr>
          <a:xfrm>
            <a:off x="811392" y="6492920"/>
            <a:ext cx="2133600" cy="365125"/>
          </a:xfrm>
          <a:prstGeom prst="rect">
            <a:avLst/>
          </a:prstGeom>
        </p:spPr>
        <p:txBody>
          <a:bodyPr/>
          <a:lstStyle/>
          <a:p>
            <a:fld id="{E5084F91-E610-441F-A5E4-6C3654F72E3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3"/>
          </p:nvPr>
        </p:nvSpPr>
        <p:spPr>
          <a:xfrm>
            <a:off x="3222167" y="6492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>
          <a:xfrm>
            <a:off x="6214080" y="6506867"/>
            <a:ext cx="2133600" cy="365125"/>
          </a:xfrm>
          <a:prstGeom prst="rect">
            <a:avLst/>
          </a:prstGeom>
        </p:spPr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9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tafel van de present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5465-AA1C-4CEC-958B-9D6741D11ACE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6" name="Tijdelijke aanduiding voor inhoud 2"/>
          <p:cNvSpPr>
            <a:spLocks noGrp="1"/>
          </p:cNvSpPr>
          <p:nvPr>
            <p:ph sz="quarter" idx="13" hasCustomPrompt="1"/>
          </p:nvPr>
        </p:nvSpPr>
        <p:spPr>
          <a:xfrm>
            <a:off x="898748" y="834303"/>
            <a:ext cx="7338393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inhoudstafel van de presentatie</a:t>
            </a:r>
            <a:endParaRPr lang="nl-BE" dirty="0"/>
          </a:p>
        </p:txBody>
      </p:sp>
      <p:sp>
        <p:nvSpPr>
          <p:cNvPr id="7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>
                <a:solidFill>
                  <a:schemeClr val="tx1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Onderwerp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Onderwerp 7</a:t>
            </a:r>
          </a:p>
          <a:p>
            <a:pPr lvl="0"/>
            <a:endParaRPr lang="nl-NL" dirty="0"/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111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0" hasCustomPrompt="1"/>
          </p:nvPr>
        </p:nvSpPr>
        <p:spPr>
          <a:xfrm>
            <a:off x="892578" y="784601"/>
            <a:ext cx="7303477" cy="10793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baseline="0">
                <a:solidFill>
                  <a:srgbClr val="B71234"/>
                </a:solidFill>
                <a:latin typeface="+mj-lt"/>
              </a:defRPr>
            </a:lvl1pPr>
          </a:lstStyle>
          <a:p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Dit is de titel van een standaard pagina voor de </a:t>
            </a:r>
            <a:r>
              <a:rPr lang="nl-BE" sz="2400" dirty="0" err="1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powerpointpresentatie</a:t>
            </a:r>
            <a:r>
              <a:rPr lang="nl-BE" sz="2400" dirty="0">
                <a:solidFill>
                  <a:srgbClr val="0089C4"/>
                </a:solidFill>
                <a:latin typeface="Calibri" pitchFamily="34" charset="0"/>
                <a:cs typeface="Calibri" pitchFamily="34" charset="0"/>
              </a:rPr>
              <a:t> (bovenaan)</a:t>
            </a:r>
            <a:endParaRPr lang="nl-BE" dirty="0"/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>
          <a:xfrm>
            <a:off x="889492" y="1906734"/>
            <a:ext cx="7332785" cy="4045878"/>
          </a:xfrm>
          <a:prstGeom prst="rect">
            <a:avLst/>
          </a:prstGeom>
        </p:spPr>
        <p:txBody>
          <a:bodyPr/>
          <a:lstStyle>
            <a:lvl1pPr>
              <a:defRPr sz="2500" b="1">
                <a:solidFill>
                  <a:srgbClr val="B71234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200"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2"/>
          </p:nvPr>
        </p:nvSpPr>
        <p:spPr>
          <a:xfrm>
            <a:off x="811392" y="6492920"/>
            <a:ext cx="2133600" cy="365125"/>
          </a:xfrm>
          <a:prstGeom prst="rect">
            <a:avLst/>
          </a:prstGeom>
        </p:spPr>
        <p:txBody>
          <a:bodyPr/>
          <a:lstStyle/>
          <a:p>
            <a:fld id="{E5930546-5FC1-4CBC-8A13-A9F5F4E3378F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3"/>
          </p:nvPr>
        </p:nvSpPr>
        <p:spPr>
          <a:xfrm>
            <a:off x="3222167" y="6492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4"/>
          </p:nvPr>
        </p:nvSpPr>
        <p:spPr>
          <a:xfrm>
            <a:off x="6214080" y="6506867"/>
            <a:ext cx="2133600" cy="365125"/>
          </a:xfrm>
          <a:prstGeom prst="rect">
            <a:avLst/>
          </a:prstGeom>
        </p:spPr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70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el in hoofd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714777" y="3478965"/>
            <a:ext cx="7772400" cy="700902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B71234"/>
                </a:solidFill>
              </a:defRPr>
            </a:lvl1pPr>
          </a:lstStyle>
          <a:p>
            <a:r>
              <a:rPr lang="nl-NL" dirty="0"/>
              <a:t>Tussentitel</a:t>
            </a:r>
            <a:endParaRPr lang="nl-BE" dirty="0"/>
          </a:p>
        </p:txBody>
      </p:sp>
      <p:sp>
        <p:nvSpPr>
          <p:cNvPr id="8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2314" y="4196586"/>
            <a:ext cx="7772400" cy="4276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Sub-tussentitel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11392" y="6492920"/>
            <a:ext cx="2133600" cy="365125"/>
          </a:xfrm>
          <a:prstGeom prst="rect">
            <a:avLst/>
          </a:prstGeom>
        </p:spPr>
        <p:txBody>
          <a:bodyPr/>
          <a:lstStyle/>
          <a:p>
            <a:fld id="{07D46B66-C14A-4473-8ED0-6495FD727A1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>
              <a:solidFill>
                <a:prstClr val="white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222167" y="649292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214080" y="6506867"/>
            <a:ext cx="2133600" cy="365125"/>
          </a:xfrm>
          <a:prstGeom prst="rect">
            <a:avLst/>
          </a:prstGeom>
        </p:spPr>
        <p:txBody>
          <a:bodyPr/>
          <a:lstStyle/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772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161F75C-B986-49D3-A5AF-6D8A8F22CBA6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5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9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6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68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1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0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0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6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40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40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1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4000" y="64733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01E5BAA-FB08-431F-B984-948FAFC8D844}" type="datetime1">
              <a:rPr lang="nl-BE" smtClean="0">
                <a:solidFill>
                  <a:prstClr val="white"/>
                </a:solidFill>
              </a:rPr>
              <a:pPr/>
              <a:t>14/05/2018</a:t>
            </a:fld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733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168864" y="64650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1E1C609-5DDB-49F2-AD70-580642573095}" type="slidenum">
              <a:rPr lang="nl-BE" smtClean="0">
                <a:solidFill>
                  <a:prstClr val="white"/>
                </a:solidFill>
              </a:rPr>
              <a:pPr/>
              <a:t>‹nr.›</a:t>
            </a:fld>
            <a:endParaRPr lang="nl-B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14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be/url?sa=i&amp;rct=j&amp;q=&amp;esrc=s&amp;source=images&amp;cd=&amp;cad=rja&amp;uact=8&amp;ved=2ahUKEwjIi46W1enaAhWS26QKHTJ_DbYQjRx6BAgBEAU&amp;url=http://frankpersblog.blogspot.com/p/in-moscou-kennen-ze-nog-altijd.html&amp;psig=AOvVaw3SAPDAM_XAglgqT143vBBf&amp;ust=1525441103549296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s://www.google.be/url?sa=i&amp;rct=j&amp;q=&amp;esrc=s&amp;source=images&amp;cd=&amp;cad=rja&amp;uact=8&amp;ved=2ahUKEwjP0dfO4OnaAhWL2aQKHcnDD6QQjRx6BAgBEAU&amp;url=https://www.operatieperforatie.be/onthardingssites/de-porre-gentbrugge/&amp;psig=AOvVaw3v6ec2eEKdR0pYnidb9T93&amp;ust=1525444179203797" TargetMode="External"/><Relationship Id="rId7" Type="http://schemas.openxmlformats.org/officeDocument/2006/relationships/hyperlink" Target="https://www.google.be/url?sa=i&amp;rct=j&amp;q=&amp;esrc=s&amp;source=images&amp;cd=&amp;cad=rja&amp;uact=8&amp;ved=2ahUKEwj6mNGO4unaAhXF-qQKHZbYC-4QjRx6BAgBEAU&amp;url=https://beeldbank.stad.gent/index.php/image/watch/0572952ec0724a739c18a48a01000de1357eacaa30e3444c83790ef4a5e2b503b39e35bf47c94b0a985e6a2f9fcd992e&amp;psig=AOvVaw04WO1KF9Gzf3fEQ5ZJz_EU&amp;ust=152544458629559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hyperlink" Target="https://www.google.be/url?sa=i&amp;rct=j&amp;q=&amp;esrc=s&amp;source=images&amp;cd=&amp;cad=rja&amp;uact=8&amp;ved=2ahUKEwie54XF4enaAhUNzaQKHZYNBAIQjRx6BAgBEAU&amp;url=https://beeld.ugent.be/nl/fotoalbum/foto/z2016-220-015&amp;psig=AOvVaw2So_H9AeITivPDrW8-_PMC&amp;ust=1525444384946377" TargetMode="External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openxmlformats.org/officeDocument/2006/relationships/hyperlink" Target="https://www.google.be/url?sa=i&amp;rct=j&amp;q=&amp;esrc=s&amp;source=images&amp;cd=&amp;cad=rja&amp;uact=8&amp;ved=2ahUKEwixmfLR4unaAhVSsaQKHc8vDOcQjRx6BAgBEAU&amp;url=https://twitter.com/hashtag/liedermeerspark&amp;psig=AOvVaw2C-AR7bLzpesmFffUinWuG&amp;ust=152544470018365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://www.google.be/url?sa=i&amp;rct=j&amp;q=&amp;esrc=s&amp;source=images&amp;cd=&amp;cad=rja&amp;uact=8&amp;ved=2ahUKEwj0jpi14-naAhVMy6QKHQFtA3gQjRx6BAgBEAU&amp;url=http://www.dekenijmoscougentbrugge.be/&amp;psig=AOvVaw0izNQKNpepwX77UJ6s8Uyw&amp;ust=1525444940757767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moscou ge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0525"/>
            <a:ext cx="8546257" cy="62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72941"/>
            <a:ext cx="1920764" cy="760897"/>
          </a:xfrm>
          <a:prstGeom prst="rect">
            <a:avLst/>
          </a:prstGeom>
        </p:spPr>
      </p:pic>
      <p:sp>
        <p:nvSpPr>
          <p:cNvPr id="6" name="Tijdelijke aanduiding voor tekst 8"/>
          <p:cNvSpPr>
            <a:spLocks noGrp="1"/>
          </p:cNvSpPr>
          <p:nvPr>
            <p:ph type="body" sz="quarter" idx="12"/>
          </p:nvPr>
        </p:nvSpPr>
        <p:spPr>
          <a:xfrm>
            <a:off x="386114" y="4365104"/>
            <a:ext cx="7483719" cy="1769446"/>
          </a:xfrm>
        </p:spPr>
        <p:txBody>
          <a:bodyPr>
            <a:noAutofit/>
          </a:bodyPr>
          <a:lstStyle/>
          <a:p>
            <a:pPr algn="l"/>
            <a:r>
              <a:rPr lang="nl-BE" sz="4800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BUURTDIALOOG </a:t>
            </a:r>
          </a:p>
          <a:p>
            <a:pPr algn="l"/>
            <a:r>
              <a:rPr lang="nl-BE" sz="4800" spc="50" dirty="0" err="1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Moscou</a:t>
            </a:r>
            <a:r>
              <a:rPr lang="nl-BE" sz="4800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-Vogelhoek</a:t>
            </a:r>
          </a:p>
          <a:p>
            <a:pPr algn="l"/>
            <a:r>
              <a:rPr lang="nl-BE" sz="3200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Dienst Ontmoeten en Verbinden</a:t>
            </a:r>
          </a:p>
          <a:p>
            <a:pPr algn="l"/>
            <a:r>
              <a:rPr lang="nl-BE" sz="2400" spc="50" dirty="0">
                <a:ln w="9525" cmpd="sng">
                  <a:solidFill>
                    <a:schemeClr val="accent1"/>
                  </a:solidFill>
                  <a:prstDash val="solid"/>
                </a:ln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5 mei 2018</a:t>
            </a:r>
          </a:p>
          <a:p>
            <a:pPr algn="l"/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203687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1949766859"/>
              </p:ext>
            </p:extLst>
          </p:nvPr>
        </p:nvGraphicFramePr>
        <p:xfrm>
          <a:off x="983942" y="1628804"/>
          <a:ext cx="6816080" cy="435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907704" y="692696"/>
            <a:ext cx="4968552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WOONDUUR</a:t>
            </a:r>
          </a:p>
        </p:txBody>
      </p:sp>
    </p:spTree>
    <p:extLst>
      <p:ext uri="{BB962C8B-B14F-4D97-AF65-F5344CB8AC3E}">
        <p14:creationId xmlns:p14="http://schemas.microsoft.com/office/powerpoint/2010/main" val="59864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6249"/>
            <a:ext cx="8568952" cy="631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611560" y="5157192"/>
            <a:ext cx="4968552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smtClean="0">
                <a:latin typeface="+mj-lt"/>
              </a:rPr>
              <a:t>Geografische spreiding</a:t>
            </a:r>
            <a:endParaRPr lang="nl-BE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5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5707"/>
          <a:stretch/>
        </p:blipFill>
        <p:spPr bwMode="auto">
          <a:xfrm>
            <a:off x="323528" y="332656"/>
            <a:ext cx="849600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tekst 2"/>
          <p:cNvSpPr txBox="1">
            <a:spLocks/>
          </p:cNvSpPr>
          <p:nvPr/>
        </p:nvSpPr>
        <p:spPr>
          <a:xfrm>
            <a:off x="550640" y="1700808"/>
            <a:ext cx="8107362" cy="693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4400" b="1" i="0" u="none" strike="noStrike" kern="1200" cap="none" spc="0" normalizeH="0" baseline="0" noProof="0" dirty="0">
                <a:ln w="6600">
                  <a:solidFill>
                    <a:srgbClr val="009581"/>
                  </a:solidFill>
                  <a:prstDash val="solid"/>
                </a:ln>
                <a:effectLst>
                  <a:outerShdw dist="38100" dir="2700000" algn="tl" rotWithShape="0">
                    <a:srgbClr val="00958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INHOUD BUURTDIALOOG </a:t>
            </a:r>
          </a:p>
        </p:txBody>
      </p:sp>
      <p:sp>
        <p:nvSpPr>
          <p:cNvPr id="5" name="Tijdelijke aanduiding voor tekst 1"/>
          <p:cNvSpPr txBox="1">
            <a:spLocks/>
          </p:cNvSpPr>
          <p:nvPr/>
        </p:nvSpPr>
        <p:spPr>
          <a:xfrm>
            <a:off x="562033" y="5805264"/>
            <a:ext cx="7009780" cy="75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 w="6600">
                  <a:solidFill>
                    <a:srgbClr val="009581"/>
                  </a:solidFill>
                  <a:prstDash val="solid"/>
                </a:ln>
                <a:effectLst>
                  <a:outerShdw dist="38100" dir="2700000" algn="tl" rotWithShape="0">
                    <a:srgbClr val="009581"/>
                  </a:outerShdw>
                </a:effectLst>
                <a:uLnTx/>
                <a:uFillTx/>
                <a:latin typeface="Calibri" pitchFamily="34" charset="0"/>
                <a:ea typeface="+mn-ea"/>
              </a:rPr>
              <a:t>Wat werd gezegd over Pleisterplekken?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0" y="695307"/>
            <a:ext cx="1920764" cy="7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866596" y="1052736"/>
            <a:ext cx="7410808" cy="5256584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-BE" dirty="0"/>
              <a:t>WAAR GA JE GRAAG NAARTOE ALS JE GEEN ZIN HEBT OM THUIS TE BLIJVEN? WAAROM?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-BE" dirty="0"/>
              <a:t>WANNEER VOEL JIJ JE ECHT WELKOM? 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-BE" dirty="0"/>
              <a:t>OP WELKE PLAATSEN WIL JE ECHT NIET KOMEN?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-BE" dirty="0"/>
              <a:t>WELKE PLEKKEN KEN JE AL?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-BE" dirty="0"/>
              <a:t>WELKE ACTIVITEITEN KEN JE AL?</a:t>
            </a:r>
          </a:p>
          <a:p>
            <a:pPr marL="457200" indent="-457200">
              <a:spcBef>
                <a:spcPts val="18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nl-BE" dirty="0"/>
              <a:t> WELKE ACTIVITEITEN WIL JE  NOG?</a:t>
            </a:r>
          </a:p>
          <a:p>
            <a:pPr marL="457200" indent="-457200">
              <a:buFont typeface="+mj-lt"/>
              <a:buAutoNum type="arabicPeriod"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0695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2999333" y="2521954"/>
            <a:ext cx="3012831" cy="154747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rgbClr val="FF0000"/>
                </a:solidFill>
              </a:rPr>
              <a:t>ALS IK GEEN ZIN HEB OM THUIS TE BLIJVEN, DAN …  </a:t>
            </a:r>
          </a:p>
        </p:txBody>
      </p:sp>
      <p:sp>
        <p:nvSpPr>
          <p:cNvPr id="10" name="Bijschrift: lijn 9"/>
          <p:cNvSpPr/>
          <p:nvPr/>
        </p:nvSpPr>
        <p:spPr>
          <a:xfrm>
            <a:off x="3379177" y="390121"/>
            <a:ext cx="1934308" cy="1599495"/>
          </a:xfrm>
          <a:prstGeom prst="borderCallout1">
            <a:avLst>
              <a:gd name="adj1" fmla="val 105742"/>
              <a:gd name="adj2" fmla="val 51667"/>
              <a:gd name="adj3" fmla="val 124695"/>
              <a:gd name="adj4" fmla="val 513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prstClr val="black"/>
                </a:solidFill>
              </a:rPr>
              <a:t>… ZOEK IK DE NATUUR / RUST OP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012160" y="1384315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ZOEK IK FAMILIE OF VRIENDEN OP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444214" y="2722878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WIL IK ‘ONDER DE MENSEN’ ZIJN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6313082" y="4455504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ZOEK IK GEZELLIGHEID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460906" y="4869160"/>
            <a:ext cx="2304256" cy="94543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GA IK WINKELEN / CULTUUR GENIETEN/ IETS DOEN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539554" y="4321240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GA IK BEWEGEN / SPORTEN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39554" y="1915091"/>
            <a:ext cx="2304256" cy="94543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GA IK WAAR DE KINDEREN KUNNEN SPELEN</a:t>
            </a:r>
          </a:p>
        </p:txBody>
      </p:sp>
      <p:cxnSp>
        <p:nvCxnSpPr>
          <p:cNvPr id="18" name="Rechte verbindingslijn 17"/>
          <p:cNvCxnSpPr/>
          <p:nvPr/>
        </p:nvCxnSpPr>
        <p:spPr>
          <a:xfrm flipH="1">
            <a:off x="5652120" y="2204864"/>
            <a:ext cx="360040" cy="43204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/>
          <p:cNvCxnSpPr/>
          <p:nvPr/>
        </p:nvCxnSpPr>
        <p:spPr>
          <a:xfrm>
            <a:off x="2975393" y="2376756"/>
            <a:ext cx="403823" cy="2601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H="1">
            <a:off x="2975355" y="3903053"/>
            <a:ext cx="403822" cy="41817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4433010" y="4221108"/>
            <a:ext cx="0" cy="54546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H="1" flipV="1">
            <a:off x="5832140" y="3903053"/>
            <a:ext cx="480942" cy="41817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 flipH="1">
            <a:off x="6072611" y="3092206"/>
            <a:ext cx="24558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59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616687441"/>
              </p:ext>
            </p:extLst>
          </p:nvPr>
        </p:nvGraphicFramePr>
        <p:xfrm>
          <a:off x="395536" y="1196755"/>
          <a:ext cx="7992888" cy="558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79512" y="3769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ALS IK GEEN ZIN HEB OM THUIS TE BLIJVEN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CD26F7E4-08B5-457C-87B4-A546DFB947BD}"/>
              </a:ext>
            </a:extLst>
          </p:cNvPr>
          <p:cNvSpPr txBox="1"/>
          <p:nvPr/>
        </p:nvSpPr>
        <p:spPr>
          <a:xfrm>
            <a:off x="2267744" y="1340768"/>
            <a:ext cx="255628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FF0000"/>
                </a:solidFill>
              </a:rPr>
              <a:t>50% zoekt ‘contact’</a:t>
            </a:r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xmlns="" id="{9680FD87-7575-40D5-8AF2-E0904FBC11CC}"/>
              </a:ext>
            </a:extLst>
          </p:cNvPr>
          <p:cNvCxnSpPr/>
          <p:nvPr/>
        </p:nvCxnSpPr>
        <p:spPr>
          <a:xfrm flipH="1">
            <a:off x="3059832" y="1740878"/>
            <a:ext cx="216024" cy="53599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7BA29C72-E0AC-47EB-9318-F3A8CA229930}"/>
              </a:ext>
            </a:extLst>
          </p:cNvPr>
          <p:cNvSpPr txBox="1"/>
          <p:nvPr/>
        </p:nvSpPr>
        <p:spPr>
          <a:xfrm>
            <a:off x="3779912" y="1921379"/>
            <a:ext cx="2556284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FF0000"/>
                </a:solidFill>
              </a:rPr>
              <a:t>43% cultuur of film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xmlns="" id="{4656BF71-AD07-414F-874F-DA354600B4FB}"/>
              </a:ext>
            </a:extLst>
          </p:cNvPr>
          <p:cNvCxnSpPr/>
          <p:nvPr/>
        </p:nvCxnSpPr>
        <p:spPr>
          <a:xfrm flipH="1">
            <a:off x="5085797" y="2318783"/>
            <a:ext cx="216024" cy="53599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57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2731832" y="2423311"/>
            <a:ext cx="3263900" cy="1511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rgbClr val="FF0000"/>
                </a:solidFill>
              </a:rPr>
              <a:t>IK VOEL ME </a:t>
            </a:r>
            <a:r>
              <a:rPr lang="nl-BE" sz="3200" b="1" dirty="0">
                <a:solidFill>
                  <a:srgbClr val="FF0000"/>
                </a:solidFill>
              </a:rPr>
              <a:t>WELKOM</a:t>
            </a:r>
            <a:r>
              <a:rPr lang="nl-BE" sz="2000" b="1" dirty="0">
                <a:solidFill>
                  <a:srgbClr val="FF0000"/>
                </a:solidFill>
              </a:rPr>
              <a:t> …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995738" y="1707474"/>
            <a:ext cx="2304256" cy="94543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IK EEN VRIENDELIJKE GROET KRIJG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72202" y="3032085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IK MEZELF KAN ZIJN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156178" y="4341004"/>
            <a:ext cx="2304256" cy="122906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VEEL KAN, MAAR NIETS MOET (ONGEDWONGEN SFEER)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211654" y="4725144"/>
            <a:ext cx="230425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IN EEN VERTROUWDE OMGEVING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3878519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ALS IK UITGENODIGD WORD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60798" y="1965351"/>
            <a:ext cx="23042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HET PROPER IS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91686" y="970781"/>
            <a:ext cx="2304256" cy="37817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ALTIJD EN OVERAL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499998" y="647616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IK DAT AANVOEL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635896" y="1488447"/>
            <a:ext cx="216024" cy="8303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4868422" y="1488447"/>
            <a:ext cx="207640" cy="82104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>
            <a:off x="5652120" y="2128034"/>
            <a:ext cx="216024" cy="3900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 flipH="1" flipV="1">
            <a:off x="6084172" y="3284984"/>
            <a:ext cx="201185" cy="7026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5652120" y="3878525"/>
            <a:ext cx="432048" cy="4145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4320012" y="4088987"/>
            <a:ext cx="0" cy="5040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2339758" y="3537012"/>
            <a:ext cx="392080" cy="2520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H="1" flipV="1">
            <a:off x="2843808" y="2309454"/>
            <a:ext cx="216024" cy="2085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4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IK VOEL ME WELKOM…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1586314250"/>
              </p:ext>
            </p:extLst>
          </p:nvPr>
        </p:nvGraphicFramePr>
        <p:xfrm>
          <a:off x="163382" y="1196752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Rechte verbindingslijn met pijl 5"/>
          <p:cNvCxnSpPr/>
          <p:nvPr/>
        </p:nvCxnSpPr>
        <p:spPr>
          <a:xfrm flipH="1">
            <a:off x="2123728" y="1844824"/>
            <a:ext cx="2664296" cy="432048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7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2662254"/>
            <a:ext cx="32924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691448" y="1243162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HET VUIL / VERLOEDERD IS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31198" y="2339081"/>
            <a:ext cx="2304256" cy="66180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IK ME ONVEILIG VOEL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300192" y="4077072"/>
            <a:ext cx="230425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ER VEEL VOLK IS / DRUKTE / LAWAAI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419872" y="5015262"/>
            <a:ext cx="23042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ROKEN / DRINKEN / DRUGS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3568" y="4190527"/>
            <a:ext cx="230425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WAAR MEN ONVRIENDELIJK / AFSTANDELIJK IS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86815" y="2023652"/>
            <a:ext cx="23042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NERGENS: IK GA OVERAL NAARTOE</a:t>
            </a:r>
          </a:p>
        </p:txBody>
      </p:sp>
      <p:cxnSp>
        <p:nvCxnSpPr>
          <p:cNvPr id="11" name="Rechte verbindingslijn 10"/>
          <p:cNvCxnSpPr>
            <a:cxnSpLocks/>
          </p:cNvCxnSpPr>
          <p:nvPr/>
        </p:nvCxnSpPr>
        <p:spPr>
          <a:xfrm>
            <a:off x="4572000" y="2008877"/>
            <a:ext cx="0" cy="5746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>
            <a:cxnSpLocks/>
            <a:endCxn id="8" idx="3"/>
          </p:cNvCxnSpPr>
          <p:nvPr/>
        </p:nvCxnSpPr>
        <p:spPr>
          <a:xfrm flipH="1" flipV="1">
            <a:off x="2791071" y="2346818"/>
            <a:ext cx="411668" cy="58582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 flipH="1">
            <a:off x="2339752" y="3789040"/>
            <a:ext cx="594066" cy="28803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>
            <a:off x="5940152" y="2595389"/>
            <a:ext cx="299553" cy="33725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6331233" y="3645064"/>
            <a:ext cx="617069" cy="33902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>
            <a:cxnSpLocks/>
          </p:cNvCxnSpPr>
          <p:nvPr/>
        </p:nvCxnSpPr>
        <p:spPr>
          <a:xfrm>
            <a:off x="4567227" y="4268930"/>
            <a:ext cx="0" cy="6533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PLAATSEN DIE IK VERMIJD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84918595"/>
              </p:ext>
            </p:extLst>
          </p:nvPr>
        </p:nvGraphicFramePr>
        <p:xfrm>
          <a:off x="395542" y="1268760"/>
          <a:ext cx="856895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8F62FB83-8E0D-400E-8F83-3C37138B6AAC}"/>
              </a:ext>
            </a:extLst>
          </p:cNvPr>
          <p:cNvSpPr txBox="1"/>
          <p:nvPr/>
        </p:nvSpPr>
        <p:spPr>
          <a:xfrm>
            <a:off x="5112060" y="1343550"/>
            <a:ext cx="2556284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sz="2000" b="1" dirty="0">
                <a:solidFill>
                  <a:srgbClr val="FF0000"/>
                </a:solidFill>
              </a:rPr>
              <a:t>Sluit aan bij ‘natuur en rust’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xmlns="" id="{66877E62-1A54-4599-BF16-A4BB75987B66}"/>
              </a:ext>
            </a:extLst>
          </p:cNvPr>
          <p:cNvCxnSpPr>
            <a:cxnSpLocks/>
          </p:cNvCxnSpPr>
          <p:nvPr/>
        </p:nvCxnSpPr>
        <p:spPr>
          <a:xfrm flipH="1">
            <a:off x="4680018" y="1697493"/>
            <a:ext cx="432042" cy="2087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03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973638" y="814797"/>
            <a:ext cx="7949926" cy="1054100"/>
          </a:xfrm>
        </p:spPr>
        <p:txBody>
          <a:bodyPr/>
          <a:lstStyle/>
          <a:p>
            <a:r>
              <a:rPr lang="nl-BE" sz="3600" dirty="0"/>
              <a:t>PLEISTERPLAATSEN  </a:t>
            </a:r>
          </a:p>
        </p:txBody>
      </p:sp>
      <p:sp>
        <p:nvSpPr>
          <p:cNvPr id="5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963613" y="1862138"/>
            <a:ext cx="7943850" cy="3951287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IN GESPREK MET ONZE BUREN OVER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800" dirty="0"/>
              <a:t>‘PLAATSEN WAAR HET GOED IS OM NEER TE STRIJKEN EN TE BLIJVEN PLAKKEN’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Afbeelding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789040"/>
            <a:ext cx="2730245" cy="252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C6389239-8FFC-45BD-8756-DFB0578C50DF}"/>
              </a:ext>
            </a:extLst>
          </p:cNvPr>
          <p:cNvSpPr txBox="1"/>
          <p:nvPr/>
        </p:nvSpPr>
        <p:spPr>
          <a:xfrm>
            <a:off x="4067944" y="3677241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Pleintjes </a:t>
            </a:r>
            <a:r>
              <a:rPr lang="nl-BE" dirty="0"/>
              <a:t>in Jean </a:t>
            </a:r>
            <a:r>
              <a:rPr lang="nl-BE" dirty="0" err="1"/>
              <a:t>Jaureslaan</a:t>
            </a:r>
            <a:r>
              <a:rPr lang="nl-BE" dirty="0"/>
              <a:t>, </a:t>
            </a:r>
            <a:r>
              <a:rPr lang="nl-BE" dirty="0" err="1"/>
              <a:t>steenbekestraat</a:t>
            </a:r>
            <a:endParaRPr lang="nl-BE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xmlns="" id="{B30D3B8F-07BE-41FF-BB30-7A17125610B9}"/>
              </a:ext>
            </a:extLst>
          </p:cNvPr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GEKENDE PLAATSEN</a:t>
            </a:r>
          </a:p>
        </p:txBody>
      </p:sp>
      <p:pic>
        <p:nvPicPr>
          <p:cNvPr id="5122" name="Picture 2" descr="Afbeeldingsresultaat voor de porre gentbrug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47" y="1204666"/>
            <a:ext cx="3189784" cy="19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689410" y="800510"/>
            <a:ext cx="2073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>
                <a:solidFill>
                  <a:prstClr val="black"/>
                </a:solidFill>
                <a:latin typeface="+mj-lt"/>
              </a:rPr>
              <a:t>Binnen de wijk</a:t>
            </a:r>
            <a:endParaRPr lang="nl-BE" sz="2400" b="1" dirty="0">
              <a:latin typeface="+mj-lt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083335" y="3264454"/>
            <a:ext cx="1869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BE" dirty="0" err="1">
                <a:solidFill>
                  <a:prstClr val="black"/>
                </a:solidFill>
              </a:rPr>
              <a:t>Wijkpark</a:t>
            </a:r>
            <a:r>
              <a:rPr lang="nl-BE" dirty="0">
                <a:solidFill>
                  <a:prstClr val="black"/>
                </a:solidFill>
              </a:rPr>
              <a:t> de </a:t>
            </a:r>
            <a:r>
              <a:rPr lang="nl-BE" dirty="0" err="1" smtClean="0">
                <a:solidFill>
                  <a:prstClr val="black"/>
                </a:solidFill>
              </a:rPr>
              <a:t>Porre</a:t>
            </a:r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5124" name="Picture 4" descr="Afbeeldingsresultaat voor open huis de por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31343"/>
            <a:ext cx="3248025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5940152" y="3264454"/>
            <a:ext cx="1392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BE" dirty="0">
                <a:solidFill>
                  <a:prstClr val="black"/>
                </a:solidFill>
              </a:rPr>
              <a:t>Wijkcentrum</a:t>
            </a:r>
          </a:p>
        </p:txBody>
      </p:sp>
      <p:sp>
        <p:nvSpPr>
          <p:cNvPr id="10" name="Rechthoek 9"/>
          <p:cNvSpPr/>
          <p:nvPr/>
        </p:nvSpPr>
        <p:spPr>
          <a:xfrm>
            <a:off x="644887" y="3748911"/>
            <a:ext cx="2690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2400" b="1" dirty="0" smtClean="0">
                <a:solidFill>
                  <a:prstClr val="black"/>
                </a:solidFill>
                <a:latin typeface="+mj-lt"/>
              </a:rPr>
              <a:t>(net) buiten </a:t>
            </a:r>
            <a:r>
              <a:rPr lang="nl-BE" sz="2400" b="1" dirty="0">
                <a:solidFill>
                  <a:prstClr val="black"/>
                </a:solidFill>
                <a:latin typeface="+mj-lt"/>
              </a:rPr>
              <a:t>de wijk</a:t>
            </a:r>
            <a:endParaRPr lang="nl-BE" sz="2400" b="1" dirty="0">
              <a:latin typeface="+mj-lt"/>
            </a:endParaRPr>
          </a:p>
        </p:txBody>
      </p:sp>
      <p:pic>
        <p:nvPicPr>
          <p:cNvPr id="5126" name="Picture 6" descr="Afbeeldingsresultaat voor Gentbrugse meersen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0" y="4209798"/>
            <a:ext cx="2788660" cy="186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863627" y="6097827"/>
            <a:ext cx="23092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BE" dirty="0" err="1">
                <a:solidFill>
                  <a:prstClr val="black"/>
                </a:solidFill>
              </a:rPr>
              <a:t>Gentbrugse</a:t>
            </a:r>
            <a:r>
              <a:rPr lang="nl-BE" dirty="0">
                <a:solidFill>
                  <a:prstClr val="black"/>
                </a:solidFill>
              </a:rPr>
              <a:t> Meersen</a:t>
            </a:r>
          </a:p>
        </p:txBody>
      </p:sp>
      <p:pic>
        <p:nvPicPr>
          <p:cNvPr id="5128" name="Picture 8" descr="Afbeeldingsresultaat voor Liedermeerspark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29" y="4088299"/>
            <a:ext cx="3214750" cy="180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5640199" y="5916097"/>
            <a:ext cx="1766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BE" dirty="0">
                <a:solidFill>
                  <a:prstClr val="black"/>
                </a:solidFill>
              </a:rPr>
              <a:t>Liedermeerspark</a:t>
            </a:r>
          </a:p>
        </p:txBody>
      </p:sp>
    </p:spTree>
    <p:extLst>
      <p:ext uri="{BB962C8B-B14F-4D97-AF65-F5344CB8AC3E}">
        <p14:creationId xmlns:p14="http://schemas.microsoft.com/office/powerpoint/2010/main" val="426430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xmlns="" id="{A0A1FBD6-D3D3-48B4-8425-2F78A44452C4}"/>
              </a:ext>
            </a:extLst>
          </p:cNvPr>
          <p:cNvSpPr txBox="1"/>
          <p:nvPr/>
        </p:nvSpPr>
        <p:spPr>
          <a:xfrm>
            <a:off x="509761" y="5326361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Openluchtfilms </a:t>
            </a:r>
            <a:r>
              <a:rPr lang="nl-BE" dirty="0"/>
              <a:t>in De </a:t>
            </a:r>
            <a:r>
              <a:rPr lang="nl-BE" dirty="0" err="1"/>
              <a:t>Porre</a:t>
            </a:r>
            <a:endParaRPr lang="nl-BE" dirty="0"/>
          </a:p>
          <a:p>
            <a:pPr algn="ctr"/>
            <a:r>
              <a:rPr lang="nl-BE" dirty="0" smtClean="0"/>
              <a:t>Volkskeuken</a:t>
            </a:r>
            <a:r>
              <a:rPr lang="nl-BE" dirty="0"/>
              <a:t>, </a:t>
            </a:r>
          </a:p>
          <a:p>
            <a:pPr algn="ctr"/>
            <a:r>
              <a:rPr lang="nl-BE" dirty="0"/>
              <a:t>2</a:t>
            </a:r>
            <a:r>
              <a:rPr lang="nl-BE" baseline="30000" dirty="0"/>
              <a:t>de</a:t>
            </a:r>
            <a:r>
              <a:rPr lang="nl-BE" dirty="0"/>
              <a:t> handskledingmarkt,…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06173F3D-9BD3-4842-9371-8FD340DDA5B9}"/>
              </a:ext>
            </a:extLst>
          </p:cNvPr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GEKENDE ACTIVITEITEN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24744"/>
            <a:ext cx="2967167" cy="193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hoek 1"/>
          <p:cNvSpPr/>
          <p:nvPr/>
        </p:nvSpPr>
        <p:spPr>
          <a:xfrm>
            <a:off x="5436096" y="3013760"/>
            <a:ext cx="2967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BE" dirty="0" smtClean="0">
                <a:solidFill>
                  <a:prstClr val="black"/>
                </a:solidFill>
              </a:rPr>
              <a:t>Nieuwjaarsrecepties</a:t>
            </a:r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6148" name="Picture 4" descr="Afbeeldingsresultaat voor rommelmarkt moscou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6040"/>
            <a:ext cx="4294692" cy="286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4"/>
          <p:cNvSpPr/>
          <p:nvPr/>
        </p:nvSpPr>
        <p:spPr>
          <a:xfrm>
            <a:off x="1115616" y="4202464"/>
            <a:ext cx="3252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BE" dirty="0">
                <a:solidFill>
                  <a:prstClr val="black"/>
                </a:solidFill>
              </a:rPr>
              <a:t>Dekenijfeesten met rommelmarkt (Moscou)</a:t>
            </a:r>
          </a:p>
        </p:txBody>
      </p:sp>
      <p:pic>
        <p:nvPicPr>
          <p:cNvPr id="6149" name="Picture 5" descr="V:\Ontmoeten en Verbinden\5_BUURTWERK\ZUID\MOSCOU - VOGELHOEK\PROJECTEN\Buurtdialoog Wijkcentrum De Porre\foto's\selectie voor ppt\Balbouchk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54754"/>
            <a:ext cx="3136800" cy="20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/>
          <p:cNvSpPr/>
          <p:nvPr/>
        </p:nvSpPr>
        <p:spPr>
          <a:xfrm>
            <a:off x="5148064" y="5603360"/>
            <a:ext cx="3136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l-BE" dirty="0" err="1">
                <a:solidFill>
                  <a:prstClr val="black"/>
                </a:solidFill>
              </a:rPr>
              <a:t>Balbouchka</a:t>
            </a:r>
            <a:endParaRPr lang="nl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/>
          <p:cNvSpPr/>
          <p:nvPr/>
        </p:nvSpPr>
        <p:spPr>
          <a:xfrm>
            <a:off x="2731832" y="2423311"/>
            <a:ext cx="3263900" cy="15113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2000" b="1" dirty="0">
                <a:solidFill>
                  <a:srgbClr val="FF0000"/>
                </a:solidFill>
              </a:rPr>
              <a:t>IK WIL NOG (EXTRA)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995738" y="1707474"/>
            <a:ext cx="23042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BUURT- EN STRAATFEESTEN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99578" y="3197650"/>
            <a:ext cx="230425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EEN PLEK OM TE ETEN / DRINKEN / ONTMOETEN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972242" y="4660759"/>
            <a:ext cx="2304256" cy="923330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ACTIVITEITEN / PLEK VOOR KINDEREN EN JONGEREN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317556" y="4915396"/>
            <a:ext cx="2304256" cy="36933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SPORT EN SPEL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83108" y="3537012"/>
            <a:ext cx="23042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VORMING EN INFORMATIE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460798" y="1965351"/>
            <a:ext cx="2304256" cy="36933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CULTUUR EN FILM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691686" y="970781"/>
            <a:ext cx="2304256" cy="64633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NATUUR EN ECOLOGIE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4499998" y="647616"/>
            <a:ext cx="2304256" cy="369332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b="1" dirty="0"/>
              <a:t>… HOBBY / KOKEN</a:t>
            </a:r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3635896" y="1488447"/>
            <a:ext cx="216024" cy="8303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>
            <a:cxnSpLocks/>
          </p:cNvCxnSpPr>
          <p:nvPr/>
        </p:nvCxnSpPr>
        <p:spPr>
          <a:xfrm flipH="1">
            <a:off x="4868422" y="1168587"/>
            <a:ext cx="423660" cy="114090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>
            <a:cxnSpLocks/>
          </p:cNvCxnSpPr>
          <p:nvPr/>
        </p:nvCxnSpPr>
        <p:spPr>
          <a:xfrm flipH="1">
            <a:off x="5535898" y="2194535"/>
            <a:ext cx="365722" cy="32154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>
            <a:cxnSpLocks/>
          </p:cNvCxnSpPr>
          <p:nvPr/>
        </p:nvCxnSpPr>
        <p:spPr>
          <a:xfrm flipH="1" flipV="1">
            <a:off x="5995732" y="3537012"/>
            <a:ext cx="232452" cy="12230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>
            <a:cxnSpLocks/>
          </p:cNvCxnSpPr>
          <p:nvPr/>
        </p:nvCxnSpPr>
        <p:spPr>
          <a:xfrm>
            <a:off x="5391880" y="3922443"/>
            <a:ext cx="260240" cy="58667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>
            <a:cxnSpLocks/>
          </p:cNvCxnSpPr>
          <p:nvPr/>
        </p:nvCxnSpPr>
        <p:spPr>
          <a:xfrm flipH="1">
            <a:off x="3059832" y="4024113"/>
            <a:ext cx="776074" cy="77855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H="1">
            <a:off x="2737075" y="3772085"/>
            <a:ext cx="392080" cy="25202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H="1" flipV="1">
            <a:off x="2843808" y="2309454"/>
            <a:ext cx="216024" cy="2085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6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IK </a:t>
            </a:r>
            <a:r>
              <a:rPr lang="nl-BE" sz="3600" b="1" dirty="0" smtClean="0">
                <a:solidFill>
                  <a:srgbClr val="0070C0"/>
                </a:solidFill>
                <a:latin typeface="+mj-lt"/>
              </a:rPr>
              <a:t>WIL NOG </a:t>
            </a:r>
            <a:r>
              <a:rPr lang="nl-BE" sz="3600" b="1" dirty="0">
                <a:solidFill>
                  <a:srgbClr val="0070C0"/>
                </a:solidFill>
                <a:latin typeface="+mj-lt"/>
              </a:rPr>
              <a:t>(EXTRA)…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1957647751"/>
              </p:ext>
            </p:extLst>
          </p:nvPr>
        </p:nvGraphicFramePr>
        <p:xfrm>
          <a:off x="287016" y="1060892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Rechte verbindingslijn met pijl 2"/>
          <p:cNvCxnSpPr/>
          <p:nvPr/>
        </p:nvCxnSpPr>
        <p:spPr>
          <a:xfrm flipH="1">
            <a:off x="1979712" y="1268760"/>
            <a:ext cx="1224136" cy="955926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3491880" y="1170279"/>
            <a:ext cx="1116124" cy="1029505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6732240" y="1031343"/>
            <a:ext cx="72008" cy="2325649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8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31385" cy="640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tekst 2"/>
          <p:cNvSpPr txBox="1">
            <a:spLocks/>
          </p:cNvSpPr>
          <p:nvPr/>
        </p:nvSpPr>
        <p:spPr>
          <a:xfrm>
            <a:off x="712166" y="5362606"/>
            <a:ext cx="7676258" cy="6937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4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4400" b="1" i="0" u="none" strike="noStrike" kern="1200" cap="none" spc="0" normalizeH="0" baseline="0" noProof="0" dirty="0">
                <a:ln w="6600">
                  <a:solidFill>
                    <a:srgbClr val="00958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58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VERGELIJKINGEN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0" y="695307"/>
            <a:ext cx="1920764" cy="7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</a:rPr>
              <a:t>ALGEMEEN vs. 60+ : WAAR GA IK NAARTOE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2326544838"/>
              </p:ext>
            </p:extLst>
          </p:nvPr>
        </p:nvGraphicFramePr>
        <p:xfrm>
          <a:off x="395536" y="1124744"/>
          <a:ext cx="828092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Rechte verbindingslijn met pijl 5"/>
          <p:cNvCxnSpPr/>
          <p:nvPr/>
        </p:nvCxnSpPr>
        <p:spPr>
          <a:xfrm flipH="1">
            <a:off x="3059832" y="1031343"/>
            <a:ext cx="864096" cy="1193343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>
            <a:off x="3923928" y="1124744"/>
            <a:ext cx="684076" cy="1224136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6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2946198088"/>
              </p:ext>
            </p:extLst>
          </p:nvPr>
        </p:nvGraphicFramePr>
        <p:xfrm>
          <a:off x="179512" y="1196752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rgbClr val="0070C0"/>
                </a:solidFill>
              </a:rPr>
              <a:t>ALGEMEEN vs. 60+ : WELKOM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H="1">
            <a:off x="1979712" y="1268760"/>
            <a:ext cx="1224136" cy="955926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ALGEMEEN vs. 60+ : TE MIJDEN PLAATSEN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436060134"/>
              </p:ext>
            </p:extLst>
          </p:nvPr>
        </p:nvGraphicFramePr>
        <p:xfrm>
          <a:off x="323529" y="1196752"/>
          <a:ext cx="8964487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Rechte verbindingslijn met pijl 5"/>
          <p:cNvCxnSpPr/>
          <p:nvPr/>
        </p:nvCxnSpPr>
        <p:spPr>
          <a:xfrm flipH="1">
            <a:off x="5364088" y="1031343"/>
            <a:ext cx="1080120" cy="1173521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6300192" y="1124744"/>
            <a:ext cx="72008" cy="1296144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5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ALGEMEEN vs. 60+ : IK WIL NOG (EXTRA)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551045536"/>
              </p:ext>
            </p:extLst>
          </p:nvPr>
        </p:nvGraphicFramePr>
        <p:xfrm>
          <a:off x="323528" y="1196752"/>
          <a:ext cx="8964487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Rechte verbindingslijn met pijl 6"/>
          <p:cNvCxnSpPr/>
          <p:nvPr/>
        </p:nvCxnSpPr>
        <p:spPr>
          <a:xfrm>
            <a:off x="6228184" y="1031343"/>
            <a:ext cx="72008" cy="1821593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74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</a:rPr>
              <a:t>INTERCULTUREEL : WAAR GA IK NAARTOE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83570108"/>
              </p:ext>
            </p:extLst>
          </p:nvPr>
        </p:nvGraphicFramePr>
        <p:xfrm>
          <a:off x="395536" y="1124744"/>
          <a:ext cx="828092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Rechte verbindingslijn met pijl 5"/>
          <p:cNvCxnSpPr/>
          <p:nvPr/>
        </p:nvCxnSpPr>
        <p:spPr>
          <a:xfrm>
            <a:off x="5652120" y="1844824"/>
            <a:ext cx="1152128" cy="986719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2267744" y="1628800"/>
            <a:ext cx="1440160" cy="612068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H="1">
            <a:off x="2843808" y="2564904"/>
            <a:ext cx="792088" cy="936104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9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92896"/>
            <a:ext cx="2836607" cy="3146556"/>
          </a:xfrm>
          <a:prstGeom prst="rect">
            <a:avLst/>
          </a:prstGeom>
        </p:spPr>
      </p:pic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nl-BE" dirty="0"/>
              <a:t>EXPERIMENT </a:t>
            </a:r>
          </a:p>
          <a:p>
            <a:pPr algn="ctr"/>
            <a:r>
              <a:rPr lang="nl-BE" dirty="0"/>
              <a:t>‘BUREN VRAGEN HET AAN BUREN’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3376158" y="2564904"/>
            <a:ext cx="5458275" cy="3292384"/>
          </a:xfrm>
        </p:spPr>
        <p:txBody>
          <a:bodyPr/>
          <a:lstStyle/>
          <a:p>
            <a:r>
              <a:rPr lang="nl-BE" dirty="0" smtClean="0"/>
              <a:t>3 </a:t>
            </a:r>
            <a:r>
              <a:rPr lang="nl-BE" dirty="0"/>
              <a:t>RONDES </a:t>
            </a:r>
            <a:r>
              <a:rPr lang="nl-BE" dirty="0" smtClean="0"/>
              <a:t>opgestart, met  in totaal </a:t>
            </a:r>
            <a:r>
              <a:rPr lang="nl-BE" cap="all" dirty="0" smtClean="0"/>
              <a:t>29 interviewers  </a:t>
            </a:r>
          </a:p>
          <a:p>
            <a:r>
              <a:rPr lang="nl-BE" cap="all" dirty="0" smtClean="0"/>
              <a:t>+ 6 </a:t>
            </a:r>
            <a:r>
              <a:rPr lang="nl-BE" dirty="0" smtClean="0"/>
              <a:t>INTERVIEWERS na persoonlijke uitleg</a:t>
            </a:r>
          </a:p>
          <a:p>
            <a:r>
              <a:rPr lang="nl-BE" dirty="0" smtClean="0"/>
              <a:t>110 </a:t>
            </a:r>
            <a:r>
              <a:rPr lang="nl-BE" cap="all" dirty="0" smtClean="0"/>
              <a:t>geïnterviewden</a:t>
            </a:r>
            <a:r>
              <a:rPr lang="nl-BE" dirty="0" smtClean="0"/>
              <a:t> in 102 interviews</a:t>
            </a:r>
          </a:p>
          <a:p>
            <a:r>
              <a:rPr lang="nl-BE" dirty="0" smtClean="0"/>
              <a:t>Ook eigen interviews gedaan, o.a. in de </a:t>
            </a:r>
            <a:r>
              <a:rPr lang="nl-BE" dirty="0"/>
              <a:t>‘Zeteltjes’</a:t>
            </a:r>
          </a:p>
          <a:p>
            <a:pPr marL="0" indent="0">
              <a:buNone/>
            </a:pP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33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1032323050"/>
              </p:ext>
            </p:extLst>
          </p:nvPr>
        </p:nvGraphicFramePr>
        <p:xfrm>
          <a:off x="179512" y="1196752"/>
          <a:ext cx="885698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</a:rPr>
              <a:t>INTERCULTUREEL: WELKOM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H="1">
            <a:off x="2051720" y="1844824"/>
            <a:ext cx="3312368" cy="432048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4120380" y="2924944"/>
            <a:ext cx="144016" cy="1224136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INTERCULTUREEL: TE MIJDEN PLAATSEN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828699107"/>
              </p:ext>
            </p:extLst>
          </p:nvPr>
        </p:nvGraphicFramePr>
        <p:xfrm>
          <a:off x="323529" y="1196752"/>
          <a:ext cx="8964487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419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INTERCULTUREEL: IK WIL NOG (EXTRA)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2019138083"/>
              </p:ext>
            </p:extLst>
          </p:nvPr>
        </p:nvGraphicFramePr>
        <p:xfrm>
          <a:off x="323528" y="1196752"/>
          <a:ext cx="8964487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Rechte verbindingslijn met pijl 5"/>
          <p:cNvCxnSpPr/>
          <p:nvPr/>
        </p:nvCxnSpPr>
        <p:spPr>
          <a:xfrm>
            <a:off x="1259632" y="1412776"/>
            <a:ext cx="1152128" cy="720080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2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KINDEREN en JONGEREN (-20)</a:t>
            </a:r>
          </a:p>
        </p:txBody>
      </p:sp>
      <p:sp>
        <p:nvSpPr>
          <p:cNvPr id="3" name="Tijdelijke aanduiding voor tekst 2"/>
          <p:cNvSpPr txBox="1">
            <a:spLocks/>
          </p:cNvSpPr>
          <p:nvPr/>
        </p:nvSpPr>
        <p:spPr>
          <a:xfrm>
            <a:off x="736822" y="2812122"/>
            <a:ext cx="7332785" cy="36412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cap="all" dirty="0"/>
              <a:t>¾ van de antwoorden: sport &amp; spel</a:t>
            </a:r>
            <a:endParaRPr lang="nl-BE" b="1" u="sng" cap="all" dirty="0"/>
          </a:p>
          <a:p>
            <a:endParaRPr lang="nl-BE" b="1" cap="all" dirty="0"/>
          </a:p>
          <a:p>
            <a:endParaRPr lang="nl-BE" b="1" cap="all" dirty="0"/>
          </a:p>
          <a:p>
            <a:endParaRPr lang="nl-BE" b="1" cap="all" dirty="0"/>
          </a:p>
        </p:txBody>
      </p:sp>
      <p:sp>
        <p:nvSpPr>
          <p:cNvPr id="4" name="Tijdelijke aanduiding voor tekst 2"/>
          <p:cNvSpPr txBox="1">
            <a:spLocks/>
          </p:cNvSpPr>
          <p:nvPr/>
        </p:nvSpPr>
        <p:spPr>
          <a:xfrm>
            <a:off x="749894" y="1057296"/>
            <a:ext cx="7332785" cy="12436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16 KINDEREN EN JONGEREN BEVRAAGD</a:t>
            </a:r>
          </a:p>
          <a:p>
            <a:r>
              <a:rPr lang="nl-BE" b="1" dirty="0"/>
              <a:t>= meer dan elders!!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901" y="3505412"/>
            <a:ext cx="4419706" cy="294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8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9512" y="369539"/>
            <a:ext cx="8856984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smtClean="0">
                <a:solidFill>
                  <a:srgbClr val="0070C0"/>
                </a:solidFill>
                <a:latin typeface="+mj-lt"/>
              </a:rPr>
              <a:t>WIL JE MEEHELPEN BIJ EEN ACTIVITEIT?</a:t>
            </a:r>
            <a:endParaRPr lang="nl-BE" sz="3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80770" y="3789040"/>
            <a:ext cx="84969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800" dirty="0" smtClean="0">
                <a:solidFill>
                  <a:srgbClr val="92D050"/>
                </a:solidFill>
              </a:rPr>
              <a:t>69,8%: JA</a:t>
            </a:r>
            <a:endParaRPr lang="nl-BE" sz="8800" dirty="0">
              <a:solidFill>
                <a:srgbClr val="92D05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68200" y="544522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 smtClean="0"/>
              <a:t>Mee denken, mee doen, mee uittesten….</a:t>
            </a:r>
            <a:endParaRPr lang="nl-BE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2614"/>
            <a:ext cx="3648620" cy="243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79" y="1101781"/>
            <a:ext cx="3626774" cy="24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7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7" y="332656"/>
            <a:ext cx="857258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tekst 2"/>
          <p:cNvSpPr txBox="1">
            <a:spLocks/>
          </p:cNvSpPr>
          <p:nvPr/>
        </p:nvSpPr>
        <p:spPr>
          <a:xfrm>
            <a:off x="2771800" y="332656"/>
            <a:ext cx="4273476" cy="758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BE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BE" sz="4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CONCLUSIES </a:t>
            </a:r>
            <a:r>
              <a:rPr lang="nl-BE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0" y="695307"/>
            <a:ext cx="1920764" cy="7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BE" dirty="0"/>
              <a:t>DEMOGRAFISCH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827584" y="1556792"/>
            <a:ext cx="7332785" cy="4045878"/>
          </a:xfrm>
        </p:spPr>
        <p:txBody>
          <a:bodyPr/>
          <a:lstStyle/>
          <a:p>
            <a:r>
              <a:rPr lang="nl-BE" dirty="0" smtClean="0"/>
              <a:t>‘Slechts’ </a:t>
            </a:r>
            <a:r>
              <a:rPr lang="nl-BE" dirty="0">
                <a:solidFill>
                  <a:srgbClr val="FF0000"/>
                </a:solidFill>
              </a:rPr>
              <a:t>33,4%</a:t>
            </a:r>
            <a:r>
              <a:rPr lang="nl-BE" dirty="0"/>
              <a:t> </a:t>
            </a:r>
            <a:r>
              <a:rPr lang="nl-BE" dirty="0" smtClean="0"/>
              <a:t>huishoudens is </a:t>
            </a:r>
            <a:r>
              <a:rPr lang="nl-BE" dirty="0">
                <a:solidFill>
                  <a:srgbClr val="FF0000"/>
                </a:solidFill>
              </a:rPr>
              <a:t>ALLEENSTAAND</a:t>
            </a:r>
            <a:r>
              <a:rPr lang="nl-BE" u="sng" dirty="0">
                <a:solidFill>
                  <a:srgbClr val="FF0000"/>
                </a:solidFill>
              </a:rPr>
              <a:t> </a:t>
            </a:r>
            <a:r>
              <a:rPr lang="nl-BE" dirty="0"/>
              <a:t>	(Gent: </a:t>
            </a:r>
            <a:r>
              <a:rPr lang="nl-BE" dirty="0" smtClean="0"/>
              <a:t>41,4%          </a:t>
            </a:r>
            <a:r>
              <a:rPr lang="nl-BE" dirty="0"/>
              <a:t>St.-Jacobs: 60%)</a:t>
            </a:r>
          </a:p>
          <a:p>
            <a:endParaRPr lang="nl-BE" dirty="0" smtClean="0"/>
          </a:p>
          <a:p>
            <a:r>
              <a:rPr lang="nl-BE" dirty="0" smtClean="0">
                <a:solidFill>
                  <a:srgbClr val="FF0000"/>
                </a:solidFill>
              </a:rPr>
              <a:t>36,7</a:t>
            </a:r>
            <a:r>
              <a:rPr lang="nl-BE" dirty="0">
                <a:solidFill>
                  <a:srgbClr val="FF0000"/>
                </a:solidFill>
              </a:rPr>
              <a:t>%</a:t>
            </a:r>
            <a:r>
              <a:rPr lang="nl-BE" dirty="0"/>
              <a:t> van de huishoudens heeft </a:t>
            </a:r>
            <a:r>
              <a:rPr lang="nl-BE" dirty="0">
                <a:solidFill>
                  <a:srgbClr val="FF0000"/>
                </a:solidFill>
              </a:rPr>
              <a:t>KINDEREN</a:t>
            </a:r>
          </a:p>
          <a:p>
            <a:pPr marL="0" indent="0">
              <a:buNone/>
            </a:pPr>
            <a:r>
              <a:rPr lang="nl-BE" dirty="0" smtClean="0"/>
              <a:t>	(</a:t>
            </a:r>
            <a:r>
              <a:rPr lang="nl-BE" dirty="0"/>
              <a:t>Gent: </a:t>
            </a:r>
            <a:r>
              <a:rPr lang="nl-BE" dirty="0" smtClean="0"/>
              <a:t>23,8%          </a:t>
            </a:r>
            <a:r>
              <a:rPr lang="nl-BE" dirty="0"/>
              <a:t>St.-Jacobs: </a:t>
            </a:r>
            <a:r>
              <a:rPr lang="nl-BE" dirty="0" smtClean="0"/>
              <a:t>9,5%)</a:t>
            </a:r>
            <a:endParaRPr lang="nl-BE" dirty="0"/>
          </a:p>
          <a:p>
            <a:endParaRPr lang="nl-BE" dirty="0" smtClean="0"/>
          </a:p>
          <a:p>
            <a:r>
              <a:rPr lang="nl-BE" dirty="0" smtClean="0"/>
              <a:t>Relatief </a:t>
            </a:r>
            <a:r>
              <a:rPr lang="nl-BE" dirty="0"/>
              <a:t>JONGE wijk: </a:t>
            </a:r>
            <a:r>
              <a:rPr lang="nl-BE" dirty="0">
                <a:solidFill>
                  <a:srgbClr val="FF0000"/>
                </a:solidFill>
              </a:rPr>
              <a:t>28,9% </a:t>
            </a:r>
            <a:r>
              <a:rPr lang="nl-BE" dirty="0"/>
              <a:t>is </a:t>
            </a:r>
            <a:r>
              <a:rPr lang="nl-BE" dirty="0">
                <a:solidFill>
                  <a:srgbClr val="FF0000"/>
                </a:solidFill>
              </a:rPr>
              <a:t>min 20 jaar</a:t>
            </a:r>
            <a:r>
              <a:rPr lang="nl-BE" dirty="0"/>
              <a:t>. </a:t>
            </a:r>
          </a:p>
          <a:p>
            <a:pPr marL="0" indent="0">
              <a:buNone/>
            </a:pPr>
            <a:r>
              <a:rPr lang="nl-BE" dirty="0"/>
              <a:t>	(Gent: </a:t>
            </a:r>
            <a:r>
              <a:rPr lang="nl-BE" dirty="0" smtClean="0"/>
              <a:t>21,2% </a:t>
            </a:r>
            <a:r>
              <a:rPr lang="nl-BE" dirty="0"/>
              <a:t>;         St.-Jacobs: </a:t>
            </a:r>
            <a:r>
              <a:rPr lang="nl-BE" dirty="0" smtClean="0"/>
              <a:t>11,7%)</a:t>
            </a:r>
            <a:endParaRPr lang="nl-BE" dirty="0"/>
          </a:p>
          <a:p>
            <a:endParaRPr lang="nl-BE" dirty="0"/>
          </a:p>
          <a:p>
            <a:r>
              <a:rPr lang="nl-BE" dirty="0"/>
              <a:t>Zeer verscheiden groep MMA (</a:t>
            </a:r>
            <a:r>
              <a:rPr lang="nl-BE" dirty="0">
                <a:solidFill>
                  <a:srgbClr val="FF0000"/>
                </a:solidFill>
              </a:rPr>
              <a:t>85 herkomstlanden</a:t>
            </a:r>
            <a:r>
              <a:rPr lang="nl-BE" dirty="0"/>
              <a:t>)</a:t>
            </a:r>
            <a:endParaRPr lang="nl-BE" u="sng" dirty="0"/>
          </a:p>
        </p:txBody>
      </p:sp>
    </p:spTree>
    <p:extLst>
      <p:ext uri="{BB962C8B-B14F-4D97-AF65-F5344CB8AC3E}">
        <p14:creationId xmlns:p14="http://schemas.microsoft.com/office/powerpoint/2010/main" val="1231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889496" y="507157"/>
            <a:ext cx="7338393" cy="545579"/>
          </a:xfrm>
        </p:spPr>
        <p:txBody>
          <a:bodyPr/>
          <a:lstStyle/>
          <a:p>
            <a:r>
              <a:rPr lang="nl-BE" dirty="0"/>
              <a:t>PLEISTERPLEKKEN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980587" y="1378840"/>
            <a:ext cx="698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Vraag naar </a:t>
            </a:r>
            <a:r>
              <a:rPr lang="nl-BE" sz="2000" b="1" dirty="0" smtClean="0">
                <a:solidFill>
                  <a:srgbClr val="FF0000"/>
                </a:solidFill>
              </a:rPr>
              <a:t>BREDE WAAIER</a:t>
            </a:r>
            <a:r>
              <a:rPr lang="nl-BE" sz="2000" dirty="0" smtClean="0"/>
              <a:t> aan activiteiten, met</a:t>
            </a:r>
          </a:p>
          <a:p>
            <a:pPr marL="742950" lvl="1" indent="-285750">
              <a:buFont typeface="Calibri" panose="020F0502020204030204" pitchFamily="34" charset="0"/>
              <a:buChar char="→"/>
            </a:pPr>
            <a:r>
              <a:rPr lang="nl-BE" sz="2000" dirty="0" smtClean="0"/>
              <a:t>Enerzijds vraag  naar </a:t>
            </a:r>
            <a:r>
              <a:rPr lang="nl-BE" sz="2000" b="1" dirty="0" smtClean="0">
                <a:solidFill>
                  <a:srgbClr val="FF0000"/>
                </a:solidFill>
              </a:rPr>
              <a:t>LAAGDREMPELIG</a:t>
            </a:r>
            <a:r>
              <a:rPr lang="nl-BE" sz="2000" dirty="0" smtClean="0"/>
              <a:t> AANBOD (buurtfeest, onder de mensen zijn, gezelligheid,…)</a:t>
            </a:r>
          </a:p>
          <a:p>
            <a:pPr marL="742950" lvl="1" indent="-285750">
              <a:buFont typeface="Calibri" panose="020F0502020204030204" pitchFamily="34" charset="0"/>
              <a:buChar char="→"/>
            </a:pPr>
            <a:r>
              <a:rPr lang="nl-BE" sz="2000" dirty="0" smtClean="0"/>
              <a:t>Anderzijds </a:t>
            </a:r>
            <a:r>
              <a:rPr lang="nl-BE" sz="2000" b="1" dirty="0" smtClean="0">
                <a:solidFill>
                  <a:srgbClr val="FF0000"/>
                </a:solidFill>
              </a:rPr>
              <a:t>GERICHT</a:t>
            </a:r>
            <a:r>
              <a:rPr lang="nl-BE" sz="2000" dirty="0" smtClean="0"/>
              <a:t> aanbod (cultuur, vorming, sport,…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Behoefte aan </a:t>
            </a:r>
            <a:r>
              <a:rPr lang="nl-BE" sz="2000" b="1" dirty="0" smtClean="0">
                <a:solidFill>
                  <a:srgbClr val="FF0000"/>
                </a:solidFill>
              </a:rPr>
              <a:t>NATUUR</a:t>
            </a:r>
            <a:r>
              <a:rPr lang="nl-BE" sz="2000" dirty="0" smtClean="0"/>
              <a:t> en </a:t>
            </a:r>
            <a:r>
              <a:rPr lang="nl-BE" sz="2000" b="1" dirty="0" smtClean="0">
                <a:solidFill>
                  <a:srgbClr val="FF0000"/>
                </a:solidFill>
              </a:rPr>
              <a:t>RUST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184607" y="105273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rgbClr val="0070C0"/>
                </a:solidFill>
              </a:rPr>
              <a:t>ALGEMEEN: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415425" y="3283705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rgbClr val="0070C0"/>
                </a:solidFill>
              </a:rPr>
              <a:t>60+: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124000" y="3645024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Zeer gelijklopend, iets meer vraag naar:</a:t>
            </a:r>
          </a:p>
          <a:p>
            <a:pPr marL="742950" lvl="1" indent="-285750">
              <a:buFont typeface="Calibri" panose="020F0502020204030204" pitchFamily="34" charset="0"/>
              <a:buChar char="→"/>
            </a:pPr>
            <a:r>
              <a:rPr lang="nl-BE" sz="2000" b="1" cap="all" dirty="0" smtClean="0">
                <a:solidFill>
                  <a:srgbClr val="FF0000"/>
                </a:solidFill>
              </a:rPr>
              <a:t>Onder de mensen </a:t>
            </a:r>
            <a:r>
              <a:rPr lang="nl-BE" sz="2000" b="1" dirty="0" smtClean="0"/>
              <a:t>zijn</a:t>
            </a:r>
          </a:p>
          <a:p>
            <a:pPr marL="742950" lvl="1" indent="-285750">
              <a:buFont typeface="Calibri" panose="020F0502020204030204" pitchFamily="34" charset="0"/>
              <a:buChar char="→"/>
            </a:pPr>
            <a:r>
              <a:rPr lang="nl-BE" sz="2000" b="1" dirty="0" smtClean="0">
                <a:solidFill>
                  <a:srgbClr val="FF0000"/>
                </a:solidFill>
              </a:rPr>
              <a:t>GERICHT</a:t>
            </a:r>
            <a:r>
              <a:rPr lang="nl-BE" sz="2000" dirty="0" smtClean="0">
                <a:solidFill>
                  <a:srgbClr val="FF0000"/>
                </a:solidFill>
              </a:rPr>
              <a:t> </a:t>
            </a:r>
            <a:r>
              <a:rPr lang="nl-BE" sz="2000" dirty="0" smtClean="0"/>
              <a:t>aanbod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502316" y="4867345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 smtClean="0">
                <a:solidFill>
                  <a:srgbClr val="0070C0"/>
                </a:solidFill>
              </a:rPr>
              <a:t>Mma</a:t>
            </a:r>
            <a:r>
              <a:rPr lang="nl-BE" sz="2000" b="1" dirty="0" smtClean="0">
                <a:solidFill>
                  <a:srgbClr val="0070C0"/>
                </a:solidFill>
              </a:rPr>
              <a:t>: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241637" y="5229200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Groter belang van (ontmoeting met) </a:t>
            </a:r>
            <a:r>
              <a:rPr lang="nl-BE" sz="2000" b="1" dirty="0" smtClean="0">
                <a:solidFill>
                  <a:srgbClr val="FF0000"/>
                </a:solidFill>
              </a:rPr>
              <a:t>FAMILIE</a:t>
            </a:r>
            <a:r>
              <a:rPr lang="nl-BE" sz="2000" dirty="0" smtClean="0"/>
              <a:t> en (aanbod voor) </a:t>
            </a:r>
            <a:r>
              <a:rPr lang="nl-BE" sz="2000" b="1" dirty="0" smtClean="0">
                <a:solidFill>
                  <a:srgbClr val="FF0000"/>
                </a:solidFill>
              </a:rPr>
              <a:t>KINDEREN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cap="all" dirty="0" smtClean="0">
                <a:solidFill>
                  <a:srgbClr val="FF0000"/>
                </a:solidFill>
              </a:rPr>
              <a:t>Minder</a:t>
            </a:r>
            <a:r>
              <a:rPr lang="nl-BE" sz="2000" dirty="0" smtClean="0">
                <a:solidFill>
                  <a:srgbClr val="FF0000"/>
                </a:solidFill>
              </a:rPr>
              <a:t> </a:t>
            </a:r>
            <a:r>
              <a:rPr lang="nl-BE" sz="2000" dirty="0" smtClean="0"/>
              <a:t>vraag naar </a:t>
            </a:r>
            <a:r>
              <a:rPr lang="nl-BE" sz="2000" b="1" dirty="0" smtClean="0">
                <a:solidFill>
                  <a:srgbClr val="FF0000"/>
                </a:solidFill>
              </a:rPr>
              <a:t>GERICHT</a:t>
            </a:r>
            <a:r>
              <a:rPr lang="nl-BE" sz="2000" dirty="0" smtClean="0">
                <a:solidFill>
                  <a:srgbClr val="FF0000"/>
                </a:solidFill>
              </a:rPr>
              <a:t> </a:t>
            </a:r>
            <a:r>
              <a:rPr lang="nl-BE" sz="2000" dirty="0" smtClean="0"/>
              <a:t>aanbod </a:t>
            </a:r>
          </a:p>
        </p:txBody>
      </p:sp>
    </p:spTree>
    <p:extLst>
      <p:ext uri="{BB962C8B-B14F-4D97-AF65-F5344CB8AC3E}">
        <p14:creationId xmlns:p14="http://schemas.microsoft.com/office/powerpoint/2010/main" val="27653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878834" y="477458"/>
            <a:ext cx="7338393" cy="1079334"/>
          </a:xfrm>
        </p:spPr>
        <p:txBody>
          <a:bodyPr/>
          <a:lstStyle/>
          <a:p>
            <a:r>
              <a:rPr lang="nl-BE" dirty="0"/>
              <a:t>WELKOM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04102" y="1095127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1 grote conclusie: belang van </a:t>
            </a:r>
            <a:r>
              <a:rPr lang="nl-BE" sz="2000" b="1" dirty="0" smtClean="0">
                <a:solidFill>
                  <a:srgbClr val="FF0000"/>
                </a:solidFill>
              </a:rPr>
              <a:t>VRIENDELIJKE GROET, VRIENDELIJK ONTHAAL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b="1" dirty="0" smtClean="0"/>
              <a:t>Ook bij 60+, </a:t>
            </a:r>
            <a:r>
              <a:rPr lang="nl-BE" sz="2000" b="1" dirty="0" err="1" smtClean="0"/>
              <a:t>Mma</a:t>
            </a:r>
            <a:r>
              <a:rPr lang="nl-BE" sz="2000" b="1" dirty="0" smtClean="0"/>
              <a:t> en jeugd</a:t>
            </a:r>
          </a:p>
        </p:txBody>
      </p:sp>
      <p:sp>
        <p:nvSpPr>
          <p:cNvPr id="6" name="Tijdelijke aanduiding voor inhoud 1"/>
          <p:cNvSpPr txBox="1">
            <a:spLocks/>
          </p:cNvSpPr>
          <p:nvPr/>
        </p:nvSpPr>
        <p:spPr>
          <a:xfrm>
            <a:off x="904102" y="2571433"/>
            <a:ext cx="7338393" cy="80420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1" kern="1200" baseline="0">
                <a:solidFill>
                  <a:srgbClr val="0089C4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/>
              <a:t>TE MIJDEN PLAATSEN </a:t>
            </a:r>
            <a:endParaRPr lang="nl-BE" dirty="0"/>
          </a:p>
        </p:txBody>
      </p:sp>
      <p:sp>
        <p:nvSpPr>
          <p:cNvPr id="7" name="Tekstvak 6"/>
          <p:cNvSpPr txBox="1"/>
          <p:nvPr/>
        </p:nvSpPr>
        <p:spPr>
          <a:xfrm>
            <a:off x="1233931" y="317558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rgbClr val="0070C0"/>
                </a:solidFill>
              </a:rPr>
              <a:t>ALGEMEEN: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904102" y="3605942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Plaatsen met </a:t>
            </a:r>
            <a:r>
              <a:rPr lang="nl-BE" sz="2000" b="1" dirty="0" smtClean="0">
                <a:solidFill>
                  <a:srgbClr val="FF0000"/>
                </a:solidFill>
              </a:rPr>
              <a:t>VEEL VOLK / VEEL LAWAAI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Plaatsen waar men </a:t>
            </a:r>
            <a:r>
              <a:rPr lang="nl-BE" sz="2000" b="1" dirty="0" smtClean="0">
                <a:solidFill>
                  <a:srgbClr val="FF0000"/>
                </a:solidFill>
              </a:rPr>
              <a:t>ONVRIENDELIJK / AFSTANDELIJK </a:t>
            </a:r>
            <a:r>
              <a:rPr lang="nl-BE" sz="2000" dirty="0" smtClean="0"/>
              <a:t>is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451587" y="453031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smtClean="0">
                <a:solidFill>
                  <a:srgbClr val="0070C0"/>
                </a:solidFill>
              </a:rPr>
              <a:t>60+: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034765" y="4864763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Iets meer: </a:t>
            </a:r>
            <a:r>
              <a:rPr lang="nl-BE" sz="2000" b="1" dirty="0" smtClean="0">
                <a:solidFill>
                  <a:srgbClr val="FF0000"/>
                </a:solidFill>
              </a:rPr>
              <a:t>IK KOM OVERAL GRAAG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451587" y="537321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 err="1" smtClean="0">
                <a:solidFill>
                  <a:srgbClr val="0070C0"/>
                </a:solidFill>
              </a:rPr>
              <a:t>Mma</a:t>
            </a:r>
            <a:r>
              <a:rPr lang="nl-BE" sz="2000" b="1" dirty="0" smtClean="0">
                <a:solidFill>
                  <a:srgbClr val="0070C0"/>
                </a:solidFill>
              </a:rPr>
              <a:t>:</a:t>
            </a:r>
            <a:endParaRPr lang="nl-BE" sz="2000" b="1" dirty="0">
              <a:solidFill>
                <a:srgbClr val="0070C0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082662" y="5711216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 smtClean="0"/>
              <a:t>Iets meer: </a:t>
            </a:r>
            <a:r>
              <a:rPr lang="nl-BE" sz="2000" b="1" dirty="0" smtClean="0">
                <a:solidFill>
                  <a:srgbClr val="FF0000"/>
                </a:solidFill>
              </a:rPr>
              <a:t>ROKEN / DRINKEN / DRUGS</a:t>
            </a:r>
          </a:p>
        </p:txBody>
      </p:sp>
    </p:spTree>
    <p:extLst>
      <p:ext uri="{BB962C8B-B14F-4D97-AF65-F5344CB8AC3E}">
        <p14:creationId xmlns:p14="http://schemas.microsoft.com/office/powerpoint/2010/main" val="9800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0" y="332656"/>
            <a:ext cx="8572092" cy="629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jdelijke aanduiding voor tekst 2"/>
          <p:cNvSpPr txBox="1">
            <a:spLocks/>
          </p:cNvSpPr>
          <p:nvPr/>
        </p:nvSpPr>
        <p:spPr>
          <a:xfrm>
            <a:off x="1822116" y="2348880"/>
            <a:ext cx="5400600" cy="75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bg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BE" sz="4400" b="0" i="0" u="none" strike="noStrike" kern="1200" cap="none" spc="0" normalizeH="0" baseline="0" noProof="0" dirty="0">
                <a:ln w="6600">
                  <a:solidFill>
                    <a:srgbClr val="00958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581"/>
                  </a:outerShdw>
                </a:effectLst>
                <a:uLnTx/>
                <a:uFillTx/>
                <a:latin typeface="Calibri" pitchFamily="34" charset="0"/>
                <a:ea typeface="+mn-ea"/>
              </a:rPr>
              <a:t>DE VOLGENDE STAP </a:t>
            </a:r>
            <a:r>
              <a:rPr kumimoji="0" lang="nl-BE" sz="2800" b="0" i="0" u="none" strike="noStrike" kern="1200" cap="none" spc="0" normalizeH="0" baseline="0" noProof="0" dirty="0">
                <a:ln w="6600">
                  <a:solidFill>
                    <a:srgbClr val="00958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581"/>
                  </a:outerShdw>
                </a:effectLst>
                <a:uLnTx/>
                <a:uFillTx/>
                <a:latin typeface="Calibri" pitchFamily="34" charset="0"/>
                <a:ea typeface="+mn-ea"/>
              </a:rPr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76689"/>
            <a:ext cx="1920764" cy="7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9" y="417390"/>
            <a:ext cx="7710395" cy="603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5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683568" y="548680"/>
            <a:ext cx="7338393" cy="1079334"/>
          </a:xfrm>
        </p:spPr>
        <p:txBody>
          <a:bodyPr/>
          <a:lstStyle/>
          <a:p>
            <a:pPr lvl="0"/>
            <a:r>
              <a:rPr lang="nl-BE" dirty="0"/>
              <a:t>2 UITDAGINGEN </a:t>
            </a:r>
          </a:p>
        </p:txBody>
      </p:sp>
      <p:sp>
        <p:nvSpPr>
          <p:cNvPr id="6" name="Rechthoek 5"/>
          <p:cNvSpPr/>
          <p:nvPr/>
        </p:nvSpPr>
        <p:spPr>
          <a:xfrm>
            <a:off x="683568" y="1340768"/>
            <a:ext cx="74168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nl-BE" sz="2000" b="1" dirty="0" smtClean="0"/>
              <a:t>1. Creëer een </a:t>
            </a:r>
            <a:r>
              <a:rPr lang="nl-BE" sz="2000" b="1" dirty="0" smtClean="0">
                <a:solidFill>
                  <a:srgbClr val="FF0000"/>
                </a:solidFill>
              </a:rPr>
              <a:t>FICTIEVE</a:t>
            </a:r>
            <a:r>
              <a:rPr lang="nl-BE" sz="2000" b="1" dirty="0" smtClean="0"/>
              <a:t> </a:t>
            </a:r>
            <a:r>
              <a:rPr lang="nl-BE" sz="2000" b="1" dirty="0" smtClean="0">
                <a:solidFill>
                  <a:srgbClr val="FF0000"/>
                </a:solidFill>
              </a:rPr>
              <a:t>ONTMOETINGSPLEK</a:t>
            </a:r>
            <a:r>
              <a:rPr lang="nl-BE" sz="2000" b="1" dirty="0" smtClean="0"/>
              <a:t> voor de wijk,</a:t>
            </a:r>
          </a:p>
          <a:p>
            <a:pPr lvl="0">
              <a:spcBef>
                <a:spcPct val="20000"/>
              </a:spcBef>
            </a:pPr>
            <a:r>
              <a:rPr lang="nl-BE" sz="2000" b="1" dirty="0" smtClean="0"/>
              <a:t>(mocht je van nul mogen beginnen, hoe zou die eruit zien?)</a:t>
            </a:r>
          </a:p>
          <a:p>
            <a:pPr lvl="0">
              <a:spcBef>
                <a:spcPct val="20000"/>
              </a:spcBef>
            </a:pPr>
            <a:endParaRPr lang="nl-BE" sz="2000" b="1" dirty="0" smtClean="0"/>
          </a:p>
          <a:p>
            <a:pPr lvl="0">
              <a:spcBef>
                <a:spcPct val="20000"/>
              </a:spcBef>
            </a:pPr>
            <a:r>
              <a:rPr lang="nl-BE" sz="2000" b="1" dirty="0" smtClean="0"/>
              <a:t>2. Hoe ziet het </a:t>
            </a:r>
            <a:r>
              <a:rPr lang="nl-BE" sz="2000" b="1" dirty="0" smtClean="0">
                <a:solidFill>
                  <a:srgbClr val="FF0000"/>
                </a:solidFill>
              </a:rPr>
              <a:t>IDEALE</a:t>
            </a:r>
            <a:r>
              <a:rPr lang="nl-BE" sz="2000" b="1" dirty="0" smtClean="0"/>
              <a:t> </a:t>
            </a:r>
            <a:r>
              <a:rPr lang="nl-BE" sz="2000" b="1" dirty="0" smtClean="0">
                <a:solidFill>
                  <a:srgbClr val="FF0000"/>
                </a:solidFill>
              </a:rPr>
              <a:t>BUURTEVENEMENT</a:t>
            </a:r>
            <a:r>
              <a:rPr lang="nl-BE" sz="2000" b="1" dirty="0" smtClean="0"/>
              <a:t> / ACTIVITEIT eruit?</a:t>
            </a:r>
          </a:p>
        </p:txBody>
      </p:sp>
      <p:sp>
        <p:nvSpPr>
          <p:cNvPr id="7" name="Tijdelijke aanduiding voor inhoud 1"/>
          <p:cNvSpPr txBox="1">
            <a:spLocks/>
          </p:cNvSpPr>
          <p:nvPr/>
        </p:nvSpPr>
        <p:spPr>
          <a:xfrm>
            <a:off x="730684" y="3429000"/>
            <a:ext cx="7338393" cy="6480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1" kern="1200" baseline="0">
                <a:solidFill>
                  <a:srgbClr val="0089C4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 smtClean="0"/>
              <a:t>3 AANDACHTSPUNTEN</a:t>
            </a:r>
            <a:endParaRPr lang="nl-BE" dirty="0"/>
          </a:p>
        </p:txBody>
      </p:sp>
      <p:sp>
        <p:nvSpPr>
          <p:cNvPr id="8" name="Rechthoek 7"/>
          <p:cNvSpPr/>
          <p:nvPr/>
        </p:nvSpPr>
        <p:spPr>
          <a:xfrm>
            <a:off x="684500" y="4221088"/>
            <a:ext cx="79199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BE" sz="2000" b="1" dirty="0" smtClean="0"/>
              <a:t>1. Hoe </a:t>
            </a:r>
            <a:r>
              <a:rPr lang="nl-BE" sz="2000" b="1" dirty="0"/>
              <a:t>breng je mensen van </a:t>
            </a:r>
            <a:r>
              <a:rPr lang="nl-BE" sz="2000" b="1" cap="all" dirty="0">
                <a:solidFill>
                  <a:srgbClr val="FF0000"/>
                </a:solidFill>
              </a:rPr>
              <a:t>verschillende</a:t>
            </a:r>
            <a:r>
              <a:rPr lang="nl-BE" sz="2000" b="1" dirty="0">
                <a:solidFill>
                  <a:srgbClr val="FF0000"/>
                </a:solidFill>
              </a:rPr>
              <a:t> </a:t>
            </a:r>
            <a:r>
              <a:rPr lang="nl-BE" sz="2000" b="1" cap="all" dirty="0">
                <a:solidFill>
                  <a:srgbClr val="FF0000"/>
                </a:solidFill>
              </a:rPr>
              <a:t>leeftijd</a:t>
            </a:r>
            <a:r>
              <a:rPr lang="nl-BE" sz="2000" b="1" dirty="0">
                <a:solidFill>
                  <a:srgbClr val="FF0000"/>
                </a:solidFill>
              </a:rPr>
              <a:t> </a:t>
            </a:r>
            <a:r>
              <a:rPr lang="nl-BE" sz="2000" b="1" dirty="0"/>
              <a:t>samen?</a:t>
            </a:r>
          </a:p>
          <a:p>
            <a:pPr lvl="0"/>
            <a:endParaRPr lang="nl-BE" sz="2000" b="1" dirty="0" smtClean="0"/>
          </a:p>
          <a:p>
            <a:pPr lvl="0"/>
            <a:r>
              <a:rPr lang="nl-BE" sz="2000" b="1" dirty="0" smtClean="0"/>
              <a:t>2. Hoe </a:t>
            </a:r>
            <a:r>
              <a:rPr lang="nl-BE" sz="2000" b="1" dirty="0"/>
              <a:t>breng je mensen van </a:t>
            </a:r>
            <a:r>
              <a:rPr lang="nl-BE" sz="2000" b="1" cap="all" dirty="0">
                <a:solidFill>
                  <a:srgbClr val="FF0000"/>
                </a:solidFill>
              </a:rPr>
              <a:t>verschillende</a:t>
            </a:r>
            <a:r>
              <a:rPr lang="nl-BE" sz="2000" b="1" dirty="0">
                <a:solidFill>
                  <a:srgbClr val="FF0000"/>
                </a:solidFill>
              </a:rPr>
              <a:t> </a:t>
            </a:r>
            <a:r>
              <a:rPr lang="nl-BE" sz="2000" b="1" cap="all" dirty="0">
                <a:solidFill>
                  <a:srgbClr val="FF0000"/>
                </a:solidFill>
              </a:rPr>
              <a:t>herkomst</a:t>
            </a:r>
            <a:r>
              <a:rPr lang="nl-BE" sz="2000" b="1" dirty="0">
                <a:solidFill>
                  <a:srgbClr val="FF0000"/>
                </a:solidFill>
              </a:rPr>
              <a:t> </a:t>
            </a:r>
            <a:r>
              <a:rPr lang="nl-BE" sz="2000" b="1" dirty="0"/>
              <a:t>samen ?</a:t>
            </a:r>
          </a:p>
          <a:p>
            <a:pPr lvl="0"/>
            <a:endParaRPr lang="nl-BE" sz="2000" b="1" dirty="0" smtClean="0"/>
          </a:p>
          <a:p>
            <a:pPr lvl="0"/>
            <a:r>
              <a:rPr lang="nl-BE" sz="2000" b="1" dirty="0" smtClean="0"/>
              <a:t>3. Hoe </a:t>
            </a:r>
            <a:r>
              <a:rPr lang="nl-BE" sz="2000" b="1" dirty="0"/>
              <a:t>zorgen we voor een </a:t>
            </a:r>
            <a:r>
              <a:rPr lang="nl-BE" sz="2000" b="1" cap="all" dirty="0">
                <a:solidFill>
                  <a:srgbClr val="FF0000"/>
                </a:solidFill>
              </a:rPr>
              <a:t>goed</a:t>
            </a:r>
            <a:r>
              <a:rPr lang="nl-BE" sz="2000" b="1" dirty="0">
                <a:solidFill>
                  <a:srgbClr val="FF0000"/>
                </a:solidFill>
              </a:rPr>
              <a:t> </a:t>
            </a:r>
            <a:r>
              <a:rPr lang="nl-BE" sz="2000" b="1" cap="all" dirty="0">
                <a:solidFill>
                  <a:srgbClr val="FF0000"/>
                </a:solidFill>
              </a:rPr>
              <a:t>evenwicht</a:t>
            </a:r>
            <a:r>
              <a:rPr lang="nl-BE" sz="2000" b="1" dirty="0">
                <a:solidFill>
                  <a:srgbClr val="FF0000"/>
                </a:solidFill>
              </a:rPr>
              <a:t> </a:t>
            </a:r>
            <a:r>
              <a:rPr lang="nl-BE" sz="2000" b="1" dirty="0"/>
              <a:t>tussen een activiteitenaanbod en meer vrijblijvende / ongedwongen ontmoeting ?</a:t>
            </a:r>
          </a:p>
        </p:txBody>
      </p:sp>
    </p:spTree>
    <p:extLst>
      <p:ext uri="{BB962C8B-B14F-4D97-AF65-F5344CB8AC3E}">
        <p14:creationId xmlns:p14="http://schemas.microsoft.com/office/powerpoint/2010/main" val="174522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Ontmoeten en Verbinden\5_BUURTWERK\ZUID\MOSCOU - VOGELHOEK\PROJECTEN\Buurtdialoog Wijkcentrum De Porre\foto's\selectie voor ppt\2 geinterviewde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7" r="14363"/>
          <a:stretch/>
        </p:blipFill>
        <p:spPr bwMode="auto">
          <a:xfrm>
            <a:off x="323528" y="218073"/>
            <a:ext cx="8496944" cy="64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6D04873-CF9E-462B-8B17-68C7783BE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80" y="4509120"/>
            <a:ext cx="7486537" cy="7132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013CD06E-16ED-4D19-9703-63C6971D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80" y="5445224"/>
            <a:ext cx="7571888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2561876027"/>
              </p:ext>
            </p:extLst>
          </p:nvPr>
        </p:nvGraphicFramePr>
        <p:xfrm>
          <a:off x="539552" y="2060848"/>
          <a:ext cx="3672408" cy="397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556171390"/>
              </p:ext>
            </p:extLst>
          </p:nvPr>
        </p:nvGraphicFramePr>
        <p:xfrm>
          <a:off x="4788026" y="2204864"/>
          <a:ext cx="374441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1691686" y="692696"/>
            <a:ext cx="5544616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MANNEN</a:t>
            </a:r>
            <a:r>
              <a:rPr lang="nl-BE" sz="3600" b="1" dirty="0">
                <a:solidFill>
                  <a:srgbClr val="0070C0"/>
                </a:solidFill>
              </a:rPr>
              <a:t> - VROUWEN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03FCC910-3016-47E3-A521-8C0A1071FBA7}"/>
              </a:ext>
            </a:extLst>
          </p:cNvPr>
          <p:cNvSpPr txBox="1"/>
          <p:nvPr/>
        </p:nvSpPr>
        <p:spPr>
          <a:xfrm>
            <a:off x="4994278" y="522920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C00000"/>
                </a:solidFill>
              </a:rPr>
              <a:t>65,7%</a:t>
            </a:r>
          </a:p>
        </p:txBody>
      </p:sp>
    </p:spTree>
    <p:extLst>
      <p:ext uri="{BB962C8B-B14F-4D97-AF65-F5344CB8AC3E}">
        <p14:creationId xmlns:p14="http://schemas.microsoft.com/office/powerpoint/2010/main" val="15456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2483770" y="836713"/>
            <a:ext cx="4464496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HERKOMST</a:t>
            </a:r>
          </a:p>
        </p:txBody>
      </p:sp>
      <p:graphicFrame>
        <p:nvGraphicFramePr>
          <p:cNvPr id="5" name="Grafiek 4"/>
          <p:cNvGraphicFramePr/>
          <p:nvPr>
            <p:extLst>
              <p:ext uri="{D42A27DB-BD31-4B8C-83A1-F6EECF244321}">
                <p14:modId xmlns:p14="http://schemas.microsoft.com/office/powerpoint/2010/main" val="3816811339"/>
              </p:ext>
            </p:extLst>
          </p:nvPr>
        </p:nvGraphicFramePr>
        <p:xfrm>
          <a:off x="827590" y="1772862"/>
          <a:ext cx="3600400" cy="3885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afiek 5"/>
          <p:cNvGraphicFramePr/>
          <p:nvPr>
            <p:extLst>
              <p:ext uri="{D42A27DB-BD31-4B8C-83A1-F6EECF244321}">
                <p14:modId xmlns:p14="http://schemas.microsoft.com/office/powerpoint/2010/main" val="322937351"/>
              </p:ext>
            </p:extLst>
          </p:nvPr>
        </p:nvGraphicFramePr>
        <p:xfrm>
          <a:off x="4932046" y="1844843"/>
          <a:ext cx="3600400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kstvak 7">
            <a:extLst>
              <a:ext uri="{FF2B5EF4-FFF2-40B4-BE49-F238E27FC236}">
                <a16:creationId xmlns:a16="http://schemas.microsoft.com/office/drawing/2014/main" xmlns="" id="{4D67CEC8-7D00-4485-BC7C-AEBED277A494}"/>
              </a:ext>
            </a:extLst>
          </p:cNvPr>
          <p:cNvSpPr txBox="1"/>
          <p:nvPr/>
        </p:nvSpPr>
        <p:spPr>
          <a:xfrm>
            <a:off x="4932046" y="256490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C00000"/>
                </a:solidFill>
              </a:rPr>
              <a:t>15,1%%</a:t>
            </a:r>
          </a:p>
        </p:txBody>
      </p:sp>
    </p:spTree>
    <p:extLst>
      <p:ext uri="{BB962C8B-B14F-4D97-AF65-F5344CB8AC3E}">
        <p14:creationId xmlns:p14="http://schemas.microsoft.com/office/powerpoint/2010/main" val="202028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quarter" idx="13"/>
          </p:nvPr>
        </p:nvSpPr>
        <p:spPr>
          <a:xfrm>
            <a:off x="898748" y="834319"/>
            <a:ext cx="7338393" cy="794497"/>
          </a:xfrm>
        </p:spPr>
        <p:txBody>
          <a:bodyPr/>
          <a:lstStyle/>
          <a:p>
            <a:pPr algn="ctr"/>
            <a:r>
              <a:rPr lang="nl-BE" dirty="0"/>
              <a:t>HERKOMSTLANDEN (in totaal 85) 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889489" y="1906734"/>
            <a:ext cx="2908788" cy="4045878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nl-BE" dirty="0"/>
              <a:t>NEDERLAND </a:t>
            </a:r>
          </a:p>
          <a:p>
            <a:pPr>
              <a:spcBef>
                <a:spcPts val="1200"/>
              </a:spcBef>
            </a:pPr>
            <a:r>
              <a:rPr lang="nl-BE" dirty="0"/>
              <a:t>TURKIJE</a:t>
            </a:r>
          </a:p>
          <a:p>
            <a:pPr>
              <a:spcBef>
                <a:spcPts val="1200"/>
              </a:spcBef>
            </a:pPr>
            <a:r>
              <a:rPr lang="nl-BE" dirty="0"/>
              <a:t>BULGARIJE</a:t>
            </a:r>
          </a:p>
          <a:p>
            <a:pPr>
              <a:spcBef>
                <a:spcPts val="1200"/>
              </a:spcBef>
            </a:pPr>
            <a:r>
              <a:rPr lang="nl-BE" dirty="0"/>
              <a:t>ALGERIJE</a:t>
            </a:r>
          </a:p>
          <a:p>
            <a:pPr>
              <a:spcBef>
                <a:spcPts val="1200"/>
              </a:spcBef>
            </a:pPr>
            <a:r>
              <a:rPr lang="nl-BE" dirty="0"/>
              <a:t>MAROKKO</a:t>
            </a:r>
          </a:p>
          <a:p>
            <a:pPr>
              <a:spcBef>
                <a:spcPts val="1200"/>
              </a:spcBef>
            </a:pPr>
            <a:r>
              <a:rPr lang="nl-BE" dirty="0"/>
              <a:t>NIGERIA</a:t>
            </a:r>
          </a:p>
          <a:p>
            <a:pPr>
              <a:spcBef>
                <a:spcPts val="1200"/>
              </a:spcBef>
            </a:pPr>
            <a:r>
              <a:rPr lang="nl-BE" dirty="0"/>
              <a:t>SOMALIË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4" name="Tijdelijke aanduiding voor tekst 2"/>
          <p:cNvSpPr txBox="1">
            <a:spLocks/>
          </p:cNvSpPr>
          <p:nvPr/>
        </p:nvSpPr>
        <p:spPr>
          <a:xfrm>
            <a:off x="4898784" y="1913637"/>
            <a:ext cx="2908788" cy="404587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5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nl-BE" dirty="0"/>
              <a:t>GHANA</a:t>
            </a:r>
          </a:p>
          <a:p>
            <a:pPr>
              <a:spcBef>
                <a:spcPts val="1200"/>
              </a:spcBef>
            </a:pPr>
            <a:r>
              <a:rPr lang="nl-BE" dirty="0"/>
              <a:t>SYRIË</a:t>
            </a:r>
          </a:p>
          <a:p>
            <a:pPr>
              <a:spcBef>
                <a:spcPts val="1200"/>
              </a:spcBef>
            </a:pPr>
            <a:r>
              <a:rPr lang="nl-BE" dirty="0"/>
              <a:t>SLOVAKIJE</a:t>
            </a:r>
          </a:p>
          <a:p>
            <a:pPr>
              <a:spcBef>
                <a:spcPts val="1200"/>
              </a:spcBef>
            </a:pPr>
            <a:r>
              <a:rPr lang="nl-BE" dirty="0"/>
              <a:t>SPANJE </a:t>
            </a:r>
          </a:p>
          <a:p>
            <a:pPr>
              <a:spcBef>
                <a:spcPts val="1200"/>
              </a:spcBef>
            </a:pPr>
            <a:r>
              <a:rPr lang="nl-BE" dirty="0"/>
              <a:t>RUSLAND</a:t>
            </a:r>
          </a:p>
          <a:p>
            <a:pPr>
              <a:spcBef>
                <a:spcPts val="1200"/>
              </a:spcBef>
            </a:pPr>
            <a:r>
              <a:rPr lang="nl-BE" dirty="0"/>
              <a:t>BELGIË </a:t>
            </a:r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779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ek 3"/>
          <p:cNvGraphicFramePr/>
          <p:nvPr>
            <p:extLst>
              <p:ext uri="{D42A27DB-BD31-4B8C-83A1-F6EECF244321}">
                <p14:modId xmlns:p14="http://schemas.microsoft.com/office/powerpoint/2010/main" val="1722157464"/>
              </p:ext>
            </p:extLst>
          </p:nvPr>
        </p:nvGraphicFramePr>
        <p:xfrm>
          <a:off x="467544" y="1339026"/>
          <a:ext cx="8280921" cy="4250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888518" y="401322"/>
            <a:ext cx="5400600" cy="661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b="1" dirty="0">
                <a:solidFill>
                  <a:srgbClr val="0070C0"/>
                </a:solidFill>
                <a:latin typeface="+mj-lt"/>
              </a:rPr>
              <a:t>GEZINSSAMENSTELLING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4860032" y="1628800"/>
            <a:ext cx="1224136" cy="1008112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 flipH="1">
            <a:off x="2339752" y="2132856"/>
            <a:ext cx="144016" cy="1728192"/>
          </a:xfrm>
          <a:prstGeom prst="straightConnector1">
            <a:avLst/>
          </a:prstGeom>
          <a:ln w="1270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5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nt: rood">
  <a:themeElements>
    <a:clrScheme name="Aangepast 1">
      <a:dk1>
        <a:sysClr val="windowText" lastClr="000000"/>
      </a:dk1>
      <a:lt1>
        <a:sysClr val="window" lastClr="FFFFFF"/>
      </a:lt1>
      <a:dk2>
        <a:srgbClr val="0089C4"/>
      </a:dk2>
      <a:lt2>
        <a:srgbClr val="EEECE1"/>
      </a:lt2>
      <a:accent1>
        <a:srgbClr val="772432"/>
      </a:accent1>
      <a:accent2>
        <a:srgbClr val="009581"/>
      </a:accent2>
      <a:accent3>
        <a:srgbClr val="EAAB00"/>
      </a:accent3>
      <a:accent4>
        <a:srgbClr val="E17000"/>
      </a:accent4>
      <a:accent5>
        <a:srgbClr val="D2492B"/>
      </a:accent5>
      <a:accent6>
        <a:srgbClr val="522398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1071</Words>
  <Application>Microsoft Office PowerPoint</Application>
  <PresentationFormat>Diavoorstelling (4:3)</PresentationFormat>
  <Paragraphs>222</Paragraphs>
  <Slides>40</Slides>
  <Notes>12</Notes>
  <HiddenSlides>0</HiddenSlides>
  <MMClips>0</MMClips>
  <ScaleCrop>false</ScaleCrop>
  <HeadingPairs>
    <vt:vector size="4" baseType="variant">
      <vt:variant>
        <vt:lpstr>Thema</vt:lpstr>
      </vt:variant>
      <vt:variant>
        <vt:i4>9</vt:i4>
      </vt:variant>
      <vt:variant>
        <vt:lpstr>Diatitels</vt:lpstr>
      </vt:variant>
      <vt:variant>
        <vt:i4>40</vt:i4>
      </vt:variant>
    </vt:vector>
  </HeadingPairs>
  <TitlesOfParts>
    <vt:vector size="49" baseType="lpstr">
      <vt:lpstr>1_Kantoorthema</vt:lpstr>
      <vt:lpstr>Gent: rood</vt:lpstr>
      <vt:lpstr>Kantoorthema</vt:lpstr>
      <vt:lpstr>2_Kantoorthema</vt:lpstr>
      <vt:lpstr>3_Kantoorthema</vt:lpstr>
      <vt:lpstr>4_Kantoorthema</vt:lpstr>
      <vt:lpstr>5_Kantoorthema</vt:lpstr>
      <vt:lpstr>6_Kantoorthema</vt:lpstr>
      <vt:lpstr>7_Kantoorthema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Digipolis Gent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Dewit Peter</dc:creator>
  <cp:lastModifiedBy>Leenknecht Frieda</cp:lastModifiedBy>
  <cp:revision>154</cp:revision>
  <cp:lastPrinted>2018-05-04T13:16:51Z</cp:lastPrinted>
  <dcterms:created xsi:type="dcterms:W3CDTF">2018-01-09T12:57:03Z</dcterms:created>
  <dcterms:modified xsi:type="dcterms:W3CDTF">2018-05-14T10:45:35Z</dcterms:modified>
</cp:coreProperties>
</file>