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1" r:id="rId2"/>
    <p:sldId id="284" r:id="rId3"/>
    <p:sldId id="315" r:id="rId4"/>
    <p:sldId id="314" r:id="rId5"/>
    <p:sldId id="286" r:id="rId6"/>
    <p:sldId id="287" r:id="rId7"/>
    <p:sldId id="289" r:id="rId8"/>
    <p:sldId id="292" r:id="rId9"/>
    <p:sldId id="297" r:id="rId10"/>
    <p:sldId id="293" r:id="rId11"/>
    <p:sldId id="295" r:id="rId12"/>
    <p:sldId id="296" r:id="rId13"/>
    <p:sldId id="313" r:id="rId14"/>
    <p:sldId id="299" r:id="rId15"/>
    <p:sldId id="301" r:id="rId16"/>
    <p:sldId id="302" r:id="rId17"/>
    <p:sldId id="303" r:id="rId18"/>
    <p:sldId id="304" r:id="rId19"/>
    <p:sldId id="305" r:id="rId20"/>
    <p:sldId id="307" r:id="rId21"/>
    <p:sldId id="308" r:id="rId22"/>
    <p:sldId id="309" r:id="rId23"/>
    <p:sldId id="310" r:id="rId24"/>
    <p:sldId id="311" r:id="rId25"/>
    <p:sldId id="312" r:id="rId2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29" userDrawn="1">
          <p15:clr>
            <a:srgbClr val="A4A3A4"/>
          </p15:clr>
        </p15:guide>
        <p15:guide id="2" orient="horz" pos="3884" userDrawn="1">
          <p15:clr>
            <a:srgbClr val="A4A3A4"/>
          </p15:clr>
        </p15:guide>
        <p15:guide id="3" pos="7151" userDrawn="1">
          <p15:clr>
            <a:srgbClr val="A4A3A4"/>
          </p15:clr>
        </p15:guide>
        <p15:guide id="4" orient="horz" pos="1139" userDrawn="1">
          <p15:clr>
            <a:srgbClr val="A4A3A4"/>
          </p15:clr>
        </p15:guide>
        <p15:guide id="5" pos="3885" userDrawn="1">
          <p15:clr>
            <a:srgbClr val="A4A3A4"/>
          </p15:clr>
        </p15:guide>
        <p15:guide id="6" pos="3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6" d="100"/>
          <a:sy n="86" d="100"/>
        </p:scale>
        <p:origin x="562" y="72"/>
      </p:cViewPr>
      <p:guideLst>
        <p:guide pos="529"/>
        <p:guide orient="horz" pos="3884"/>
        <p:guide pos="7151"/>
        <p:guide orient="horz" pos="1139"/>
        <p:guide pos="3885"/>
        <p:guide pos="377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82FEF9-AE9A-4930-95BC-70C8DD1F7210}" type="datetimeFigureOut">
              <a:rPr lang="nl-BE" smtClean="0"/>
              <a:t>2/04/2021</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EC10E-9189-40D0-95B6-BA1F12EBBADC}" type="slidenum">
              <a:rPr lang="nl-BE" smtClean="0"/>
              <a:t>‹nr.›</a:t>
            </a:fld>
            <a:endParaRPr lang="nl-BE"/>
          </a:p>
        </p:txBody>
      </p:sp>
    </p:spTree>
    <p:extLst>
      <p:ext uri="{BB962C8B-B14F-4D97-AF65-F5344CB8AC3E}">
        <p14:creationId xmlns:p14="http://schemas.microsoft.com/office/powerpoint/2010/main" val="151977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2B9B41-44C2-4C7F-ABB1-5C8F86069F6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461584B5-2AC1-4602-9BCA-80DFB57F67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4ECA08AA-D13E-45D6-B839-9C720F1D5C8C}"/>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A11F94E4-B728-439F-BF79-CBDD69CD37B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2868889-3D66-4950-B830-4F748CE1CF60}"/>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413372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55DEE-9669-440A-A781-A036D1700335}"/>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70DA9FA-AC16-4273-8E47-DAD4BECDBD9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6E3D3AE-DAD3-4858-9D30-8A0D4E1B0781}"/>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741C4DFF-34D3-4CDB-B0D6-AF7A5BFA89D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A5A5664-544A-46A7-A2DF-2ADE4F32D676}"/>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366681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94BF8F0-566B-426E-9FA0-0DAD5DFAC0D4}"/>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1CE3B35B-D3B8-4170-8A66-8D4352572B6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D8DFBB1-04D1-40B9-B422-5EFCD81156F2}"/>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CFE564D5-8173-46A0-A069-7E675D0D781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7B6A3C3-3B07-4C53-BCF4-1F3ADA045AA0}"/>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31881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1C176-BBAC-4A23-8608-B7ED0E42AEB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65681782-3723-44B8-929F-A5ACD32F1E0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9C1FD82E-A28B-43C0-BDDA-26298AFB37FC}"/>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39F033BF-C5EF-4492-9B02-75D827D2CD4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6288EA0-5D5A-4AE5-A057-19C49F92A314}"/>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122154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8B0FA0-8403-4353-95D3-1463EAB1DAE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DAF08E6-3573-445D-8798-660A40DF30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D5F17DF-756D-45B9-AE8D-C194D9EB4CAB}"/>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DC3307B1-AF0C-4633-9F55-9B0E317431F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7C22D7A-B567-42FA-884C-4598805E1D2E}"/>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200864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383BA-6E78-42FC-A468-16596560253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4D2E09A6-CFAB-40FF-9B6E-D1A61E84FF6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3D1BE33C-78A7-4BBE-82EA-57D3BB99DF9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CA59D5A9-C423-4CA5-8C1E-ABB193169409}"/>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6" name="Tijdelijke aanduiding voor voettekst 5">
            <a:extLst>
              <a:ext uri="{FF2B5EF4-FFF2-40B4-BE49-F238E27FC236}">
                <a16:creationId xmlns:a16="http://schemas.microsoft.com/office/drawing/2014/main" id="{6275B923-9224-4F4E-A421-D7E88C41003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992E9FB-7D45-46E3-946B-98DF26AD1F1B}"/>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282707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7F25E-D7F4-4F6D-98BB-1BC24F4F8D67}"/>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540105A4-CE6B-42E1-B906-C49E52DB30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AD2A10B-A826-4DAD-82DC-7E8B52567F4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D9733D2E-1986-465D-99A8-5ED265613E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CFC1C2D-5149-4B21-8AF0-AEAED0DFD01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FD132F0F-D7FB-4ED8-A35E-FA1B1834DC22}"/>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8" name="Tijdelijke aanduiding voor voettekst 7">
            <a:extLst>
              <a:ext uri="{FF2B5EF4-FFF2-40B4-BE49-F238E27FC236}">
                <a16:creationId xmlns:a16="http://schemas.microsoft.com/office/drawing/2014/main" id="{271A155B-A4C9-40DB-9366-57006A9B1644}"/>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E8FE1756-5440-4905-9327-23E73B8C8833}"/>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135087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68BAF-2819-4654-9126-679C0C9412C4}"/>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0515C26F-BC2C-4083-BAFD-78AB105E536B}"/>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4" name="Tijdelijke aanduiding voor voettekst 3">
            <a:extLst>
              <a:ext uri="{FF2B5EF4-FFF2-40B4-BE49-F238E27FC236}">
                <a16:creationId xmlns:a16="http://schemas.microsoft.com/office/drawing/2014/main" id="{C17A0619-7BB9-449F-A0CC-FAFB6CF3AB81}"/>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19F640B0-D540-489F-BF70-0A791F1C7303}"/>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105090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C44589F-29AD-42DF-A76B-36CA0108D6A0}"/>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3" name="Tijdelijke aanduiding voor voettekst 2">
            <a:extLst>
              <a:ext uri="{FF2B5EF4-FFF2-40B4-BE49-F238E27FC236}">
                <a16:creationId xmlns:a16="http://schemas.microsoft.com/office/drawing/2014/main" id="{B07C025A-A447-4985-93EE-38AB11F52084}"/>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EFA391C9-C8A9-46FC-8EBB-B77FAE25058C}"/>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46939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02FB6D-2A7E-476B-AD79-D32D2038A78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26BFE874-03C4-4FF9-87D7-9D1104908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285E136A-7AF1-4933-81E2-CBFA55617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5563B1E-DA19-4EFC-9C5F-1993D00628E7}"/>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6" name="Tijdelijke aanduiding voor voettekst 5">
            <a:extLst>
              <a:ext uri="{FF2B5EF4-FFF2-40B4-BE49-F238E27FC236}">
                <a16:creationId xmlns:a16="http://schemas.microsoft.com/office/drawing/2014/main" id="{39A39DCB-10D2-4B3F-8E97-20EFAC91726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0127A467-66C2-42C4-A7AC-A461FCD32ABC}"/>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369621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B1936B-AEC6-4223-B68E-F370DBEB50E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C8D16689-BCD6-46C9-AC55-3FA29551D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A48F5315-0AE1-4518-87D3-DBBED321D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CEBE439-28C6-429D-94CB-F8B8BF93E688}"/>
              </a:ext>
            </a:extLst>
          </p:cNvPr>
          <p:cNvSpPr>
            <a:spLocks noGrp="1"/>
          </p:cNvSpPr>
          <p:nvPr>
            <p:ph type="dt" sz="half" idx="10"/>
          </p:nvPr>
        </p:nvSpPr>
        <p:spPr/>
        <p:txBody>
          <a:bodyPr/>
          <a:lstStyle/>
          <a:p>
            <a:fld id="{38F03F88-76F2-45BD-9137-621E26AA5440}" type="datetimeFigureOut">
              <a:rPr lang="nl-BE" smtClean="0"/>
              <a:t>2/04/2021</a:t>
            </a:fld>
            <a:endParaRPr lang="nl-BE"/>
          </a:p>
        </p:txBody>
      </p:sp>
      <p:sp>
        <p:nvSpPr>
          <p:cNvPr id="6" name="Tijdelijke aanduiding voor voettekst 5">
            <a:extLst>
              <a:ext uri="{FF2B5EF4-FFF2-40B4-BE49-F238E27FC236}">
                <a16:creationId xmlns:a16="http://schemas.microsoft.com/office/drawing/2014/main" id="{C90C0EED-3ABE-4D06-A0C4-14AEEB53C11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DCF7B24-49DD-44AC-9FA7-85C0AB88AF80}"/>
              </a:ext>
            </a:extLst>
          </p:cNvPr>
          <p:cNvSpPr>
            <a:spLocks noGrp="1"/>
          </p:cNvSpPr>
          <p:nvPr>
            <p:ph type="sldNum" sz="quarter" idx="12"/>
          </p:nvPr>
        </p:nvSpPr>
        <p:spPr/>
        <p:txBody>
          <a:bodyPr/>
          <a:lstStyle/>
          <a:p>
            <a:fld id="{EB234553-424D-4AE5-8E78-1EBDC5E0BA09}" type="slidenum">
              <a:rPr lang="nl-BE" smtClean="0"/>
              <a:t>‹nr.›</a:t>
            </a:fld>
            <a:endParaRPr lang="nl-BE"/>
          </a:p>
        </p:txBody>
      </p:sp>
    </p:spTree>
    <p:extLst>
      <p:ext uri="{BB962C8B-B14F-4D97-AF65-F5344CB8AC3E}">
        <p14:creationId xmlns:p14="http://schemas.microsoft.com/office/powerpoint/2010/main" val="405205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712F9F6-07CF-4BC6-875D-B4B1793FD9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D93ADCFD-9845-4077-95A1-9D7A1CC07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97A7899-8794-4A67-A00B-573CA12F82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03F88-76F2-45BD-9137-621E26AA5440}" type="datetimeFigureOut">
              <a:rPr lang="nl-BE" smtClean="0"/>
              <a:t>2/04/2021</a:t>
            </a:fld>
            <a:endParaRPr lang="nl-BE"/>
          </a:p>
        </p:txBody>
      </p:sp>
      <p:sp>
        <p:nvSpPr>
          <p:cNvPr id="5" name="Tijdelijke aanduiding voor voettekst 4">
            <a:extLst>
              <a:ext uri="{FF2B5EF4-FFF2-40B4-BE49-F238E27FC236}">
                <a16:creationId xmlns:a16="http://schemas.microsoft.com/office/drawing/2014/main" id="{6C0675E9-2A04-489C-B0BB-D4D61CD27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36CEB775-395B-4B50-B1EF-2A5B340F47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34553-424D-4AE5-8E78-1EBDC5E0BA09}" type="slidenum">
              <a:rPr lang="nl-BE" smtClean="0"/>
              <a:t>‹nr.›</a:t>
            </a:fld>
            <a:endParaRPr lang="nl-BE"/>
          </a:p>
        </p:txBody>
      </p:sp>
    </p:spTree>
    <p:extLst>
      <p:ext uri="{BB962C8B-B14F-4D97-AF65-F5344CB8AC3E}">
        <p14:creationId xmlns:p14="http://schemas.microsoft.com/office/powerpoint/2010/main" val="89626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760D4-D700-44F0-AFFB-40EEA6CCB72E}"/>
              </a:ext>
            </a:extLst>
          </p:cNvPr>
          <p:cNvSpPr>
            <a:spLocks noGrp="1"/>
          </p:cNvSpPr>
          <p:nvPr>
            <p:ph type="ctrTitle"/>
          </p:nvPr>
        </p:nvSpPr>
        <p:spPr>
          <a:xfrm>
            <a:off x="1431636" y="625707"/>
            <a:ext cx="9236364" cy="2788906"/>
          </a:xfrm>
        </p:spPr>
        <p:txBody>
          <a:bodyPr anchor="t">
            <a:normAutofit/>
          </a:bodyPr>
          <a:lstStyle/>
          <a:p>
            <a:pPr algn="l">
              <a:lnSpc>
                <a:spcPct val="100000"/>
              </a:lnSpc>
              <a:spcBef>
                <a:spcPts val="300"/>
              </a:spcBef>
              <a:spcAft>
                <a:spcPts val="300"/>
              </a:spcAft>
            </a:pPr>
            <a:r>
              <a:rPr lang="nl-BE" sz="4000" b="1" dirty="0"/>
              <a:t>Participatief en praktijkgericht onderzoek van het Gents sociaal middenveld</a:t>
            </a:r>
            <a:br>
              <a:rPr lang="nl-BE" sz="3600" dirty="0"/>
            </a:br>
            <a:br>
              <a:rPr lang="nl-BE" sz="3600" dirty="0"/>
            </a:br>
            <a:r>
              <a:rPr lang="nl-BE" sz="3600" dirty="0"/>
              <a:t>Slotmoment – 27/03/2021</a:t>
            </a:r>
          </a:p>
        </p:txBody>
      </p:sp>
      <p:sp>
        <p:nvSpPr>
          <p:cNvPr id="3" name="Ondertitel 2">
            <a:extLst>
              <a:ext uri="{FF2B5EF4-FFF2-40B4-BE49-F238E27FC236}">
                <a16:creationId xmlns:a16="http://schemas.microsoft.com/office/drawing/2014/main" id="{6A615A53-1A63-40B0-B511-D9968B004ED5}"/>
              </a:ext>
            </a:extLst>
          </p:cNvPr>
          <p:cNvSpPr>
            <a:spLocks noGrp="1"/>
          </p:cNvSpPr>
          <p:nvPr>
            <p:ph type="subTitle" idx="1"/>
          </p:nvPr>
        </p:nvSpPr>
        <p:spPr/>
        <p:txBody>
          <a:bodyPr anchor="b">
            <a:normAutofit/>
          </a:bodyPr>
          <a:lstStyle/>
          <a:p>
            <a:pPr algn="r">
              <a:lnSpc>
                <a:spcPct val="100000"/>
              </a:lnSpc>
              <a:spcBef>
                <a:spcPts val="300"/>
              </a:spcBef>
              <a:spcAft>
                <a:spcPts val="300"/>
              </a:spcAft>
            </a:pPr>
            <a:r>
              <a:rPr lang="nl-BE" sz="1800" dirty="0">
                <a:latin typeface="+mj-lt"/>
              </a:rPr>
              <a:t>Stad Gent: Dienst Welzijn en Gelijke Kansen</a:t>
            </a:r>
          </a:p>
          <a:p>
            <a:pPr algn="r">
              <a:lnSpc>
                <a:spcPct val="100000"/>
              </a:lnSpc>
              <a:spcBef>
                <a:spcPts val="300"/>
              </a:spcBef>
              <a:spcAft>
                <a:spcPts val="300"/>
              </a:spcAft>
            </a:pPr>
            <a:r>
              <a:rPr lang="nl-BE" sz="1800" dirty="0" err="1">
                <a:latin typeface="+mj-lt"/>
              </a:rPr>
              <a:t>UAntwerpen</a:t>
            </a:r>
            <a:r>
              <a:rPr lang="nl-BE" sz="1800" dirty="0">
                <a:latin typeface="+mj-lt"/>
              </a:rPr>
              <a:t>: Prof. Dr. Stijn Oosterlynck &amp; Els De Waele</a:t>
            </a:r>
          </a:p>
          <a:p>
            <a:pPr algn="r">
              <a:lnSpc>
                <a:spcPct val="100000"/>
              </a:lnSpc>
              <a:spcBef>
                <a:spcPts val="300"/>
              </a:spcBef>
              <a:spcAft>
                <a:spcPts val="300"/>
              </a:spcAft>
            </a:pPr>
            <a:r>
              <a:rPr lang="nl-BE" sz="1800" dirty="0" err="1">
                <a:latin typeface="+mj-lt"/>
              </a:rPr>
              <a:t>UGent</a:t>
            </a:r>
            <a:r>
              <a:rPr lang="nl-BE" sz="1800" dirty="0">
                <a:latin typeface="+mj-lt"/>
              </a:rPr>
              <a:t>: Prof. Dr. Filip De Rynck</a:t>
            </a:r>
          </a:p>
          <a:p>
            <a:pPr algn="r">
              <a:lnSpc>
                <a:spcPct val="100000"/>
              </a:lnSpc>
              <a:spcBef>
                <a:spcPts val="300"/>
              </a:spcBef>
              <a:spcAft>
                <a:spcPts val="300"/>
              </a:spcAft>
            </a:pPr>
            <a:r>
              <a:rPr lang="nl-BE" sz="1800" dirty="0">
                <a:latin typeface="+mj-lt"/>
              </a:rPr>
              <a:t>KU Leuven: Dr. Lode Vermeersch &amp; </a:t>
            </a:r>
            <a:r>
              <a:rPr lang="nl-BE" sz="1800" dirty="0" err="1">
                <a:latin typeface="+mj-lt"/>
              </a:rPr>
              <a:t>Miet</a:t>
            </a:r>
            <a:r>
              <a:rPr lang="nl-BE" sz="1800" dirty="0">
                <a:latin typeface="+mj-lt"/>
              </a:rPr>
              <a:t> Lamberts</a:t>
            </a:r>
          </a:p>
        </p:txBody>
      </p:sp>
      <p:pic>
        <p:nvPicPr>
          <p:cNvPr id="5" name="Afbeelding 4" descr="Afbeelding met teken&#10;&#10;Automatisch gegenereerde beschrijving">
            <a:extLst>
              <a:ext uri="{FF2B5EF4-FFF2-40B4-BE49-F238E27FC236}">
                <a16:creationId xmlns:a16="http://schemas.microsoft.com/office/drawing/2014/main" id="{7C262EBE-3DF3-48DA-A933-427136832D09}"/>
              </a:ext>
            </a:extLst>
          </p:cNvPr>
          <p:cNvPicPr>
            <a:picLocks noChangeAspect="1"/>
          </p:cNvPicPr>
          <p:nvPr/>
        </p:nvPicPr>
        <p:blipFill rotWithShape="1">
          <a:blip r:embed="rId2">
            <a:extLst>
              <a:ext uri="{28A0092B-C50C-407E-A947-70E740481C1C}">
                <a14:useLocalDpi xmlns:a14="http://schemas.microsoft.com/office/drawing/2010/main" val="0"/>
              </a:ext>
            </a:extLst>
          </a:blip>
          <a:srcRect l="8083" t="28734" r="7547" b="30725"/>
          <a:stretch/>
        </p:blipFill>
        <p:spPr>
          <a:xfrm>
            <a:off x="2791788" y="4549325"/>
            <a:ext cx="1688350" cy="720000"/>
          </a:xfrm>
          <a:prstGeom prst="rect">
            <a:avLst/>
          </a:prstGeom>
        </p:spPr>
      </p:pic>
      <p:pic>
        <p:nvPicPr>
          <p:cNvPr id="7" name="Afbeelding 6" descr="Afbeelding met teken, stoppen&#10;&#10;Automatisch gegenereerde beschrijving">
            <a:extLst>
              <a:ext uri="{FF2B5EF4-FFF2-40B4-BE49-F238E27FC236}">
                <a16:creationId xmlns:a16="http://schemas.microsoft.com/office/drawing/2014/main" id="{74C9344F-4002-4918-9046-7091F1B2A5D2}"/>
              </a:ext>
            </a:extLst>
          </p:cNvPr>
          <p:cNvPicPr>
            <a:picLocks noChangeAspect="1"/>
          </p:cNvPicPr>
          <p:nvPr/>
        </p:nvPicPr>
        <p:blipFill rotWithShape="1">
          <a:blip r:embed="rId3">
            <a:extLst>
              <a:ext uri="{28A0092B-C50C-407E-A947-70E740481C1C}">
                <a14:useLocalDpi xmlns:a14="http://schemas.microsoft.com/office/drawing/2010/main" val="0"/>
              </a:ext>
            </a:extLst>
          </a:blip>
          <a:srcRect l="19754" t="21100" r="19809" b="17793"/>
          <a:stretch/>
        </p:blipFill>
        <p:spPr>
          <a:xfrm>
            <a:off x="1595438" y="3553663"/>
            <a:ext cx="1196350" cy="756000"/>
          </a:xfrm>
          <a:prstGeom prst="rect">
            <a:avLst/>
          </a:prstGeom>
        </p:spPr>
      </p:pic>
      <p:pic>
        <p:nvPicPr>
          <p:cNvPr id="9" name="Afbeelding 8" descr="Afbeelding met tekening&#10;&#10;Automatisch gegenereerde beschrijving">
            <a:extLst>
              <a:ext uri="{FF2B5EF4-FFF2-40B4-BE49-F238E27FC236}">
                <a16:creationId xmlns:a16="http://schemas.microsoft.com/office/drawing/2014/main" id="{71D166B2-6ABC-4656-B5D7-B3BB6A45D4E6}"/>
              </a:ext>
            </a:extLst>
          </p:cNvPr>
          <p:cNvPicPr>
            <a:picLocks noChangeAspect="1"/>
          </p:cNvPicPr>
          <p:nvPr/>
        </p:nvPicPr>
        <p:blipFill rotWithShape="1">
          <a:blip r:embed="rId4">
            <a:extLst>
              <a:ext uri="{28A0092B-C50C-407E-A947-70E740481C1C}">
                <a14:useLocalDpi xmlns:a14="http://schemas.microsoft.com/office/drawing/2010/main" val="0"/>
              </a:ext>
            </a:extLst>
          </a:blip>
          <a:srcRect l="29005" r="31130"/>
          <a:stretch/>
        </p:blipFill>
        <p:spPr>
          <a:xfrm>
            <a:off x="3801482" y="3585969"/>
            <a:ext cx="707231" cy="792000"/>
          </a:xfrm>
          <a:prstGeom prst="rect">
            <a:avLst/>
          </a:prstGeom>
        </p:spPr>
      </p:pic>
      <p:pic>
        <p:nvPicPr>
          <p:cNvPr id="11" name="Afbeelding 10">
            <a:extLst>
              <a:ext uri="{FF2B5EF4-FFF2-40B4-BE49-F238E27FC236}">
                <a16:creationId xmlns:a16="http://schemas.microsoft.com/office/drawing/2014/main" id="{EBB6DDF3-F3C5-4B47-9E89-4A79178B344B}"/>
              </a:ext>
            </a:extLst>
          </p:cNvPr>
          <p:cNvPicPr>
            <a:picLocks noChangeAspect="1"/>
          </p:cNvPicPr>
          <p:nvPr/>
        </p:nvPicPr>
        <p:blipFill rotWithShape="1">
          <a:blip r:embed="rId5">
            <a:extLst>
              <a:ext uri="{28A0092B-C50C-407E-A947-70E740481C1C}">
                <a14:useLocalDpi xmlns:a14="http://schemas.microsoft.com/office/drawing/2010/main" val="0"/>
              </a:ext>
            </a:extLst>
          </a:blip>
          <a:srcRect l="16660" t="15213" r="18878" b="21047"/>
          <a:stretch/>
        </p:blipFill>
        <p:spPr>
          <a:xfrm>
            <a:off x="1562160" y="4526950"/>
            <a:ext cx="1001210" cy="792000"/>
          </a:xfrm>
          <a:prstGeom prst="rect">
            <a:avLst/>
          </a:prstGeom>
        </p:spPr>
      </p:pic>
    </p:spTree>
    <p:extLst>
      <p:ext uri="{BB962C8B-B14F-4D97-AF65-F5344CB8AC3E}">
        <p14:creationId xmlns:p14="http://schemas.microsoft.com/office/powerpoint/2010/main" val="1265717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535710" y="500062"/>
            <a:ext cx="11120581" cy="857683"/>
          </a:xfrm>
        </p:spPr>
        <p:txBody>
          <a:bodyPr>
            <a:noAutofit/>
          </a:bodyPr>
          <a:lstStyle/>
          <a:p>
            <a:pPr algn="ctr"/>
            <a:r>
              <a:rPr lang="nl-BE" sz="4000" b="1" dirty="0">
                <a:solidFill>
                  <a:schemeClr val="accent2"/>
                </a:solidFill>
              </a:rPr>
              <a:t>5. Middenveld waardeert diversiteit van instrumenten waarmee overheid hun werking ondersteunt.</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912091" y="1613910"/>
            <a:ext cx="10515600" cy="5068599"/>
          </a:xfrm>
        </p:spPr>
        <p:txBody>
          <a:bodyPr>
            <a:noAutofit/>
          </a:bodyPr>
          <a:lstStyle/>
          <a:p>
            <a:pPr marL="0" indent="0" algn="ctr">
              <a:buNone/>
            </a:pPr>
            <a:r>
              <a:rPr lang="nl-BE" sz="4000" b="1" dirty="0">
                <a:latin typeface="+mj-lt"/>
              </a:rPr>
              <a:t>Wel kritiek op gebrek aan overzicht, transparantie en perceptie dat vaak </a:t>
            </a:r>
            <a:r>
              <a:rPr lang="nl-BE" sz="4000" b="1" dirty="0" err="1">
                <a:latin typeface="+mj-lt"/>
              </a:rPr>
              <a:t>dezelfden</a:t>
            </a:r>
            <a:r>
              <a:rPr lang="nl-BE" sz="4000" b="1" dirty="0">
                <a:latin typeface="+mj-lt"/>
              </a:rPr>
              <a:t> steun ontvangen. </a:t>
            </a:r>
          </a:p>
          <a:p>
            <a:pPr marL="0" indent="0" algn="ctr">
              <a:buNone/>
            </a:pPr>
            <a:endParaRPr lang="nl-BE" sz="2000" b="1" dirty="0">
              <a:latin typeface="+mj-lt"/>
            </a:endParaRPr>
          </a:p>
          <a:p>
            <a:pPr marL="0" indent="0" algn="ctr">
              <a:buNone/>
            </a:pPr>
            <a:r>
              <a:rPr lang="nl-BE" sz="4000" b="1" dirty="0">
                <a:latin typeface="+mj-lt"/>
              </a:rPr>
              <a:t>Ondersteuning laat soms weinig ruimte voor flexibiliteit en openheid.</a:t>
            </a:r>
          </a:p>
          <a:p>
            <a:pPr marL="0" indent="0" algn="ctr">
              <a:buNone/>
            </a:pPr>
            <a:endParaRPr lang="nl-BE" sz="2000" b="1" dirty="0">
              <a:latin typeface="+mj-lt"/>
            </a:endParaRPr>
          </a:p>
          <a:p>
            <a:pPr marL="0" indent="0" algn="ctr">
              <a:buNone/>
            </a:pPr>
            <a:r>
              <a:rPr lang="nl-BE" sz="4000" b="1" dirty="0">
                <a:latin typeface="+mj-lt"/>
              </a:rPr>
              <a:t>Klachten over bureaucratische last, maar zitten vaak heel verschillende realiteiten achter.</a:t>
            </a:r>
            <a:endParaRPr lang="nl-BE" dirty="0">
              <a:latin typeface="+mj-lt"/>
            </a:endParaRPr>
          </a:p>
          <a:p>
            <a:endParaRPr lang="nl-BE" dirty="0">
              <a:latin typeface="+mj-lt"/>
            </a:endParaRPr>
          </a:p>
        </p:txBody>
      </p:sp>
    </p:spTree>
    <p:extLst>
      <p:ext uri="{BB962C8B-B14F-4D97-AF65-F5344CB8AC3E}">
        <p14:creationId xmlns:p14="http://schemas.microsoft.com/office/powerpoint/2010/main" val="297816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38200" y="365125"/>
            <a:ext cx="10515600" cy="844839"/>
          </a:xfrm>
        </p:spPr>
        <p:txBody>
          <a:bodyPr>
            <a:noAutofit/>
          </a:bodyPr>
          <a:lstStyle/>
          <a:p>
            <a:pPr algn="ctr"/>
            <a:r>
              <a:rPr lang="nl-BE" sz="4000" b="1" dirty="0">
                <a:solidFill>
                  <a:schemeClr val="accent2"/>
                </a:solidFill>
              </a:rPr>
              <a:t>6. Vernieuwing Gentse sociale middenveld biedt kansen, maar leidt ook tot conflicten.</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838200" y="1533236"/>
            <a:ext cx="10515600" cy="4906597"/>
          </a:xfrm>
        </p:spPr>
        <p:txBody>
          <a:bodyPr>
            <a:noAutofit/>
          </a:bodyPr>
          <a:lstStyle/>
          <a:p>
            <a:pPr marL="0" indent="0" algn="ctr">
              <a:lnSpc>
                <a:spcPct val="100000"/>
              </a:lnSpc>
              <a:buNone/>
            </a:pPr>
            <a:r>
              <a:rPr lang="nl-BE" sz="4000" b="1" dirty="0">
                <a:latin typeface="+mj-lt"/>
              </a:rPr>
              <a:t>Nieuwe spelers sturen aan op herverdeling van overheidssteun en op doorbreken bevoorrechte relaties met gevestigde organisaties</a:t>
            </a:r>
          </a:p>
          <a:p>
            <a:pPr marL="0" indent="0" algn="ctr">
              <a:lnSpc>
                <a:spcPct val="100000"/>
              </a:lnSpc>
              <a:buNone/>
            </a:pPr>
            <a:r>
              <a:rPr lang="nl-BE" sz="3000" b="1" dirty="0">
                <a:latin typeface="+mj-lt"/>
              </a:rPr>
              <a:t>(in bijzonder materiële hulpverlening, jeugdwelzijnswerk en algemeen welzijnswerk.)</a:t>
            </a:r>
          </a:p>
          <a:p>
            <a:pPr marL="0" indent="0" algn="ctr">
              <a:lnSpc>
                <a:spcPct val="100000"/>
              </a:lnSpc>
              <a:buNone/>
            </a:pPr>
            <a:r>
              <a:rPr lang="nl-BE" sz="4000" b="1" dirty="0">
                <a:latin typeface="+mj-lt"/>
              </a:rPr>
              <a:t>Resulteren in vragen naar versterkte inzet op regie, ook inhoudelijk, door stedelijke overheid.</a:t>
            </a:r>
            <a:endParaRPr lang="nl-BE" sz="4000" b="1" dirty="0">
              <a:solidFill>
                <a:prstClr val="black"/>
              </a:solidFill>
              <a:latin typeface="+mj-lt"/>
            </a:endParaRPr>
          </a:p>
        </p:txBody>
      </p:sp>
    </p:spTree>
    <p:extLst>
      <p:ext uri="{BB962C8B-B14F-4D97-AF65-F5344CB8AC3E}">
        <p14:creationId xmlns:p14="http://schemas.microsoft.com/office/powerpoint/2010/main" val="270308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38200" y="365125"/>
            <a:ext cx="10515600" cy="1114051"/>
          </a:xfrm>
        </p:spPr>
        <p:txBody>
          <a:bodyPr>
            <a:noAutofit/>
          </a:bodyPr>
          <a:lstStyle/>
          <a:p>
            <a:pPr algn="ctr"/>
            <a:r>
              <a:rPr lang="nl-BE" b="1" dirty="0">
                <a:solidFill>
                  <a:schemeClr val="accent2"/>
                </a:solidFill>
              </a:rPr>
              <a:t>7. Participatie van etnisch-culturele minderheden in evolutie maar mist regie.</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838200" y="1662545"/>
            <a:ext cx="10515600" cy="4777288"/>
          </a:xfrm>
        </p:spPr>
        <p:txBody>
          <a:bodyPr>
            <a:noAutofit/>
          </a:bodyPr>
          <a:lstStyle/>
          <a:p>
            <a:pPr marL="0" indent="0" algn="ctr">
              <a:buNone/>
            </a:pPr>
            <a:r>
              <a:rPr lang="nl-BE" sz="4000" b="1" dirty="0">
                <a:latin typeface="+mj-lt"/>
              </a:rPr>
              <a:t>Veranderende migratie, veranderende federaties, opkomst nieuwe (zelf)organisaties en oprichting IN-Gent + wantrouwen door stopzetten van stedelijke subsidies voor federaties leidt tot onduidelijkheden en spanningen. </a:t>
            </a:r>
          </a:p>
          <a:p>
            <a:pPr marL="0" indent="0" algn="ctr">
              <a:buNone/>
            </a:pPr>
            <a:endParaRPr lang="nl-BE" sz="4000" b="1" dirty="0">
              <a:latin typeface="+mj-lt"/>
            </a:endParaRPr>
          </a:p>
          <a:p>
            <a:pPr marL="0" indent="0" algn="ctr">
              <a:buNone/>
            </a:pPr>
            <a:r>
              <a:rPr lang="nl-BE" sz="4000" b="1" dirty="0">
                <a:latin typeface="+mj-lt"/>
              </a:rPr>
              <a:t>Ervaren van nood aan begeleidingstraject en sterkere inhoudelijke visie vanuit de stad.</a:t>
            </a:r>
          </a:p>
          <a:p>
            <a:pPr>
              <a:lnSpc>
                <a:spcPct val="120000"/>
              </a:lnSpc>
            </a:pPr>
            <a:endParaRPr lang="nl-BE" dirty="0">
              <a:latin typeface="+mj-lt"/>
            </a:endParaRPr>
          </a:p>
          <a:p>
            <a:pPr>
              <a:lnSpc>
                <a:spcPct val="120000"/>
              </a:lnSpc>
            </a:pPr>
            <a:endParaRPr lang="nl-BE" dirty="0">
              <a:latin typeface="+mj-lt"/>
            </a:endParaRPr>
          </a:p>
          <a:p>
            <a:pPr marL="0" lvl="0" indent="0">
              <a:lnSpc>
                <a:spcPct val="100000"/>
              </a:lnSpc>
              <a:spcBef>
                <a:spcPts val="300"/>
              </a:spcBef>
              <a:spcAft>
                <a:spcPts val="300"/>
              </a:spcAft>
              <a:buNone/>
            </a:pPr>
            <a:endParaRPr lang="nl-BE" dirty="0">
              <a:solidFill>
                <a:prstClr val="black"/>
              </a:solidFill>
              <a:latin typeface="+mj-lt"/>
            </a:endParaRPr>
          </a:p>
        </p:txBody>
      </p:sp>
    </p:spTree>
    <p:extLst>
      <p:ext uri="{BB962C8B-B14F-4D97-AF65-F5344CB8AC3E}">
        <p14:creationId xmlns:p14="http://schemas.microsoft.com/office/powerpoint/2010/main" val="267567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D9B1E1B6-5D4E-4328-B584-15DF20E6A25C}"/>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934087" y="2915514"/>
            <a:ext cx="3384000" cy="3384000"/>
          </a:xfrm>
          <a:prstGeom prst="rect">
            <a:avLst/>
          </a:prstGeom>
        </p:spPr>
      </p:pic>
      <p:sp>
        <p:nvSpPr>
          <p:cNvPr id="2" name="Titel 1">
            <a:extLst>
              <a:ext uri="{FF2B5EF4-FFF2-40B4-BE49-F238E27FC236}">
                <a16:creationId xmlns:a16="http://schemas.microsoft.com/office/drawing/2014/main" id="{E2A760D4-D700-44F0-AFFB-40EEA6CCB72E}"/>
              </a:ext>
            </a:extLst>
          </p:cNvPr>
          <p:cNvSpPr>
            <a:spLocks noGrp="1"/>
          </p:cNvSpPr>
          <p:nvPr>
            <p:ph type="ctrTitle"/>
          </p:nvPr>
        </p:nvSpPr>
        <p:spPr>
          <a:xfrm>
            <a:off x="1524000" y="1122363"/>
            <a:ext cx="9144000" cy="3421928"/>
          </a:xfrm>
        </p:spPr>
        <p:txBody>
          <a:bodyPr anchor="t">
            <a:normAutofit/>
          </a:bodyPr>
          <a:lstStyle/>
          <a:p>
            <a:pPr algn="l">
              <a:lnSpc>
                <a:spcPct val="100000"/>
              </a:lnSpc>
              <a:spcBef>
                <a:spcPts val="300"/>
              </a:spcBef>
              <a:spcAft>
                <a:spcPts val="300"/>
              </a:spcAft>
            </a:pPr>
            <a:r>
              <a:rPr lang="nl-BE" sz="6600" b="1" dirty="0"/>
              <a:t>Aanbevelingen aan stad en middenveldorganisaties</a:t>
            </a:r>
            <a:br>
              <a:rPr lang="nl-BE" sz="4400" b="1" dirty="0"/>
            </a:br>
            <a:endParaRPr lang="nl-BE" sz="4400" b="1" dirty="0"/>
          </a:p>
        </p:txBody>
      </p:sp>
    </p:spTree>
    <p:extLst>
      <p:ext uri="{BB962C8B-B14F-4D97-AF65-F5344CB8AC3E}">
        <p14:creationId xmlns:p14="http://schemas.microsoft.com/office/powerpoint/2010/main" val="318842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646545" y="503670"/>
            <a:ext cx="11092873" cy="1325563"/>
          </a:xfrm>
        </p:spPr>
        <p:txBody>
          <a:bodyPr>
            <a:normAutofit fontScale="90000"/>
          </a:bodyPr>
          <a:lstStyle/>
          <a:p>
            <a:pPr algn="ctr"/>
            <a:r>
              <a:rPr lang="nl-BE" b="1" dirty="0">
                <a:solidFill>
                  <a:schemeClr val="accent2"/>
                </a:solidFill>
              </a:rPr>
              <a:t>1. Organiseer middenveldparlement als plaats waar over sociale middenveld en verhouding met stedelijke overheid gesproken kan worden.</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138545" y="2301298"/>
            <a:ext cx="12330545" cy="4556702"/>
          </a:xfrm>
        </p:spPr>
        <p:txBody>
          <a:bodyPr>
            <a:normAutofit lnSpcReduction="10000"/>
          </a:bodyPr>
          <a:lstStyle/>
          <a:p>
            <a:pPr marL="457200" lvl="1" indent="0" algn="ctr">
              <a:buNone/>
            </a:pPr>
            <a:r>
              <a:rPr lang="nl-BE" sz="4300" b="1" dirty="0">
                <a:latin typeface="+mj-lt"/>
              </a:rPr>
              <a:t>Doel: komen tot breed gedragen visie rond onderlinge verhoudingen; organisaties en overheden leren elkaars visie en aanpak beter kennen; meer inzicht geven in hoe stad werkt en beleid tot stand komt.</a:t>
            </a:r>
          </a:p>
          <a:p>
            <a:pPr marL="457200" lvl="1" indent="0" algn="ctr">
              <a:buNone/>
            </a:pPr>
            <a:endParaRPr lang="nl-BE" sz="2000" b="1" dirty="0">
              <a:latin typeface="+mj-lt"/>
            </a:endParaRPr>
          </a:p>
          <a:p>
            <a:pPr marL="457200" lvl="1" indent="0" algn="ctr">
              <a:buNone/>
            </a:pPr>
            <a:r>
              <a:rPr lang="nl-BE" sz="4300" b="1" dirty="0">
                <a:latin typeface="+mj-lt"/>
              </a:rPr>
              <a:t>2x per legislatuur, agenda bepaald door gemengde stuurgroep, zoeken naar gedragenheid op alle niveaus.</a:t>
            </a:r>
          </a:p>
          <a:p>
            <a:pPr marL="457200" lvl="1" indent="0" algn="ctr">
              <a:buNone/>
            </a:pPr>
            <a:endParaRPr lang="nl-BE" sz="4000" b="1" dirty="0">
              <a:latin typeface="+mj-lt"/>
            </a:endParaRPr>
          </a:p>
          <a:p>
            <a:pPr>
              <a:lnSpc>
                <a:spcPct val="120000"/>
              </a:lnSpc>
            </a:pPr>
            <a:endParaRPr lang="nl-BE" b="1" dirty="0">
              <a:latin typeface="+mj-lt"/>
            </a:endParaRPr>
          </a:p>
          <a:p>
            <a:pPr marL="0" indent="0" algn="ctr">
              <a:buNone/>
            </a:pPr>
            <a:endParaRPr lang="nl-BE" b="1" dirty="0">
              <a:latin typeface="+mj-lt"/>
            </a:endParaRPr>
          </a:p>
        </p:txBody>
      </p:sp>
    </p:spTree>
    <p:extLst>
      <p:ext uri="{BB962C8B-B14F-4D97-AF65-F5344CB8AC3E}">
        <p14:creationId xmlns:p14="http://schemas.microsoft.com/office/powerpoint/2010/main" val="1389140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52054" y="171161"/>
            <a:ext cx="10515600" cy="1325563"/>
          </a:xfrm>
        </p:spPr>
        <p:txBody>
          <a:bodyPr>
            <a:normAutofit/>
          </a:bodyPr>
          <a:lstStyle/>
          <a:p>
            <a:pPr lvl="0" algn="ctr"/>
            <a:r>
              <a:rPr lang="nl-BE" sz="4000" b="1" dirty="0">
                <a:solidFill>
                  <a:schemeClr val="accent2"/>
                </a:solidFill>
              </a:rPr>
              <a:t>2. Omarm nieuwe spelers, koester gevestigde organisaties.</a:t>
            </a:r>
            <a:endParaRPr lang="nl-BE" sz="4000"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397164" y="1635270"/>
            <a:ext cx="11129818" cy="5125749"/>
          </a:xfrm>
        </p:spPr>
        <p:txBody>
          <a:bodyPr>
            <a:normAutofit fontScale="92500" lnSpcReduction="10000"/>
          </a:bodyPr>
          <a:lstStyle/>
          <a:p>
            <a:pPr marL="354013" indent="0" algn="ctr">
              <a:lnSpc>
                <a:spcPct val="100000"/>
              </a:lnSpc>
              <a:spcBef>
                <a:spcPts val="300"/>
              </a:spcBef>
              <a:spcAft>
                <a:spcPts val="300"/>
              </a:spcAft>
              <a:buNone/>
            </a:pPr>
            <a:r>
              <a:rPr lang="nl-BE" sz="4300" b="1" dirty="0">
                <a:latin typeface="+mj-lt"/>
              </a:rPr>
              <a:t>Nood aan veerkracht en vernieuwing, maar evengoed aan capaciteit, expertise en continuïteit.</a:t>
            </a:r>
          </a:p>
          <a:p>
            <a:pPr marL="354013" indent="0" algn="ctr">
              <a:lnSpc>
                <a:spcPct val="100000"/>
              </a:lnSpc>
              <a:spcBef>
                <a:spcPts val="300"/>
              </a:spcBef>
              <a:spcAft>
                <a:spcPts val="300"/>
              </a:spcAft>
              <a:buNone/>
            </a:pPr>
            <a:endParaRPr lang="nl-BE" sz="2200" b="1" dirty="0">
              <a:latin typeface="+mj-lt"/>
            </a:endParaRPr>
          </a:p>
          <a:p>
            <a:pPr marL="354013" indent="0" algn="ctr">
              <a:lnSpc>
                <a:spcPct val="100000"/>
              </a:lnSpc>
              <a:spcBef>
                <a:spcPts val="300"/>
              </a:spcBef>
              <a:spcAft>
                <a:spcPts val="300"/>
              </a:spcAft>
              <a:buNone/>
            </a:pPr>
            <a:r>
              <a:rPr lang="nl-BE" sz="4300" b="1" dirty="0">
                <a:latin typeface="+mj-lt"/>
              </a:rPr>
              <a:t>Veronderstelt doorbreken van bevoorrechte relaties met gevestigde organisaties, maar let op voor concurrentie en conflict: belang van gelijke behandeling en transparantie in houding en steun  en inhoudelijke visie op samenwerking tussen organisaties.</a:t>
            </a:r>
          </a:p>
          <a:p>
            <a:pPr marL="811213" indent="-457200">
              <a:lnSpc>
                <a:spcPct val="100000"/>
              </a:lnSpc>
              <a:spcBef>
                <a:spcPts val="300"/>
              </a:spcBef>
              <a:spcAft>
                <a:spcPts val="300"/>
              </a:spcAft>
              <a:buFontTx/>
              <a:buChar char="-"/>
            </a:pPr>
            <a:endParaRPr lang="nl-BE" dirty="0"/>
          </a:p>
          <a:p>
            <a:pPr marL="354013" lvl="0" indent="0">
              <a:lnSpc>
                <a:spcPct val="100000"/>
              </a:lnSpc>
              <a:spcBef>
                <a:spcPts val="300"/>
              </a:spcBef>
              <a:spcAft>
                <a:spcPts val="300"/>
              </a:spcAft>
              <a:buNone/>
            </a:pPr>
            <a:endParaRPr lang="nl-BE" sz="2000" dirty="0">
              <a:solidFill>
                <a:prstClr val="black"/>
              </a:solidFill>
              <a:latin typeface="+mj-lt"/>
            </a:endParaRPr>
          </a:p>
        </p:txBody>
      </p:sp>
    </p:spTree>
    <p:extLst>
      <p:ext uri="{BB962C8B-B14F-4D97-AF65-F5344CB8AC3E}">
        <p14:creationId xmlns:p14="http://schemas.microsoft.com/office/powerpoint/2010/main" val="3388356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85394" y="624697"/>
            <a:ext cx="10515600" cy="1325563"/>
          </a:xfrm>
        </p:spPr>
        <p:txBody>
          <a:bodyPr>
            <a:normAutofit fontScale="90000"/>
          </a:bodyPr>
          <a:lstStyle/>
          <a:p>
            <a:pPr lvl="0" algn="ctr"/>
            <a:r>
              <a:rPr lang="nl-BE" b="1" dirty="0">
                <a:solidFill>
                  <a:schemeClr val="accent2"/>
                </a:solidFill>
              </a:rPr>
              <a:t>3. Versterk samenwerking en ontwikkel visie in veld van organisaties van/rond etnisch-culturele minderheden.</a:t>
            </a:r>
            <a:endParaRPr lang="nl-BE"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838200" y="2370079"/>
            <a:ext cx="10515600" cy="4253585"/>
          </a:xfrm>
        </p:spPr>
        <p:txBody>
          <a:bodyPr>
            <a:normAutofit/>
          </a:bodyPr>
          <a:lstStyle/>
          <a:p>
            <a:pPr marL="0" indent="0" algn="ctr">
              <a:buNone/>
            </a:pPr>
            <a:endParaRPr lang="nl-BE" sz="4000" b="1" dirty="0">
              <a:latin typeface="+mj-lt"/>
            </a:endParaRPr>
          </a:p>
          <a:p>
            <a:pPr marL="0" indent="0" algn="ctr">
              <a:buNone/>
            </a:pPr>
            <a:r>
              <a:rPr lang="nl-BE" sz="4000" b="1" dirty="0">
                <a:latin typeface="+mj-lt"/>
              </a:rPr>
              <a:t>Nodig om vertrouwen te herwinnen en duidelijke rolverdeling tussen organisaties actief in dit domein </a:t>
            </a:r>
            <a:r>
              <a:rPr lang="nl-BE" sz="3000" b="1" dirty="0">
                <a:latin typeface="+mj-lt"/>
              </a:rPr>
              <a:t>(zelforganisaties, nieuwe burgerinitiatieven, federaties en IN-Gent) </a:t>
            </a:r>
            <a:r>
              <a:rPr lang="nl-BE" sz="4000" b="1" dirty="0">
                <a:latin typeface="+mj-lt"/>
              </a:rPr>
              <a:t>af te spreken.</a:t>
            </a:r>
          </a:p>
        </p:txBody>
      </p:sp>
    </p:spTree>
    <p:extLst>
      <p:ext uri="{BB962C8B-B14F-4D97-AF65-F5344CB8AC3E}">
        <p14:creationId xmlns:p14="http://schemas.microsoft.com/office/powerpoint/2010/main" val="3553433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566338" y="642396"/>
            <a:ext cx="10816959" cy="1038802"/>
          </a:xfrm>
        </p:spPr>
        <p:txBody>
          <a:bodyPr>
            <a:normAutofit fontScale="90000"/>
          </a:bodyPr>
          <a:lstStyle/>
          <a:p>
            <a:pPr algn="ctr"/>
            <a:r>
              <a:rPr lang="nl-BE" b="1" dirty="0">
                <a:solidFill>
                  <a:schemeClr val="accent2"/>
                </a:solidFill>
              </a:rPr>
              <a:t>4. Het is mogelijk en wenselijk om als stad zowel sociaal aanbod te realiseren </a:t>
            </a:r>
            <a:r>
              <a:rPr lang="nl-BE" sz="3300" b="1" dirty="0">
                <a:solidFill>
                  <a:schemeClr val="accent2"/>
                </a:solidFill>
              </a:rPr>
              <a:t>(actor) </a:t>
            </a:r>
            <a:r>
              <a:rPr lang="nl-BE" b="1" dirty="0">
                <a:solidFill>
                  <a:schemeClr val="accent2"/>
                </a:solidFill>
              </a:rPr>
              <a:t>als samenwerking tussen organisaties te organiseren </a:t>
            </a:r>
            <a:r>
              <a:rPr lang="nl-BE" sz="3300" b="1" dirty="0">
                <a:solidFill>
                  <a:schemeClr val="accent2"/>
                </a:solidFill>
              </a:rPr>
              <a:t>(regie).</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767407" y="2395138"/>
            <a:ext cx="10721009" cy="3268581"/>
          </a:xfrm>
        </p:spPr>
        <p:txBody>
          <a:bodyPr>
            <a:noAutofit/>
          </a:bodyPr>
          <a:lstStyle/>
          <a:p>
            <a:pPr marL="0" indent="0" algn="ctr">
              <a:lnSpc>
                <a:spcPct val="100000"/>
              </a:lnSpc>
              <a:spcBef>
                <a:spcPts val="300"/>
              </a:spcBef>
              <a:spcAft>
                <a:spcPts val="300"/>
              </a:spcAft>
              <a:buNone/>
            </a:pPr>
            <a:r>
              <a:rPr lang="nl-BE" sz="4000" b="1" dirty="0">
                <a:latin typeface="+mj-lt"/>
              </a:rPr>
              <a:t>Als overheid eigen aanbod realiseren kan ook negatieve effecten hebben, bv. verdringen middenveldinitiatief en perceptie van </a:t>
            </a:r>
            <a:r>
              <a:rPr lang="nl-BE" sz="4000" b="1" dirty="0" err="1">
                <a:latin typeface="+mj-lt"/>
              </a:rPr>
              <a:t>belangen-vermenging</a:t>
            </a:r>
            <a:r>
              <a:rPr lang="nl-BE" sz="4000" b="1" dirty="0">
                <a:latin typeface="+mj-lt"/>
              </a:rPr>
              <a:t>. Daarom altijd heldere verantwoording nodig. </a:t>
            </a:r>
          </a:p>
          <a:p>
            <a:pPr marL="0" indent="0" algn="ctr">
              <a:lnSpc>
                <a:spcPct val="100000"/>
              </a:lnSpc>
              <a:spcBef>
                <a:spcPts val="300"/>
              </a:spcBef>
              <a:spcAft>
                <a:spcPts val="300"/>
              </a:spcAft>
              <a:buNone/>
            </a:pPr>
            <a:r>
              <a:rPr lang="nl-BE" sz="3000" b="1" dirty="0">
                <a:latin typeface="+mj-lt"/>
              </a:rPr>
              <a:t>(bv.: vinger aan pols van houden, impact en geloofwaardigheid creëren en gelijke toegang tot dienstverlening)</a:t>
            </a:r>
          </a:p>
        </p:txBody>
      </p:sp>
    </p:spTree>
    <p:extLst>
      <p:ext uri="{BB962C8B-B14F-4D97-AF65-F5344CB8AC3E}">
        <p14:creationId xmlns:p14="http://schemas.microsoft.com/office/powerpoint/2010/main" val="867618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671945" y="340779"/>
            <a:ext cx="11095182" cy="857683"/>
          </a:xfrm>
        </p:spPr>
        <p:txBody>
          <a:bodyPr>
            <a:normAutofit fontScale="90000"/>
          </a:bodyPr>
          <a:lstStyle/>
          <a:p>
            <a:pPr algn="ctr"/>
            <a:r>
              <a:rPr lang="nl-BE" b="1" dirty="0">
                <a:solidFill>
                  <a:schemeClr val="accent2"/>
                </a:solidFill>
              </a:rPr>
              <a:t>5. Versterk regie op </a:t>
            </a:r>
            <a:r>
              <a:rPr lang="nl-BE" b="1" dirty="0" err="1">
                <a:solidFill>
                  <a:schemeClr val="accent2"/>
                </a:solidFill>
              </a:rPr>
              <a:t>stadsbreed</a:t>
            </a:r>
            <a:r>
              <a:rPr lang="nl-BE" b="1" dirty="0">
                <a:solidFill>
                  <a:schemeClr val="accent2"/>
                </a:solidFill>
              </a:rPr>
              <a:t> niveau maar behoud ook regie op wijkniveau.</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407056" y="1574056"/>
            <a:ext cx="11521440" cy="4597544"/>
          </a:xfrm>
        </p:spPr>
        <p:txBody>
          <a:bodyPr>
            <a:noAutofit/>
          </a:bodyPr>
          <a:lstStyle/>
          <a:p>
            <a:pPr marL="0" lvl="0" indent="0" algn="ctr">
              <a:buNone/>
            </a:pPr>
            <a:r>
              <a:rPr lang="nl-BE" sz="3600" b="1" dirty="0">
                <a:latin typeface="+mj-lt"/>
              </a:rPr>
              <a:t>Neem als stad regierol op, maar bespreek keuze openlijk. Middenveld kan ook  regierol opnemen.</a:t>
            </a:r>
          </a:p>
          <a:p>
            <a:pPr marL="0" lvl="0" indent="0" algn="ctr">
              <a:buNone/>
            </a:pPr>
            <a:endParaRPr lang="nl-BE" sz="2000" b="1" dirty="0">
              <a:latin typeface="+mj-lt"/>
            </a:endParaRPr>
          </a:p>
          <a:p>
            <a:pPr marL="0" lvl="0" indent="0" algn="ctr">
              <a:buNone/>
            </a:pPr>
            <a:r>
              <a:rPr lang="nl-BE" sz="3600" b="1" dirty="0">
                <a:latin typeface="+mj-lt"/>
              </a:rPr>
              <a:t>Bekijk geografische spreiding van personeel en infrastructuur. Wat met gebieden buiten 19</a:t>
            </a:r>
            <a:r>
              <a:rPr lang="nl-BE" sz="3600" b="1" baseline="30000" dirty="0">
                <a:latin typeface="+mj-lt"/>
              </a:rPr>
              <a:t>de</a:t>
            </a:r>
            <a:r>
              <a:rPr lang="nl-BE" sz="3600" b="1" dirty="0">
                <a:latin typeface="+mj-lt"/>
              </a:rPr>
              <a:t> </a:t>
            </a:r>
            <a:r>
              <a:rPr lang="nl-BE" sz="3600" b="1" dirty="0" err="1">
                <a:latin typeface="+mj-lt"/>
              </a:rPr>
              <a:t>eeuwse</a:t>
            </a:r>
            <a:r>
              <a:rPr lang="nl-BE" sz="3600" b="1" dirty="0">
                <a:latin typeface="+mj-lt"/>
              </a:rPr>
              <a:t> gordel?</a:t>
            </a:r>
          </a:p>
          <a:p>
            <a:pPr marL="0" lvl="0" indent="0" algn="ctr">
              <a:buNone/>
            </a:pPr>
            <a:endParaRPr lang="nl-BE" sz="2000" b="1" dirty="0">
              <a:latin typeface="+mj-lt"/>
            </a:endParaRPr>
          </a:p>
          <a:p>
            <a:pPr marL="0" lvl="0" indent="0" algn="ctr">
              <a:buNone/>
            </a:pPr>
            <a:r>
              <a:rPr lang="nl-BE" sz="3600" b="1" dirty="0">
                <a:latin typeface="+mj-lt"/>
              </a:rPr>
              <a:t>Maak werk van duidelijk mandaat voor wijk- en sociale regisseurs:  ruimte om informeel te werken maar ook transparantie over rol als poortwachter tussen wijkdynamieken en stedelijke overheid.</a:t>
            </a:r>
          </a:p>
        </p:txBody>
      </p:sp>
    </p:spTree>
    <p:extLst>
      <p:ext uri="{BB962C8B-B14F-4D97-AF65-F5344CB8AC3E}">
        <p14:creationId xmlns:p14="http://schemas.microsoft.com/office/powerpoint/2010/main" val="4272636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1044678" y="819375"/>
            <a:ext cx="10938164" cy="844839"/>
          </a:xfrm>
        </p:spPr>
        <p:txBody>
          <a:bodyPr>
            <a:normAutofit fontScale="90000"/>
          </a:bodyPr>
          <a:lstStyle/>
          <a:p>
            <a:pPr algn="ctr"/>
            <a:r>
              <a:rPr lang="nl-BE" b="1" dirty="0">
                <a:solidFill>
                  <a:schemeClr val="accent2"/>
                </a:solidFill>
              </a:rPr>
              <a:t>6. Ondersteun als leidinggevenden werknemers om rol van actieve netwerker op te nemen.</a:t>
            </a:r>
            <a:br>
              <a:rPr lang="nl-BE" dirty="0"/>
            </a:br>
            <a:endParaRPr lang="nl-BE" b="1"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758349" y="1817598"/>
            <a:ext cx="10716491" cy="5155979"/>
          </a:xfrm>
        </p:spPr>
        <p:txBody>
          <a:bodyPr>
            <a:normAutofit lnSpcReduction="10000"/>
          </a:bodyPr>
          <a:lstStyle/>
          <a:p>
            <a:pPr marL="0" indent="0" algn="ctr">
              <a:lnSpc>
                <a:spcPct val="100000"/>
              </a:lnSpc>
              <a:buNone/>
            </a:pPr>
            <a:r>
              <a:rPr lang="nl-BE" sz="4000" b="1" dirty="0">
                <a:solidFill>
                  <a:prstClr val="black"/>
                </a:solidFill>
                <a:latin typeface="+mj-lt"/>
              </a:rPr>
              <a:t>Netwerkers realiseren samenwerkingen, ondersteunen en leiden nieuwe organisaties toe, overstijgen verkokering en koppelen werking aan beleidsinstrumenten.</a:t>
            </a:r>
          </a:p>
          <a:p>
            <a:pPr marL="0" indent="0" algn="ctr">
              <a:lnSpc>
                <a:spcPct val="100000"/>
              </a:lnSpc>
              <a:buNone/>
            </a:pPr>
            <a:endParaRPr lang="nl-BE" sz="2000" b="1" dirty="0">
              <a:solidFill>
                <a:prstClr val="black"/>
              </a:solidFill>
              <a:latin typeface="+mj-lt"/>
            </a:endParaRPr>
          </a:p>
          <a:p>
            <a:pPr marL="0" lvl="0" indent="0" algn="ctr">
              <a:buNone/>
            </a:pPr>
            <a:r>
              <a:rPr lang="nl-BE" sz="4000" b="1" dirty="0">
                <a:latin typeface="+mj-lt"/>
              </a:rPr>
              <a:t>Formuleer duidelijk mandaat voor netwerkers die voor stedelijke overheid werken, bed mandaat goed in organisatie in en organiseer regelmatig overleg met politici.</a:t>
            </a:r>
          </a:p>
          <a:p>
            <a:pPr marL="0" indent="0">
              <a:lnSpc>
                <a:spcPct val="120000"/>
              </a:lnSpc>
              <a:buNone/>
            </a:pPr>
            <a:endParaRPr lang="nl-BE" dirty="0">
              <a:solidFill>
                <a:srgbClr val="FF0000"/>
              </a:solidFill>
            </a:endParaRPr>
          </a:p>
        </p:txBody>
      </p:sp>
    </p:spTree>
    <p:extLst>
      <p:ext uri="{BB962C8B-B14F-4D97-AF65-F5344CB8AC3E}">
        <p14:creationId xmlns:p14="http://schemas.microsoft.com/office/powerpoint/2010/main" val="160849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C258652-12B0-4FDF-A911-AF8BCEC4C871}"/>
              </a:ext>
            </a:extLst>
          </p:cNvPr>
          <p:cNvSpPr>
            <a:spLocks noGrp="1"/>
          </p:cNvSpPr>
          <p:nvPr>
            <p:ph idx="1"/>
          </p:nvPr>
        </p:nvSpPr>
        <p:spPr>
          <a:xfrm>
            <a:off x="674255" y="1156587"/>
            <a:ext cx="10621818" cy="4351338"/>
          </a:xfrm>
        </p:spPr>
        <p:txBody>
          <a:bodyPr>
            <a:noAutofit/>
          </a:bodyPr>
          <a:lstStyle/>
          <a:p>
            <a:pPr marL="266700" indent="-266700">
              <a:lnSpc>
                <a:spcPct val="100000"/>
              </a:lnSpc>
              <a:spcBef>
                <a:spcPts val="300"/>
              </a:spcBef>
              <a:spcAft>
                <a:spcPts val="300"/>
              </a:spcAft>
              <a:buFont typeface="Wingdings" panose="05000000000000000000" pitchFamily="2" charset="2"/>
              <a:buChar char="§"/>
            </a:pPr>
            <a:r>
              <a:rPr lang="nl-BE" dirty="0">
                <a:latin typeface="+mj-lt"/>
              </a:rPr>
              <a:t>Opdracht </a:t>
            </a:r>
            <a:r>
              <a:rPr lang="nl-BE" b="1" dirty="0">
                <a:latin typeface="+mj-lt"/>
              </a:rPr>
              <a:t>Dienst Welzijn en Gelijke Kansen </a:t>
            </a:r>
            <a:r>
              <a:rPr lang="nl-BE" dirty="0">
                <a:latin typeface="+mj-lt"/>
              </a:rPr>
              <a:t>van Departement Welzijn en Samenleving van Stad Gent</a:t>
            </a:r>
          </a:p>
          <a:p>
            <a:pPr marL="266700" indent="-266700">
              <a:lnSpc>
                <a:spcPct val="100000"/>
              </a:lnSpc>
              <a:spcBef>
                <a:spcPts val="300"/>
              </a:spcBef>
              <a:spcAft>
                <a:spcPts val="300"/>
              </a:spcAft>
              <a:buFont typeface="Wingdings" panose="05000000000000000000" pitchFamily="2" charset="2"/>
              <a:buChar char="§"/>
            </a:pPr>
            <a:r>
              <a:rPr lang="nl-BE" b="1" dirty="0">
                <a:latin typeface="+mj-lt"/>
              </a:rPr>
              <a:t>Verhoudingen</a:t>
            </a:r>
            <a:r>
              <a:rPr lang="nl-BE" dirty="0">
                <a:latin typeface="+mj-lt"/>
              </a:rPr>
              <a:t> tussen</a:t>
            </a:r>
          </a:p>
          <a:p>
            <a:pPr marL="628650" lvl="1" indent="-266700">
              <a:lnSpc>
                <a:spcPct val="100000"/>
              </a:lnSpc>
              <a:spcBef>
                <a:spcPts val="300"/>
              </a:spcBef>
              <a:spcAft>
                <a:spcPts val="300"/>
              </a:spcAft>
              <a:buFont typeface="Calibri Light" panose="020F0302020204030204" pitchFamily="34" charset="0"/>
              <a:buChar char="₋"/>
            </a:pPr>
            <a:r>
              <a:rPr lang="nl-BE" sz="2800" dirty="0">
                <a:latin typeface="+mj-lt"/>
              </a:rPr>
              <a:t>Stad Gent en</a:t>
            </a:r>
            <a:r>
              <a:rPr lang="nl-BE" sz="2800" dirty="0">
                <a:latin typeface="+mj-lt"/>
                <a:sym typeface="Wingdings" panose="05000000000000000000" pitchFamily="2" charset="2"/>
              </a:rPr>
              <a:t> sociale middenveldorganisaties</a:t>
            </a:r>
          </a:p>
          <a:p>
            <a:pPr marL="628650" lvl="1" indent="-266700">
              <a:lnSpc>
                <a:spcPct val="100000"/>
              </a:lnSpc>
              <a:spcBef>
                <a:spcPts val="300"/>
              </a:spcBef>
              <a:spcAft>
                <a:spcPts val="300"/>
              </a:spcAft>
              <a:buFont typeface="Calibri Light" panose="020F0302020204030204" pitchFamily="34" charset="0"/>
              <a:buChar char="₋"/>
            </a:pPr>
            <a:r>
              <a:rPr lang="nl-BE" sz="2800" dirty="0">
                <a:latin typeface="+mj-lt"/>
                <a:sym typeface="Wingdings" panose="05000000000000000000" pitchFamily="2" charset="2"/>
              </a:rPr>
              <a:t>middenveldorganisaties onderling, in bijzonder gevestigde en nieuwe organisaties </a:t>
            </a:r>
          </a:p>
          <a:p>
            <a:pPr marL="266700" lvl="1" indent="0">
              <a:lnSpc>
                <a:spcPct val="100000"/>
              </a:lnSpc>
              <a:spcBef>
                <a:spcPts val="300"/>
              </a:spcBef>
              <a:spcAft>
                <a:spcPts val="300"/>
              </a:spcAft>
              <a:buNone/>
            </a:pPr>
            <a:r>
              <a:rPr lang="nl-BE" sz="2800" dirty="0">
                <a:latin typeface="+mj-lt"/>
                <a:sym typeface="Wingdings" panose="05000000000000000000" pitchFamily="2" charset="2"/>
              </a:rPr>
              <a:t>anders en beter vormgeven/organiseren</a:t>
            </a:r>
          </a:p>
          <a:p>
            <a:pPr marL="266700" indent="-266700">
              <a:lnSpc>
                <a:spcPct val="100000"/>
              </a:lnSpc>
              <a:spcBef>
                <a:spcPts val="300"/>
              </a:spcBef>
              <a:spcAft>
                <a:spcPts val="300"/>
              </a:spcAft>
              <a:buFont typeface="Wingdings" panose="05000000000000000000" pitchFamily="2" charset="2"/>
              <a:buChar char="§"/>
            </a:pPr>
            <a:r>
              <a:rPr lang="nl-BE" b="1" dirty="0">
                <a:solidFill>
                  <a:prstClr val="black"/>
                </a:solidFill>
                <a:latin typeface="+mj-lt"/>
              </a:rPr>
              <a:t>Uniek participatief traject</a:t>
            </a:r>
            <a:r>
              <a:rPr lang="nl-BE" dirty="0">
                <a:solidFill>
                  <a:prstClr val="black"/>
                </a:solidFill>
                <a:latin typeface="+mj-lt"/>
              </a:rPr>
              <a:t>, met continue betrokkenheid van stadsdiensten, veel aandacht voor organisaties die met kansengroepen werken, zelforganisaties en burgerinitiatief en betrokkenheid van bevoegde schepenen, managementteam en schepencollege</a:t>
            </a:r>
            <a:endParaRPr lang="nl-BE" dirty="0">
              <a:latin typeface="+mj-lt"/>
              <a:sym typeface="Wingdings" panose="05000000000000000000" pitchFamily="2" charset="2"/>
            </a:endParaRPr>
          </a:p>
        </p:txBody>
      </p:sp>
      <p:sp>
        <p:nvSpPr>
          <p:cNvPr id="2" name="Rechthoek 1"/>
          <p:cNvSpPr/>
          <p:nvPr/>
        </p:nvSpPr>
        <p:spPr>
          <a:xfrm>
            <a:off x="863869" y="220811"/>
            <a:ext cx="8959272" cy="1446550"/>
          </a:xfrm>
          <a:prstGeom prst="rect">
            <a:avLst/>
          </a:prstGeom>
        </p:spPr>
        <p:txBody>
          <a:bodyPr wrap="square">
            <a:spAutoFit/>
          </a:bodyPr>
          <a:lstStyle/>
          <a:p>
            <a:r>
              <a:rPr lang="nl-BE" sz="4400" b="1" dirty="0">
                <a:latin typeface="+mj-lt"/>
              </a:rPr>
              <a:t>Opzet van onderzoek</a:t>
            </a:r>
            <a:br>
              <a:rPr lang="nl-BE" sz="4400" b="1" dirty="0">
                <a:latin typeface="+mj-lt"/>
              </a:rPr>
            </a:br>
            <a:endParaRPr lang="nl-BE" sz="4400" dirty="0">
              <a:latin typeface="+mj-lt"/>
            </a:endParaRPr>
          </a:p>
        </p:txBody>
      </p:sp>
    </p:spTree>
    <p:extLst>
      <p:ext uri="{BB962C8B-B14F-4D97-AF65-F5344CB8AC3E}">
        <p14:creationId xmlns:p14="http://schemas.microsoft.com/office/powerpoint/2010/main" val="66575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772815" y="654399"/>
            <a:ext cx="10754107" cy="1094653"/>
          </a:xfrm>
        </p:spPr>
        <p:txBody>
          <a:bodyPr>
            <a:normAutofit fontScale="90000"/>
          </a:bodyPr>
          <a:lstStyle/>
          <a:p>
            <a:pPr algn="ctr"/>
            <a:r>
              <a:rPr lang="nl-BE" b="1" dirty="0">
                <a:solidFill>
                  <a:schemeClr val="accent2"/>
                </a:solidFill>
              </a:rPr>
              <a:t>7. Stroomlijn veelheid aan overleg en inspraak: heldere triage van signalen, duidelijkheid over af te leggen weg en uitleg over keuze over vertaling in beleid.</a:t>
            </a:r>
            <a:endParaRPr lang="nl-BE" sz="2000" b="1"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331021" y="2251211"/>
            <a:ext cx="10806545" cy="4722957"/>
          </a:xfrm>
        </p:spPr>
        <p:txBody>
          <a:bodyPr>
            <a:noAutofit/>
          </a:bodyPr>
          <a:lstStyle/>
          <a:p>
            <a:pPr marL="354013" indent="0" algn="ctr">
              <a:lnSpc>
                <a:spcPct val="100000"/>
              </a:lnSpc>
              <a:spcBef>
                <a:spcPts val="300"/>
              </a:spcBef>
              <a:spcAft>
                <a:spcPts val="300"/>
              </a:spcAft>
              <a:buNone/>
            </a:pPr>
            <a:r>
              <a:rPr lang="nl-BE" sz="4000" b="1" dirty="0">
                <a:latin typeface="+mj-lt"/>
              </a:rPr>
              <a:t>Let op met informele circuits: kunnen geloofwaardigheid en transparantie van formeel overleg en inspraak ondermijnen.</a:t>
            </a:r>
          </a:p>
          <a:p>
            <a:pPr marL="354013" indent="0" algn="ctr">
              <a:lnSpc>
                <a:spcPct val="100000"/>
              </a:lnSpc>
              <a:spcBef>
                <a:spcPts val="300"/>
              </a:spcBef>
              <a:spcAft>
                <a:spcPts val="300"/>
              </a:spcAft>
              <a:buNone/>
            </a:pPr>
            <a:endParaRPr lang="nl-BE" sz="2000" b="1" dirty="0">
              <a:latin typeface="+mj-lt"/>
            </a:endParaRPr>
          </a:p>
          <a:p>
            <a:pPr marL="354013" indent="0" algn="ctr">
              <a:lnSpc>
                <a:spcPct val="100000"/>
              </a:lnSpc>
              <a:spcBef>
                <a:spcPts val="300"/>
              </a:spcBef>
              <a:spcAft>
                <a:spcPts val="300"/>
              </a:spcAft>
              <a:buNone/>
            </a:pPr>
            <a:r>
              <a:rPr lang="nl-BE" sz="4000" b="1" dirty="0">
                <a:latin typeface="+mj-lt"/>
              </a:rPr>
              <a:t>Organiseer overleg over ondersteuning en taakverdeling zoveel mogelijk met alle betrokken organisaties samen.</a:t>
            </a:r>
            <a:endParaRPr lang="nl-BE" sz="2600" dirty="0"/>
          </a:p>
          <a:p>
            <a:pPr marL="811213" indent="-457200">
              <a:lnSpc>
                <a:spcPct val="100000"/>
              </a:lnSpc>
              <a:spcBef>
                <a:spcPts val="300"/>
              </a:spcBef>
              <a:spcAft>
                <a:spcPts val="300"/>
              </a:spcAft>
              <a:buFontTx/>
              <a:buChar char="-"/>
            </a:pPr>
            <a:endParaRPr lang="nl-BE" sz="2600" dirty="0"/>
          </a:p>
        </p:txBody>
      </p:sp>
    </p:spTree>
    <p:extLst>
      <p:ext uri="{BB962C8B-B14F-4D97-AF65-F5344CB8AC3E}">
        <p14:creationId xmlns:p14="http://schemas.microsoft.com/office/powerpoint/2010/main" val="252727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944389" y="3332501"/>
            <a:ext cx="10515600" cy="1325563"/>
          </a:xfrm>
        </p:spPr>
        <p:txBody>
          <a:bodyPr>
            <a:normAutofit fontScale="90000"/>
          </a:bodyPr>
          <a:lstStyle/>
          <a:p>
            <a:pPr algn="ctr"/>
            <a:r>
              <a:rPr lang="nl-BE" b="1" dirty="0">
                <a:solidFill>
                  <a:schemeClr val="accent2"/>
                </a:solidFill>
              </a:rPr>
              <a:t>8. Gebruik middenveld als spiegel om na te denken over en flexibel om te gaan met verdeling van taken en bevoegdheden.</a:t>
            </a:r>
            <a:br>
              <a:rPr lang="nl-BE" b="1" dirty="0">
                <a:solidFill>
                  <a:schemeClr val="accent2"/>
                </a:solidFill>
              </a:rPr>
            </a:br>
            <a:br>
              <a:rPr lang="nl-BE" dirty="0"/>
            </a:br>
            <a:r>
              <a:rPr lang="nl-BE" b="1" dirty="0"/>
              <a:t>Bespreek dit op middenveldparlement en regelmatig overleg met netwerkers binnen en buiten overheid.</a:t>
            </a:r>
            <a:br>
              <a:rPr lang="nl-BE" b="1" dirty="0"/>
            </a:br>
            <a:br>
              <a:rPr lang="nl-BE" dirty="0"/>
            </a:br>
            <a:r>
              <a:rPr lang="nl-BE" b="1" dirty="0"/>
              <a:t>Plaats het middenveldbeleid op de agenda van het managementteam, het college en de gemeenteraad.</a:t>
            </a:r>
            <a:br>
              <a:rPr lang="nl-BE" dirty="0"/>
            </a:br>
            <a:br>
              <a:rPr lang="nl-BE" dirty="0"/>
            </a:br>
            <a:endParaRPr lang="nl-BE" dirty="0">
              <a:solidFill>
                <a:schemeClr val="accent2"/>
              </a:solidFill>
            </a:endParaRPr>
          </a:p>
        </p:txBody>
      </p:sp>
    </p:spTree>
    <p:extLst>
      <p:ext uri="{BB962C8B-B14F-4D97-AF65-F5344CB8AC3E}">
        <p14:creationId xmlns:p14="http://schemas.microsoft.com/office/powerpoint/2010/main" val="2821136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755609" y="294333"/>
            <a:ext cx="10938164" cy="844839"/>
          </a:xfrm>
        </p:spPr>
        <p:txBody>
          <a:bodyPr>
            <a:normAutofit fontScale="90000"/>
          </a:bodyPr>
          <a:lstStyle/>
          <a:p>
            <a:pPr algn="ctr"/>
            <a:r>
              <a:rPr lang="nl-BE" b="1" dirty="0">
                <a:solidFill>
                  <a:schemeClr val="accent2"/>
                </a:solidFill>
              </a:rPr>
              <a:t>9. Stroomlijn instrumenten van beleid om middenveld te ondersteunen.</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502639" y="1493609"/>
            <a:ext cx="10951348" cy="4752618"/>
          </a:xfrm>
        </p:spPr>
        <p:txBody>
          <a:bodyPr>
            <a:noAutofit/>
          </a:bodyPr>
          <a:lstStyle/>
          <a:p>
            <a:pPr marL="0" indent="0" algn="ctr">
              <a:lnSpc>
                <a:spcPct val="100000"/>
              </a:lnSpc>
              <a:buNone/>
            </a:pPr>
            <a:r>
              <a:rPr lang="nl-BE" sz="4000" b="1" dirty="0">
                <a:latin typeface="+mj-lt"/>
              </a:rPr>
              <a:t>Maak organisaties wegwijs in beleidsinstrument met online </a:t>
            </a:r>
            <a:r>
              <a:rPr lang="nl-BE" sz="4000" b="1" dirty="0" err="1">
                <a:latin typeface="+mj-lt"/>
              </a:rPr>
              <a:t>roads</a:t>
            </a:r>
            <a:r>
              <a:rPr lang="nl-BE" sz="4000" b="1" dirty="0">
                <a:latin typeface="+mj-lt"/>
              </a:rPr>
              <a:t> map van subsidiemogelijkheden, één instappunt en continue communicatie.</a:t>
            </a:r>
          </a:p>
          <a:p>
            <a:pPr>
              <a:lnSpc>
                <a:spcPct val="120000"/>
              </a:lnSpc>
            </a:pPr>
            <a:endParaRPr lang="nl-BE" sz="2000" dirty="0"/>
          </a:p>
          <a:p>
            <a:pPr marL="457200" lvl="1" indent="0" algn="ctr">
              <a:lnSpc>
                <a:spcPct val="120000"/>
              </a:lnSpc>
              <a:buNone/>
            </a:pPr>
            <a:r>
              <a:rPr lang="nl-BE" sz="4000" b="1" dirty="0">
                <a:latin typeface="+mj-lt"/>
              </a:rPr>
              <a:t>Stem subsidielijnen beter op elkaar af </a:t>
            </a:r>
          </a:p>
          <a:p>
            <a:pPr marL="457200" lvl="1" indent="0" algn="ctr">
              <a:lnSpc>
                <a:spcPct val="120000"/>
              </a:lnSpc>
              <a:buNone/>
            </a:pPr>
            <a:r>
              <a:rPr lang="nl-BE" sz="3000" b="1" dirty="0">
                <a:latin typeface="+mj-lt"/>
              </a:rPr>
              <a:t>(indiendata, looptijd, reglementen) </a:t>
            </a:r>
          </a:p>
          <a:p>
            <a:pPr marL="457200" lvl="1" indent="0" algn="ctr">
              <a:lnSpc>
                <a:spcPct val="120000"/>
              </a:lnSpc>
              <a:buNone/>
            </a:pPr>
            <a:r>
              <a:rPr lang="nl-BE" sz="4000" b="1" dirty="0">
                <a:latin typeface="+mj-lt"/>
              </a:rPr>
              <a:t>en koppel die aan visie op sociale middenveld.</a:t>
            </a:r>
            <a:endParaRPr lang="nl-BE" sz="4000" b="1" dirty="0">
              <a:solidFill>
                <a:prstClr val="black"/>
              </a:solidFill>
              <a:latin typeface="+mj-lt"/>
            </a:endParaRPr>
          </a:p>
        </p:txBody>
      </p:sp>
    </p:spTree>
    <p:extLst>
      <p:ext uri="{BB962C8B-B14F-4D97-AF65-F5344CB8AC3E}">
        <p14:creationId xmlns:p14="http://schemas.microsoft.com/office/powerpoint/2010/main" val="3990622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371898" y="758098"/>
            <a:ext cx="11219737" cy="5155979"/>
          </a:xfrm>
        </p:spPr>
        <p:txBody>
          <a:bodyPr>
            <a:noAutofit/>
          </a:bodyPr>
          <a:lstStyle/>
          <a:p>
            <a:pPr marL="0" indent="0" algn="ctr">
              <a:lnSpc>
                <a:spcPct val="120000"/>
              </a:lnSpc>
              <a:buNone/>
            </a:pPr>
            <a:r>
              <a:rPr lang="nl-BE" sz="3700" b="1" dirty="0">
                <a:latin typeface="+mj-lt"/>
              </a:rPr>
              <a:t>Creëer ‘getrapt’ systeem van ondersteuning, met bijkomend 2 of 3-jarige (werking)subsidies die kleine organisaties toelaat om te groeien van tijdelijke naar vaste subsidies.</a:t>
            </a:r>
          </a:p>
          <a:p>
            <a:pPr lvl="1" algn="ctr">
              <a:lnSpc>
                <a:spcPct val="120000"/>
              </a:lnSpc>
            </a:pPr>
            <a:endParaRPr lang="nl-BE" sz="2000" dirty="0">
              <a:latin typeface="+mj-lt"/>
            </a:endParaRPr>
          </a:p>
          <a:p>
            <a:pPr marL="0" indent="0" algn="ctr">
              <a:lnSpc>
                <a:spcPct val="120000"/>
              </a:lnSpc>
              <a:buNone/>
            </a:pPr>
            <a:r>
              <a:rPr lang="nl-BE" sz="3700" b="1" dirty="0">
                <a:latin typeface="+mj-lt"/>
              </a:rPr>
              <a:t>Geef (master-)convenanten zelfde vorm: 6 jaar, deel middelen jaarlijks in te vullen en masterconvenant aangrijpen voor inhoudelijke discussie tussen beleidsvisies.</a:t>
            </a:r>
          </a:p>
          <a:p>
            <a:pPr algn="ctr">
              <a:lnSpc>
                <a:spcPct val="120000"/>
              </a:lnSpc>
            </a:pPr>
            <a:endParaRPr lang="nl-BE" sz="4000" dirty="0">
              <a:solidFill>
                <a:prstClr val="black"/>
              </a:solidFill>
              <a:latin typeface="+mj-lt"/>
            </a:endParaRPr>
          </a:p>
        </p:txBody>
      </p:sp>
    </p:spTree>
    <p:extLst>
      <p:ext uri="{BB962C8B-B14F-4D97-AF65-F5344CB8AC3E}">
        <p14:creationId xmlns:p14="http://schemas.microsoft.com/office/powerpoint/2010/main" val="397085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389357" y="90921"/>
            <a:ext cx="11497067" cy="1325563"/>
          </a:xfrm>
        </p:spPr>
        <p:txBody>
          <a:bodyPr>
            <a:normAutofit fontScale="90000"/>
          </a:bodyPr>
          <a:lstStyle/>
          <a:p>
            <a:pPr algn="ctr"/>
            <a:r>
              <a:rPr lang="nl-BE" b="1" dirty="0">
                <a:solidFill>
                  <a:schemeClr val="accent2"/>
                </a:solidFill>
              </a:rPr>
              <a:t>10. Reageer gericht op klachten over ‘bureaucratische last’.</a:t>
            </a:r>
            <a:br>
              <a:rPr lang="nl-BE" dirty="0">
                <a:solidFill>
                  <a:schemeClr val="accent2"/>
                </a:solidFill>
              </a:rPr>
            </a:br>
            <a:endParaRPr lang="nl-BE" sz="2000" b="1"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609926" y="1221804"/>
            <a:ext cx="11055928" cy="4722957"/>
          </a:xfrm>
        </p:spPr>
        <p:txBody>
          <a:bodyPr>
            <a:noAutofit/>
          </a:bodyPr>
          <a:lstStyle/>
          <a:p>
            <a:pPr marL="0" lvl="0" indent="0" algn="ctr" fontAlgn="auto">
              <a:buNone/>
            </a:pPr>
            <a:r>
              <a:rPr lang="nl-BE" sz="4000" b="1" dirty="0">
                <a:latin typeface="+mj-lt"/>
              </a:rPr>
              <a:t>Reflecteer als stad bij elke rapportering of die in functie staat van het verbeteren van inhoudelijke werking binnen en samenwerking tussen organisaties.</a:t>
            </a:r>
          </a:p>
          <a:p>
            <a:pPr marL="0" lvl="0" indent="0" algn="ctr" fontAlgn="auto">
              <a:buNone/>
            </a:pPr>
            <a:endParaRPr lang="nl-BE" sz="2000" b="1" dirty="0">
              <a:latin typeface="+mj-lt"/>
            </a:endParaRPr>
          </a:p>
          <a:p>
            <a:pPr marL="0" lvl="0" indent="0" algn="ctr" fontAlgn="auto">
              <a:buNone/>
            </a:pPr>
            <a:r>
              <a:rPr lang="nl-BE" sz="4000" b="1" dirty="0">
                <a:latin typeface="+mj-lt"/>
              </a:rPr>
              <a:t>Maak formele procedures (nog) eenvoudiger, minder talig en minder digitaal.</a:t>
            </a:r>
          </a:p>
          <a:p>
            <a:pPr marL="0" lvl="0" indent="0" algn="ctr" fontAlgn="auto">
              <a:buNone/>
            </a:pPr>
            <a:endParaRPr lang="nl-BE" sz="2000" b="1" dirty="0">
              <a:latin typeface="+mj-lt"/>
            </a:endParaRPr>
          </a:p>
          <a:p>
            <a:pPr marL="0" indent="0" algn="ctr">
              <a:buNone/>
            </a:pPr>
            <a:r>
              <a:rPr lang="nl-BE" sz="4000" b="1" dirty="0">
                <a:latin typeface="+mj-lt"/>
              </a:rPr>
              <a:t>Bewaak bij elke oproep evenwicht tussen omvang van aanvraagprocedure en omvang van subsidiëring.</a:t>
            </a:r>
          </a:p>
        </p:txBody>
      </p:sp>
    </p:spTree>
    <p:extLst>
      <p:ext uri="{BB962C8B-B14F-4D97-AF65-F5344CB8AC3E}">
        <p14:creationId xmlns:p14="http://schemas.microsoft.com/office/powerpoint/2010/main" val="2041347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26402" y="866571"/>
            <a:ext cx="10370574" cy="844839"/>
          </a:xfrm>
        </p:spPr>
        <p:txBody>
          <a:bodyPr>
            <a:normAutofit/>
          </a:bodyPr>
          <a:lstStyle/>
          <a:p>
            <a:pPr algn="ctr"/>
            <a:r>
              <a:rPr lang="nl-BE" b="1" dirty="0">
                <a:solidFill>
                  <a:schemeClr val="accent2"/>
                </a:solidFill>
              </a:rPr>
              <a:t>11. Zet in op delen </a:t>
            </a:r>
            <a:r>
              <a:rPr lang="nl-BE" b="1">
                <a:solidFill>
                  <a:schemeClr val="accent2"/>
                </a:solidFill>
              </a:rPr>
              <a:t>van infrastructuur.</a:t>
            </a:r>
            <a:endParaRPr lang="nl-BE" b="1"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956187" y="2461489"/>
            <a:ext cx="10515600" cy="5155979"/>
          </a:xfrm>
        </p:spPr>
        <p:txBody>
          <a:bodyPr>
            <a:normAutofit/>
          </a:bodyPr>
          <a:lstStyle/>
          <a:p>
            <a:pPr marL="0" lvl="0" indent="0" algn="ctr" fontAlgn="auto">
              <a:buNone/>
            </a:pPr>
            <a:r>
              <a:rPr lang="nl-BE" sz="4000" b="1" dirty="0">
                <a:latin typeface="+mj-lt"/>
              </a:rPr>
              <a:t>Werk duidelijke stadsvisie uit over gebruik en delen van stedelijke infrastructuur.</a:t>
            </a:r>
          </a:p>
          <a:p>
            <a:pPr marL="0" lvl="0" indent="0" algn="ctr" fontAlgn="auto">
              <a:buNone/>
            </a:pPr>
            <a:endParaRPr lang="nl-BE" sz="4000" b="1" dirty="0">
              <a:latin typeface="+mj-lt"/>
            </a:endParaRPr>
          </a:p>
          <a:p>
            <a:pPr marL="0" lvl="0" indent="0" algn="ctr" fontAlgn="auto">
              <a:buNone/>
            </a:pPr>
            <a:r>
              <a:rPr lang="nl-BE" sz="4000" b="1" dirty="0">
                <a:latin typeface="+mj-lt"/>
              </a:rPr>
              <a:t>Gebruik infrastructuur van stad om vernieuwing en samenwerking in sociaal middenveld te stimuleren.</a:t>
            </a:r>
          </a:p>
          <a:p>
            <a:pPr marL="0" indent="0">
              <a:lnSpc>
                <a:spcPct val="120000"/>
              </a:lnSpc>
              <a:buNone/>
            </a:pPr>
            <a:endParaRPr lang="nl-BE" sz="2600" dirty="0">
              <a:solidFill>
                <a:prstClr val="black"/>
              </a:solidFill>
            </a:endParaRPr>
          </a:p>
        </p:txBody>
      </p:sp>
    </p:spTree>
    <p:extLst>
      <p:ext uri="{BB962C8B-B14F-4D97-AF65-F5344CB8AC3E}">
        <p14:creationId xmlns:p14="http://schemas.microsoft.com/office/powerpoint/2010/main" val="320637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C258652-12B0-4FDF-A911-AF8BCEC4C871}"/>
              </a:ext>
            </a:extLst>
          </p:cNvPr>
          <p:cNvSpPr>
            <a:spLocks noGrp="1"/>
          </p:cNvSpPr>
          <p:nvPr>
            <p:ph idx="1"/>
          </p:nvPr>
        </p:nvSpPr>
        <p:spPr>
          <a:xfrm>
            <a:off x="964158" y="1246151"/>
            <a:ext cx="10427854" cy="4351338"/>
          </a:xfrm>
        </p:spPr>
        <p:txBody>
          <a:bodyPr>
            <a:noAutofit/>
          </a:bodyPr>
          <a:lstStyle/>
          <a:p>
            <a:pPr marL="266700" indent="-266700">
              <a:lnSpc>
                <a:spcPct val="100000"/>
              </a:lnSpc>
              <a:spcBef>
                <a:spcPts val="300"/>
              </a:spcBef>
              <a:spcAft>
                <a:spcPts val="300"/>
              </a:spcAft>
              <a:buFont typeface="Wingdings" panose="05000000000000000000" pitchFamily="2" charset="2"/>
              <a:buChar char="§"/>
            </a:pPr>
            <a:r>
              <a:rPr lang="nl-BE" dirty="0"/>
              <a:t>‘sociaal’: organisaties die bevorderen van welzijn en gelijke kansen van kwetsbare burgers als maatschappelijke missie hebben</a:t>
            </a:r>
          </a:p>
          <a:p>
            <a:pPr marL="266700" indent="-266700">
              <a:lnSpc>
                <a:spcPct val="100000"/>
              </a:lnSpc>
              <a:spcBef>
                <a:spcPts val="300"/>
              </a:spcBef>
              <a:spcAft>
                <a:spcPts val="300"/>
              </a:spcAft>
              <a:buFont typeface="Wingdings" panose="05000000000000000000" pitchFamily="2" charset="2"/>
              <a:buChar char="§"/>
            </a:pPr>
            <a:r>
              <a:rPr lang="nl-BE" dirty="0"/>
              <a:t>meer dan administratieve definitie: </a:t>
            </a:r>
            <a:r>
              <a:rPr lang="nl-BE" i="1" dirty="0"/>
              <a:t>niet enkel </a:t>
            </a:r>
            <a:r>
              <a:rPr lang="nl-BE" dirty="0"/>
              <a:t>organisaties die binnen bevoegdheden van Dienst Welzijn en Gelijke Kansen vallen</a:t>
            </a:r>
          </a:p>
          <a:p>
            <a:pPr marL="266700" indent="-266700">
              <a:lnSpc>
                <a:spcPct val="100000"/>
              </a:lnSpc>
              <a:spcBef>
                <a:spcPts val="300"/>
              </a:spcBef>
              <a:spcAft>
                <a:spcPts val="300"/>
              </a:spcAft>
              <a:buFont typeface="Wingdings" panose="05000000000000000000" pitchFamily="2" charset="2"/>
              <a:buChar char="§"/>
            </a:pPr>
            <a:r>
              <a:rPr lang="nl-BE" dirty="0"/>
              <a:t>meer dan helft is </a:t>
            </a:r>
            <a:r>
              <a:rPr lang="nl-BE" dirty="0" err="1"/>
              <a:t>doelgroepvereniging</a:t>
            </a:r>
            <a:r>
              <a:rPr lang="nl-BE" dirty="0"/>
              <a:t> die rond gelijke kansen werkt of actief in sociale dienstverlening en armoedebestrijding; daarnaast ook: jeugdwelzijnswerk, sociaal-artistieke werkingen, etc.</a:t>
            </a:r>
          </a:p>
          <a:p>
            <a:pPr marL="266700" indent="-266700">
              <a:lnSpc>
                <a:spcPct val="100000"/>
              </a:lnSpc>
              <a:spcBef>
                <a:spcPts val="300"/>
              </a:spcBef>
              <a:spcAft>
                <a:spcPts val="300"/>
              </a:spcAft>
              <a:buFont typeface="Wingdings" panose="05000000000000000000" pitchFamily="2" charset="2"/>
              <a:buChar char="§"/>
            </a:pPr>
            <a:r>
              <a:rPr lang="nl-BE" dirty="0"/>
              <a:t>actief kleinschalige, ongesubsidieerde middenveldinitiatieven en zelforganisaties opgenomen </a:t>
            </a:r>
          </a:p>
          <a:p>
            <a:pPr marL="266700" indent="-266700">
              <a:lnSpc>
                <a:spcPct val="100000"/>
              </a:lnSpc>
              <a:spcBef>
                <a:spcPts val="300"/>
              </a:spcBef>
              <a:spcAft>
                <a:spcPts val="300"/>
              </a:spcAft>
              <a:buFont typeface="Wingdings" panose="05000000000000000000" pitchFamily="2" charset="2"/>
              <a:buChar char="§"/>
            </a:pPr>
            <a:r>
              <a:rPr lang="nl-BE" dirty="0"/>
              <a:t>566 sociale middenveldorganisaties in scope van onderzoek</a:t>
            </a:r>
          </a:p>
          <a:p>
            <a:pPr>
              <a:lnSpc>
                <a:spcPct val="100000"/>
              </a:lnSpc>
              <a:spcBef>
                <a:spcPts val="300"/>
              </a:spcBef>
              <a:spcAft>
                <a:spcPts val="300"/>
              </a:spcAft>
              <a:buFontTx/>
              <a:buChar char="-"/>
            </a:pPr>
            <a:endParaRPr lang="nl-BE" dirty="0">
              <a:latin typeface="+mj-lt"/>
              <a:sym typeface="Wingdings" panose="05000000000000000000" pitchFamily="2" charset="2"/>
            </a:endParaRPr>
          </a:p>
        </p:txBody>
      </p:sp>
      <p:sp>
        <p:nvSpPr>
          <p:cNvPr id="2" name="Rechthoek 1"/>
          <p:cNvSpPr/>
          <p:nvPr/>
        </p:nvSpPr>
        <p:spPr>
          <a:xfrm>
            <a:off x="964158" y="244409"/>
            <a:ext cx="8959272" cy="1446550"/>
          </a:xfrm>
          <a:prstGeom prst="rect">
            <a:avLst/>
          </a:prstGeom>
        </p:spPr>
        <p:txBody>
          <a:bodyPr wrap="square">
            <a:spAutoFit/>
          </a:bodyPr>
          <a:lstStyle/>
          <a:p>
            <a:r>
              <a:rPr lang="nl-BE" sz="4400" b="1" dirty="0">
                <a:latin typeface="+mj-lt"/>
              </a:rPr>
              <a:t>Sociaal middenveld?</a:t>
            </a:r>
            <a:br>
              <a:rPr lang="nl-BE" sz="4400" b="1" dirty="0">
                <a:latin typeface="+mj-lt"/>
              </a:rPr>
            </a:br>
            <a:endParaRPr lang="nl-BE" sz="4400" dirty="0">
              <a:latin typeface="+mj-lt"/>
            </a:endParaRPr>
          </a:p>
        </p:txBody>
      </p:sp>
    </p:spTree>
    <p:extLst>
      <p:ext uri="{BB962C8B-B14F-4D97-AF65-F5344CB8AC3E}">
        <p14:creationId xmlns:p14="http://schemas.microsoft.com/office/powerpoint/2010/main" val="326473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847436" y="217344"/>
            <a:ext cx="10515600" cy="937202"/>
          </a:xfrm>
        </p:spPr>
        <p:txBody>
          <a:bodyPr>
            <a:normAutofit/>
          </a:bodyPr>
          <a:lstStyle/>
          <a:p>
            <a:r>
              <a:rPr lang="nl-BE" b="1" dirty="0"/>
              <a:t>Overzicht dataverzameling</a:t>
            </a: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581891" y="1237673"/>
            <a:ext cx="11360727" cy="4351338"/>
          </a:xfrm>
        </p:spPr>
        <p:txBody>
          <a:bodyPr>
            <a:noAutofit/>
          </a:bodyPr>
          <a:lstStyle/>
          <a:p>
            <a:pPr marL="354013" indent="-354013">
              <a:lnSpc>
                <a:spcPct val="100000"/>
              </a:lnSpc>
              <a:spcBef>
                <a:spcPts val="300"/>
              </a:spcBef>
              <a:spcAft>
                <a:spcPts val="300"/>
              </a:spcAft>
              <a:buFont typeface="+mj-lt"/>
              <a:buAutoNum type="arabicPeriod"/>
            </a:pPr>
            <a:r>
              <a:rPr lang="nl-BE" b="1" dirty="0" err="1">
                <a:solidFill>
                  <a:prstClr val="black"/>
                </a:solidFill>
                <a:latin typeface="+mj-lt"/>
              </a:rPr>
              <a:t>Mapping</a:t>
            </a:r>
            <a:r>
              <a:rPr lang="nl-BE" b="1" dirty="0">
                <a:solidFill>
                  <a:prstClr val="black"/>
                </a:solidFill>
                <a:latin typeface="+mj-lt"/>
              </a:rPr>
              <a:t> onderzoekspopulatie sociale middenveld </a:t>
            </a:r>
            <a:r>
              <a:rPr lang="nl-BE" sz="2000" dirty="0">
                <a:solidFill>
                  <a:prstClr val="black"/>
                </a:solidFill>
                <a:latin typeface="+mj-lt"/>
              </a:rPr>
              <a:t>(553 organisaties)</a:t>
            </a:r>
            <a:endParaRPr lang="nl-BE" sz="2000" b="1" dirty="0">
              <a:solidFill>
                <a:prstClr val="black"/>
              </a:solidFill>
              <a:latin typeface="+mj-lt"/>
            </a:endParaRPr>
          </a:p>
          <a:p>
            <a:pPr marL="354013" indent="-354013">
              <a:lnSpc>
                <a:spcPct val="100000"/>
              </a:lnSpc>
              <a:spcBef>
                <a:spcPts val="300"/>
              </a:spcBef>
              <a:spcAft>
                <a:spcPts val="300"/>
              </a:spcAft>
              <a:buFont typeface="+mj-lt"/>
              <a:buAutoNum type="arabicPeriod"/>
            </a:pPr>
            <a:r>
              <a:rPr lang="nl-BE" b="1" dirty="0">
                <a:solidFill>
                  <a:prstClr val="black"/>
                </a:solidFill>
                <a:latin typeface="+mj-lt"/>
              </a:rPr>
              <a:t>Twee bevragingen </a:t>
            </a:r>
            <a:r>
              <a:rPr lang="nl-BE" sz="2000" dirty="0">
                <a:solidFill>
                  <a:prstClr val="black"/>
                </a:solidFill>
                <a:latin typeface="+mj-lt"/>
              </a:rPr>
              <a:t>(147 deelnemers en 36 deelnemers)</a:t>
            </a:r>
          </a:p>
          <a:p>
            <a:pPr marL="354013" lvl="0" indent="-354013">
              <a:lnSpc>
                <a:spcPct val="100000"/>
              </a:lnSpc>
              <a:spcBef>
                <a:spcPts val="300"/>
              </a:spcBef>
              <a:spcAft>
                <a:spcPts val="300"/>
              </a:spcAft>
              <a:buFont typeface="+mj-lt"/>
              <a:buAutoNum type="arabicPeriod"/>
            </a:pPr>
            <a:r>
              <a:rPr lang="nl-BE" b="1" dirty="0">
                <a:solidFill>
                  <a:prstClr val="black"/>
                </a:solidFill>
                <a:latin typeface="+mj-lt"/>
              </a:rPr>
              <a:t>Workshops </a:t>
            </a:r>
            <a:r>
              <a:rPr lang="nl-BE" sz="2000" dirty="0">
                <a:solidFill>
                  <a:prstClr val="black"/>
                </a:solidFill>
                <a:latin typeface="+mj-lt"/>
              </a:rPr>
              <a:t>(6 workshops, 57 deelnemers),</a:t>
            </a:r>
            <a:r>
              <a:rPr lang="nl-BE" b="1" dirty="0">
                <a:solidFill>
                  <a:prstClr val="black"/>
                </a:solidFill>
                <a:latin typeface="+mj-lt"/>
              </a:rPr>
              <a:t> focusgroepen </a:t>
            </a:r>
            <a:r>
              <a:rPr lang="nl-BE" sz="2000" dirty="0">
                <a:solidFill>
                  <a:prstClr val="black"/>
                </a:solidFill>
                <a:latin typeface="+mj-lt"/>
              </a:rPr>
              <a:t>(4 gevestigde organisaties + armoede + ECM) </a:t>
            </a:r>
            <a:r>
              <a:rPr lang="nl-BE" dirty="0">
                <a:solidFill>
                  <a:prstClr val="black"/>
                </a:solidFill>
                <a:latin typeface="+mj-lt"/>
              </a:rPr>
              <a:t>en </a:t>
            </a:r>
            <a:r>
              <a:rPr lang="nl-BE" b="1" dirty="0" err="1">
                <a:solidFill>
                  <a:prstClr val="black"/>
                </a:solidFill>
                <a:latin typeface="+mj-lt"/>
              </a:rPr>
              <a:t>kickoff</a:t>
            </a:r>
            <a:r>
              <a:rPr lang="nl-BE" b="1" dirty="0">
                <a:solidFill>
                  <a:prstClr val="black"/>
                </a:solidFill>
                <a:latin typeface="+mj-lt"/>
              </a:rPr>
              <a:t> event</a:t>
            </a:r>
          </a:p>
          <a:p>
            <a:pPr marL="354013" lvl="0" indent="-354013">
              <a:lnSpc>
                <a:spcPct val="100000"/>
              </a:lnSpc>
              <a:spcBef>
                <a:spcPts val="300"/>
              </a:spcBef>
              <a:spcAft>
                <a:spcPts val="300"/>
              </a:spcAft>
              <a:buFont typeface="+mj-lt"/>
              <a:buAutoNum type="arabicPeriod"/>
            </a:pPr>
            <a:r>
              <a:rPr lang="nl-BE" b="1" dirty="0">
                <a:solidFill>
                  <a:prstClr val="black"/>
                </a:solidFill>
                <a:latin typeface="+mj-lt"/>
              </a:rPr>
              <a:t>Interviews </a:t>
            </a:r>
            <a:r>
              <a:rPr lang="nl-BE" sz="2000" dirty="0">
                <a:solidFill>
                  <a:prstClr val="black"/>
                </a:solidFill>
                <a:latin typeface="+mj-lt"/>
              </a:rPr>
              <a:t>(44 personen; leidinggevenden en terreinwerkers, stad en sociaal middenveld)</a:t>
            </a:r>
            <a:endParaRPr lang="nl-BE" sz="2000" b="1" dirty="0">
              <a:solidFill>
                <a:prstClr val="black"/>
              </a:solidFill>
              <a:latin typeface="+mj-lt"/>
            </a:endParaRPr>
          </a:p>
          <a:p>
            <a:pPr marL="354013" lvl="0" indent="-354013">
              <a:lnSpc>
                <a:spcPct val="100000"/>
              </a:lnSpc>
              <a:spcBef>
                <a:spcPts val="300"/>
              </a:spcBef>
              <a:spcAft>
                <a:spcPts val="300"/>
              </a:spcAft>
              <a:buFont typeface="+mj-lt"/>
              <a:buAutoNum type="arabicPeriod"/>
            </a:pPr>
            <a:r>
              <a:rPr lang="nl-BE" b="1" dirty="0">
                <a:solidFill>
                  <a:prstClr val="black"/>
                </a:solidFill>
                <a:latin typeface="+mj-lt"/>
              </a:rPr>
              <a:t>Participatief traject: inhoudelijk overleg met stuurgroep</a:t>
            </a:r>
            <a:r>
              <a:rPr lang="nl-BE" sz="2000" b="1" dirty="0">
                <a:solidFill>
                  <a:prstClr val="black"/>
                </a:solidFill>
                <a:latin typeface="+mj-lt"/>
              </a:rPr>
              <a:t> </a:t>
            </a:r>
            <a:r>
              <a:rPr lang="nl-BE" sz="2000" dirty="0">
                <a:solidFill>
                  <a:prstClr val="black"/>
                </a:solidFill>
                <a:latin typeface="+mj-lt"/>
              </a:rPr>
              <a:t>(6 departementen, 12 diensten + vertegenwoordiging kabinet </a:t>
            </a:r>
            <a:r>
              <a:rPr lang="nl-BE" sz="2000" dirty="0" err="1">
                <a:solidFill>
                  <a:prstClr val="black"/>
                </a:solidFill>
                <a:latin typeface="+mj-lt"/>
              </a:rPr>
              <a:t>Coddens</a:t>
            </a:r>
            <a:r>
              <a:rPr lang="nl-BE" sz="2000" dirty="0">
                <a:solidFill>
                  <a:prstClr val="black"/>
                </a:solidFill>
                <a:latin typeface="+mj-lt"/>
              </a:rPr>
              <a:t>/De Bruycker; 7 bijeenkomsten) </a:t>
            </a:r>
            <a:r>
              <a:rPr lang="nl-BE" b="1" dirty="0">
                <a:solidFill>
                  <a:prstClr val="black"/>
                </a:solidFill>
                <a:latin typeface="+mj-lt"/>
              </a:rPr>
              <a:t>en klankbordgroepen </a:t>
            </a:r>
            <a:r>
              <a:rPr lang="nl-BE" sz="2000" dirty="0">
                <a:solidFill>
                  <a:prstClr val="black"/>
                </a:solidFill>
                <a:latin typeface="+mj-lt"/>
              </a:rPr>
              <a:t>(11 organisaties; 7 bijeenkomsten)</a:t>
            </a:r>
          </a:p>
          <a:p>
            <a:pPr marL="354013" lvl="0" indent="-354013">
              <a:lnSpc>
                <a:spcPct val="100000"/>
              </a:lnSpc>
              <a:spcBef>
                <a:spcPts val="300"/>
              </a:spcBef>
              <a:spcAft>
                <a:spcPts val="300"/>
              </a:spcAft>
              <a:buFont typeface="+mj-lt"/>
              <a:buAutoNum type="arabicPeriod"/>
            </a:pPr>
            <a:endParaRPr lang="nl-BE" sz="2000" dirty="0">
              <a:solidFill>
                <a:prstClr val="black"/>
              </a:solidFill>
              <a:latin typeface="+mj-lt"/>
            </a:endParaRPr>
          </a:p>
          <a:p>
            <a:pPr marL="0" lvl="0" indent="0">
              <a:lnSpc>
                <a:spcPct val="100000"/>
              </a:lnSpc>
              <a:spcBef>
                <a:spcPts val="300"/>
              </a:spcBef>
              <a:spcAft>
                <a:spcPts val="300"/>
              </a:spcAft>
              <a:buNone/>
            </a:pPr>
            <a:r>
              <a:rPr lang="nl-BE" b="1" dirty="0">
                <a:solidFill>
                  <a:prstClr val="black"/>
                </a:solidFill>
                <a:latin typeface="+mj-lt"/>
              </a:rPr>
              <a:t>__Belangrijk:</a:t>
            </a:r>
            <a:r>
              <a:rPr lang="nl-BE" dirty="0">
                <a:solidFill>
                  <a:prstClr val="black"/>
                </a:solidFill>
                <a:latin typeface="+mj-lt"/>
              </a:rPr>
              <a:t> bijzondere aandacht voor participatie organisaties van kansengroepen en nieuwe organisaties, zelforganisaties burgerinitiatief</a:t>
            </a:r>
          </a:p>
        </p:txBody>
      </p:sp>
    </p:spTree>
    <p:extLst>
      <p:ext uri="{BB962C8B-B14F-4D97-AF65-F5344CB8AC3E}">
        <p14:creationId xmlns:p14="http://schemas.microsoft.com/office/powerpoint/2010/main" val="162949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D9B1E1B6-5D4E-4328-B584-15DF20E6A25C}"/>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934087" y="2915514"/>
            <a:ext cx="3384000" cy="3384000"/>
          </a:xfrm>
          <a:prstGeom prst="rect">
            <a:avLst/>
          </a:prstGeom>
        </p:spPr>
      </p:pic>
      <p:sp>
        <p:nvSpPr>
          <p:cNvPr id="2" name="Titel 1">
            <a:extLst>
              <a:ext uri="{FF2B5EF4-FFF2-40B4-BE49-F238E27FC236}">
                <a16:creationId xmlns:a16="http://schemas.microsoft.com/office/drawing/2014/main" id="{E2A760D4-D700-44F0-AFFB-40EEA6CCB72E}"/>
              </a:ext>
            </a:extLst>
          </p:cNvPr>
          <p:cNvSpPr>
            <a:spLocks noGrp="1"/>
          </p:cNvSpPr>
          <p:nvPr>
            <p:ph type="ctrTitle"/>
          </p:nvPr>
        </p:nvSpPr>
        <p:spPr>
          <a:xfrm>
            <a:off x="1524000" y="1122363"/>
            <a:ext cx="9144000" cy="3421928"/>
          </a:xfrm>
        </p:spPr>
        <p:txBody>
          <a:bodyPr anchor="t">
            <a:normAutofit/>
          </a:bodyPr>
          <a:lstStyle/>
          <a:p>
            <a:pPr algn="l">
              <a:lnSpc>
                <a:spcPct val="100000"/>
              </a:lnSpc>
              <a:spcBef>
                <a:spcPts val="300"/>
              </a:spcBef>
              <a:spcAft>
                <a:spcPts val="300"/>
              </a:spcAft>
            </a:pPr>
            <a:r>
              <a:rPr lang="nl-BE" sz="6600" b="1" dirty="0"/>
              <a:t>Belangrijkste bevindingen </a:t>
            </a:r>
            <a:br>
              <a:rPr lang="nl-BE" sz="4400" b="1" dirty="0"/>
            </a:br>
            <a:endParaRPr lang="nl-BE" sz="4400" b="1" dirty="0"/>
          </a:p>
        </p:txBody>
      </p:sp>
    </p:spTree>
    <p:extLst>
      <p:ext uri="{BB962C8B-B14F-4D97-AF65-F5344CB8AC3E}">
        <p14:creationId xmlns:p14="http://schemas.microsoft.com/office/powerpoint/2010/main" val="398726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394853" y="2419926"/>
            <a:ext cx="11132129" cy="3223491"/>
          </a:xfrm>
        </p:spPr>
        <p:txBody>
          <a:bodyPr>
            <a:normAutofit fontScale="90000"/>
          </a:bodyPr>
          <a:lstStyle/>
          <a:p>
            <a:pPr algn="ctr"/>
            <a:r>
              <a:rPr lang="nl-BE" b="1" dirty="0">
                <a:solidFill>
                  <a:schemeClr val="accent2"/>
                </a:solidFill>
              </a:rPr>
              <a:t>1. Sterke wederzijdse interesse, verwachtingen en relaties tussen stadsbestuur en sociale middenveld.</a:t>
            </a:r>
            <a:br>
              <a:rPr lang="nl-BE" sz="4900" b="1" dirty="0">
                <a:solidFill>
                  <a:schemeClr val="accent2"/>
                </a:solidFill>
              </a:rPr>
            </a:br>
            <a:br>
              <a:rPr lang="nl-BE" sz="4900" b="1" dirty="0">
                <a:solidFill>
                  <a:schemeClr val="accent2"/>
                </a:solidFill>
              </a:rPr>
            </a:br>
            <a:r>
              <a:rPr lang="nl-BE" b="1" dirty="0"/>
              <a:t>Delen geloof dat stedelijke samenleving beter gemaakt kan worden, maar dat ze daarvoor samen actie moeten ondernemen, in bijzonder voor kansengroepen.</a:t>
            </a:r>
            <a:br>
              <a:rPr lang="nl-BE" sz="4900" b="1" dirty="0"/>
            </a:br>
            <a:br>
              <a:rPr lang="nl-BE" sz="4900" b="1" dirty="0"/>
            </a:br>
            <a:r>
              <a:rPr lang="nl-BE" sz="3300" b="1" dirty="0"/>
              <a:t>(Maar geldt niet voor alle delen van sociaal middenveld.)</a:t>
            </a:r>
            <a:br>
              <a:rPr lang="nl-BE" b="1" dirty="0"/>
            </a:br>
            <a:r>
              <a:rPr lang="nl-BE" b="1" dirty="0"/>
              <a:t> </a:t>
            </a:r>
            <a:br>
              <a:rPr lang="nl-BE" dirty="0"/>
            </a:br>
            <a:endParaRPr lang="nl-BE" b="1" dirty="0"/>
          </a:p>
        </p:txBody>
      </p:sp>
    </p:spTree>
    <p:extLst>
      <p:ext uri="{BB962C8B-B14F-4D97-AF65-F5344CB8AC3E}">
        <p14:creationId xmlns:p14="http://schemas.microsoft.com/office/powerpoint/2010/main" val="287501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68C02-7AA9-4BFA-ADA9-9E531E004F1E}"/>
              </a:ext>
            </a:extLst>
          </p:cNvPr>
          <p:cNvSpPr>
            <a:spLocks noGrp="1"/>
          </p:cNvSpPr>
          <p:nvPr>
            <p:ph type="title"/>
          </p:nvPr>
        </p:nvSpPr>
        <p:spPr>
          <a:xfrm>
            <a:off x="546846" y="0"/>
            <a:ext cx="10938164" cy="1888548"/>
          </a:xfrm>
        </p:spPr>
        <p:txBody>
          <a:bodyPr>
            <a:noAutofit/>
          </a:bodyPr>
          <a:lstStyle/>
          <a:p>
            <a:pPr lvl="0" algn="ctr"/>
            <a:r>
              <a:rPr lang="nl-BE" sz="4000" b="1" dirty="0">
                <a:solidFill>
                  <a:schemeClr val="accent2"/>
                </a:solidFill>
              </a:rPr>
              <a:t>2. Stedelijke overheid stelt zich open, bereikbaar en ontvankelijk op voor middenveldorganisaties.</a:t>
            </a:r>
            <a:endParaRPr lang="nl-BE" dirty="0">
              <a:solidFill>
                <a:schemeClr val="accent2"/>
              </a:solidFill>
            </a:endParaRPr>
          </a:p>
        </p:txBody>
      </p:sp>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419642" y="1768762"/>
            <a:ext cx="11430613" cy="4830619"/>
          </a:xfrm>
        </p:spPr>
        <p:txBody>
          <a:bodyPr>
            <a:noAutofit/>
          </a:bodyPr>
          <a:lstStyle/>
          <a:p>
            <a:pPr marL="354013" indent="0" algn="ctr">
              <a:lnSpc>
                <a:spcPct val="100000"/>
              </a:lnSpc>
              <a:spcBef>
                <a:spcPts val="300"/>
              </a:spcBef>
              <a:spcAft>
                <a:spcPts val="300"/>
              </a:spcAft>
              <a:buNone/>
            </a:pPr>
            <a:r>
              <a:rPr lang="nl-BE" sz="4000" b="1" dirty="0">
                <a:latin typeface="+mj-lt"/>
              </a:rPr>
              <a:t>Veel directe en informele communicatie, maar  ook gevaar van selectieve toegang, doorkruisen van formeel overleg en grote ‘dadendrang’.</a:t>
            </a:r>
          </a:p>
          <a:p>
            <a:pPr marL="354013" indent="0" algn="ctr">
              <a:lnSpc>
                <a:spcPct val="100000"/>
              </a:lnSpc>
              <a:spcBef>
                <a:spcPts val="300"/>
              </a:spcBef>
              <a:spcAft>
                <a:spcPts val="300"/>
              </a:spcAft>
              <a:buNone/>
            </a:pPr>
            <a:endParaRPr lang="nl-BE" sz="4000" b="1" dirty="0">
              <a:latin typeface="+mj-lt"/>
            </a:endParaRPr>
          </a:p>
          <a:p>
            <a:pPr marL="354013" indent="0" algn="ctr">
              <a:lnSpc>
                <a:spcPct val="100000"/>
              </a:lnSpc>
              <a:spcBef>
                <a:spcPts val="300"/>
              </a:spcBef>
              <a:spcAft>
                <a:spcPts val="300"/>
              </a:spcAft>
              <a:buNone/>
            </a:pPr>
            <a:r>
              <a:rPr lang="nl-BE" sz="4000" b="1" dirty="0">
                <a:latin typeface="+mj-lt"/>
              </a:rPr>
              <a:t>Wederzijdse beïnvloeding, maar lokale overheid heeft als belangrijke financier van middenveld veel te zeggen. </a:t>
            </a:r>
            <a:endParaRPr lang="nl-BE" sz="4000" dirty="0">
              <a:solidFill>
                <a:prstClr val="black"/>
              </a:solidFill>
              <a:latin typeface="+mj-lt"/>
            </a:endParaRPr>
          </a:p>
        </p:txBody>
      </p:sp>
    </p:spTree>
    <p:extLst>
      <p:ext uri="{BB962C8B-B14F-4D97-AF65-F5344CB8AC3E}">
        <p14:creationId xmlns:p14="http://schemas.microsoft.com/office/powerpoint/2010/main" val="270403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893618" y="1644505"/>
            <a:ext cx="10538692" cy="4486275"/>
          </a:xfrm>
        </p:spPr>
        <p:txBody>
          <a:bodyPr>
            <a:noAutofit/>
          </a:bodyPr>
          <a:lstStyle/>
          <a:p>
            <a:pPr marL="0" indent="0" algn="ctr">
              <a:lnSpc>
                <a:spcPct val="100000"/>
              </a:lnSpc>
              <a:spcBef>
                <a:spcPts val="300"/>
              </a:spcBef>
              <a:spcAft>
                <a:spcPts val="300"/>
              </a:spcAft>
              <a:buNone/>
            </a:pPr>
            <a:r>
              <a:rPr lang="nl-BE" sz="4000" b="1" dirty="0">
                <a:latin typeface="+mj-lt"/>
              </a:rPr>
              <a:t>Regie op wijkniveau speelt belangrijke rol in afstemming tussen (1) </a:t>
            </a:r>
            <a:r>
              <a:rPr lang="nl-BE" sz="4000" b="1" dirty="0" err="1">
                <a:latin typeface="+mj-lt"/>
              </a:rPr>
              <a:t>wijkgebonden</a:t>
            </a:r>
            <a:r>
              <a:rPr lang="nl-BE" sz="4000" b="1" dirty="0">
                <a:latin typeface="+mj-lt"/>
              </a:rPr>
              <a:t> en </a:t>
            </a:r>
            <a:r>
              <a:rPr lang="nl-BE" sz="4000" b="1" dirty="0" err="1">
                <a:latin typeface="+mj-lt"/>
              </a:rPr>
              <a:t>stadsbrede</a:t>
            </a:r>
            <a:r>
              <a:rPr lang="nl-BE" sz="4000" b="1" dirty="0">
                <a:latin typeface="+mj-lt"/>
              </a:rPr>
              <a:t> thema’s en (2) bottom-up dynamiek in wijken en meer hiërarchische aansturing door overheid.</a:t>
            </a:r>
          </a:p>
          <a:p>
            <a:pPr marL="0" indent="0" algn="ctr">
              <a:lnSpc>
                <a:spcPct val="100000"/>
              </a:lnSpc>
              <a:spcBef>
                <a:spcPts val="300"/>
              </a:spcBef>
              <a:spcAft>
                <a:spcPts val="300"/>
              </a:spcAft>
              <a:buNone/>
            </a:pPr>
            <a:endParaRPr lang="nl-BE" sz="2000" b="1" dirty="0">
              <a:latin typeface="+mj-lt"/>
            </a:endParaRPr>
          </a:p>
          <a:p>
            <a:pPr marL="0" indent="0" algn="ctr">
              <a:lnSpc>
                <a:spcPct val="100000"/>
              </a:lnSpc>
              <a:spcBef>
                <a:spcPts val="300"/>
              </a:spcBef>
              <a:spcAft>
                <a:spcPts val="300"/>
              </a:spcAft>
              <a:buNone/>
            </a:pPr>
            <a:r>
              <a:rPr lang="nl-BE" sz="4000" b="1" dirty="0">
                <a:latin typeface="+mj-lt"/>
              </a:rPr>
              <a:t>Gent combineert met goede redenen actor- en regierol, maar ook nadelen verbonden met als overheid zelf aanbod realiseren.</a:t>
            </a:r>
            <a:endParaRPr lang="nl-BE" sz="4000" b="1" dirty="0"/>
          </a:p>
          <a:p>
            <a:pPr marL="0" lvl="0" indent="0">
              <a:lnSpc>
                <a:spcPct val="100000"/>
              </a:lnSpc>
              <a:spcBef>
                <a:spcPts val="300"/>
              </a:spcBef>
              <a:spcAft>
                <a:spcPts val="300"/>
              </a:spcAft>
              <a:buNone/>
            </a:pPr>
            <a:endParaRPr lang="nl-BE" sz="4000" dirty="0">
              <a:latin typeface="+mj-lt"/>
            </a:endParaRPr>
          </a:p>
        </p:txBody>
      </p:sp>
      <p:sp>
        <p:nvSpPr>
          <p:cNvPr id="4" name="Titel 3"/>
          <p:cNvSpPr>
            <a:spLocks noGrp="1"/>
          </p:cNvSpPr>
          <p:nvPr>
            <p:ph type="title"/>
          </p:nvPr>
        </p:nvSpPr>
        <p:spPr>
          <a:xfrm>
            <a:off x="893618" y="586797"/>
            <a:ext cx="10515600" cy="1325563"/>
          </a:xfrm>
        </p:spPr>
        <p:txBody>
          <a:bodyPr>
            <a:normAutofit fontScale="90000"/>
          </a:bodyPr>
          <a:lstStyle/>
          <a:p>
            <a:r>
              <a:rPr lang="nl-BE" b="1" dirty="0">
                <a:solidFill>
                  <a:schemeClr val="accent2"/>
                </a:solidFill>
              </a:rPr>
              <a:t>3. Stedelijke overheid neemt sterke regierol op en wordt daarin bevestigd door sociaal middenveld.</a:t>
            </a:r>
            <a:br>
              <a:rPr lang="nl-BE" b="1" dirty="0">
                <a:solidFill>
                  <a:schemeClr val="accent2"/>
                </a:solidFill>
              </a:rPr>
            </a:br>
            <a:endParaRPr lang="nl-BE" b="1" dirty="0">
              <a:solidFill>
                <a:schemeClr val="accent2"/>
              </a:solidFill>
            </a:endParaRPr>
          </a:p>
        </p:txBody>
      </p:sp>
    </p:spTree>
    <p:extLst>
      <p:ext uri="{BB962C8B-B14F-4D97-AF65-F5344CB8AC3E}">
        <p14:creationId xmlns:p14="http://schemas.microsoft.com/office/powerpoint/2010/main" val="424393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318EAE7-512D-4A42-AC5A-04BE64158B2B}"/>
              </a:ext>
            </a:extLst>
          </p:cNvPr>
          <p:cNvSpPr>
            <a:spLocks noGrp="1"/>
          </p:cNvSpPr>
          <p:nvPr>
            <p:ph idx="1"/>
          </p:nvPr>
        </p:nvSpPr>
        <p:spPr>
          <a:xfrm>
            <a:off x="838199" y="1893454"/>
            <a:ext cx="10721009" cy="3895581"/>
          </a:xfrm>
        </p:spPr>
        <p:txBody>
          <a:bodyPr>
            <a:noAutofit/>
          </a:bodyPr>
          <a:lstStyle/>
          <a:p>
            <a:pPr marL="0" indent="0" algn="ctr">
              <a:lnSpc>
                <a:spcPct val="100000"/>
              </a:lnSpc>
              <a:spcBef>
                <a:spcPts val="300"/>
              </a:spcBef>
              <a:spcAft>
                <a:spcPts val="300"/>
              </a:spcAft>
              <a:buNone/>
            </a:pPr>
            <a:r>
              <a:rPr lang="nl-BE" sz="4000" b="1" dirty="0">
                <a:latin typeface="+mj-lt"/>
              </a:rPr>
              <a:t>Kleinere, minder georganiseerde organisaties vinden het vaak moeilijk om het beleid te beïnvloeden.</a:t>
            </a:r>
          </a:p>
          <a:p>
            <a:pPr marL="0" indent="0" algn="ctr">
              <a:lnSpc>
                <a:spcPct val="100000"/>
              </a:lnSpc>
              <a:spcBef>
                <a:spcPts val="300"/>
              </a:spcBef>
              <a:spcAft>
                <a:spcPts val="300"/>
              </a:spcAft>
              <a:buNone/>
            </a:pPr>
            <a:r>
              <a:rPr lang="nl-BE" sz="4000" b="1" dirty="0">
                <a:latin typeface="+mj-lt"/>
              </a:rPr>
              <a:t>Sommige burgerinitiatieven ervaren te weinig ruimte om eigen weg te gaan.</a:t>
            </a:r>
          </a:p>
          <a:p>
            <a:pPr marL="0" indent="0" algn="ctr">
              <a:lnSpc>
                <a:spcPct val="100000"/>
              </a:lnSpc>
              <a:spcBef>
                <a:spcPts val="300"/>
              </a:spcBef>
              <a:spcAft>
                <a:spcPts val="300"/>
              </a:spcAft>
              <a:buNone/>
            </a:pPr>
            <a:r>
              <a:rPr lang="nl-BE" sz="4000" b="1" dirty="0">
                <a:latin typeface="+mj-lt"/>
              </a:rPr>
              <a:t>Actieve netwerkers en directe contacten omzeilen negatieve gevolgen van hoe stadsbestuur georganiseerd is.</a:t>
            </a:r>
          </a:p>
          <a:p>
            <a:pPr marL="0" indent="0">
              <a:lnSpc>
                <a:spcPct val="100000"/>
              </a:lnSpc>
              <a:spcBef>
                <a:spcPts val="300"/>
              </a:spcBef>
              <a:spcAft>
                <a:spcPts val="300"/>
              </a:spcAft>
              <a:buNone/>
            </a:pPr>
            <a:endParaRPr lang="nl-BE" dirty="0">
              <a:latin typeface="+mj-lt"/>
            </a:endParaRPr>
          </a:p>
          <a:p>
            <a:pPr marL="0" indent="0">
              <a:lnSpc>
                <a:spcPct val="100000"/>
              </a:lnSpc>
              <a:spcBef>
                <a:spcPts val="300"/>
              </a:spcBef>
              <a:spcAft>
                <a:spcPts val="300"/>
              </a:spcAft>
              <a:buNone/>
            </a:pPr>
            <a:endParaRPr lang="nl-BE" dirty="0">
              <a:latin typeface="+mj-lt"/>
            </a:endParaRPr>
          </a:p>
          <a:p>
            <a:pPr>
              <a:lnSpc>
                <a:spcPct val="100000"/>
              </a:lnSpc>
              <a:spcBef>
                <a:spcPts val="300"/>
              </a:spcBef>
              <a:spcAft>
                <a:spcPts val="300"/>
              </a:spcAft>
              <a:buFontTx/>
              <a:buChar char="-"/>
            </a:pPr>
            <a:endParaRPr lang="nl-BE" dirty="0">
              <a:latin typeface="+mj-lt"/>
            </a:endParaRPr>
          </a:p>
          <a:p>
            <a:pPr marL="0" indent="0">
              <a:lnSpc>
                <a:spcPct val="100000"/>
              </a:lnSpc>
              <a:spcBef>
                <a:spcPts val="300"/>
              </a:spcBef>
              <a:spcAft>
                <a:spcPts val="300"/>
              </a:spcAft>
              <a:buNone/>
            </a:pPr>
            <a:r>
              <a:rPr lang="nl-BE" dirty="0">
                <a:latin typeface="+mj-lt"/>
              </a:rPr>
              <a:t> </a:t>
            </a:r>
          </a:p>
        </p:txBody>
      </p:sp>
      <p:sp>
        <p:nvSpPr>
          <p:cNvPr id="4" name="Titel 3"/>
          <p:cNvSpPr>
            <a:spLocks noGrp="1"/>
          </p:cNvSpPr>
          <p:nvPr>
            <p:ph type="title"/>
          </p:nvPr>
        </p:nvSpPr>
        <p:spPr>
          <a:xfrm>
            <a:off x="295564" y="365126"/>
            <a:ext cx="11263644" cy="1528328"/>
          </a:xfrm>
        </p:spPr>
        <p:txBody>
          <a:bodyPr>
            <a:normAutofit fontScale="90000"/>
          </a:bodyPr>
          <a:lstStyle/>
          <a:p>
            <a:pPr algn="ctr"/>
            <a:r>
              <a:rPr lang="nl-BE" b="1" dirty="0">
                <a:solidFill>
                  <a:schemeClr val="accent2"/>
                </a:solidFill>
              </a:rPr>
              <a:t>4. Stedelijke overheid is omvangrijk en geprofessionaliseerd, vaak ondoorzichtig en verkokerd.</a:t>
            </a:r>
          </a:p>
        </p:txBody>
      </p:sp>
    </p:spTree>
    <p:extLst>
      <p:ext uri="{BB962C8B-B14F-4D97-AF65-F5344CB8AC3E}">
        <p14:creationId xmlns:p14="http://schemas.microsoft.com/office/powerpoint/2010/main" val="56798217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2819</TotalTime>
  <Words>1425</Words>
  <Application>Microsoft Office PowerPoint</Application>
  <PresentationFormat>Breedbeeld</PresentationFormat>
  <Paragraphs>109</Paragraphs>
  <Slides>25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Calibri</vt:lpstr>
      <vt:lpstr>Calibri Light</vt:lpstr>
      <vt:lpstr>Wingdings</vt:lpstr>
      <vt:lpstr>Kantoorthema</vt:lpstr>
      <vt:lpstr>Participatief en praktijkgericht onderzoek van het Gents sociaal middenveld  Slotmoment – 27/03/2021</vt:lpstr>
      <vt:lpstr>PowerPoint-presentatie</vt:lpstr>
      <vt:lpstr>PowerPoint-presentatie</vt:lpstr>
      <vt:lpstr>Overzicht dataverzameling</vt:lpstr>
      <vt:lpstr>Belangrijkste bevindingen  </vt:lpstr>
      <vt:lpstr>1. Sterke wederzijdse interesse, verwachtingen en relaties tussen stadsbestuur en sociale middenveld.  Delen geloof dat stedelijke samenleving beter gemaakt kan worden, maar dat ze daarvoor samen actie moeten ondernemen, in bijzonder voor kansengroepen.  (Maar geldt niet voor alle delen van sociaal middenveld.)   </vt:lpstr>
      <vt:lpstr>2. Stedelijke overheid stelt zich open, bereikbaar en ontvankelijk op voor middenveldorganisaties.</vt:lpstr>
      <vt:lpstr>3. Stedelijke overheid neemt sterke regierol op en wordt daarin bevestigd door sociaal middenveld. </vt:lpstr>
      <vt:lpstr>4. Stedelijke overheid is omvangrijk en geprofessionaliseerd, vaak ondoorzichtig en verkokerd.</vt:lpstr>
      <vt:lpstr>5. Middenveld waardeert diversiteit van instrumenten waarmee overheid hun werking ondersteunt.</vt:lpstr>
      <vt:lpstr>6. Vernieuwing Gentse sociale middenveld biedt kansen, maar leidt ook tot conflicten.</vt:lpstr>
      <vt:lpstr>7. Participatie van etnisch-culturele minderheden in evolutie maar mist regie.</vt:lpstr>
      <vt:lpstr>Aanbevelingen aan stad en middenveldorganisaties </vt:lpstr>
      <vt:lpstr>1. Organiseer middenveldparlement als plaats waar over sociale middenveld en verhouding met stedelijke overheid gesproken kan worden.</vt:lpstr>
      <vt:lpstr>2. Omarm nieuwe spelers, koester gevestigde organisaties.</vt:lpstr>
      <vt:lpstr>3. Versterk samenwerking en ontwikkel visie in veld van organisaties van/rond etnisch-culturele minderheden.</vt:lpstr>
      <vt:lpstr>4. Het is mogelijk en wenselijk om als stad zowel sociaal aanbod te realiseren (actor) als samenwerking tussen organisaties te organiseren (regie).</vt:lpstr>
      <vt:lpstr>5. Versterk regie op stadsbreed niveau maar behoud ook regie op wijkniveau.</vt:lpstr>
      <vt:lpstr>6. Ondersteun als leidinggevenden werknemers om rol van actieve netwerker op te nemen. </vt:lpstr>
      <vt:lpstr>7. Stroomlijn veelheid aan overleg en inspraak: heldere triage van signalen, duidelijkheid over af te leggen weg en uitleg over keuze over vertaling in beleid.</vt:lpstr>
      <vt:lpstr>8. Gebruik middenveld als spiegel om na te denken over en flexibel om te gaan met verdeling van taken en bevoegdheden.  Bespreek dit op middenveldparlement en regelmatig overleg met netwerkers binnen en buiten overheid.  Plaats het middenveldbeleid op de agenda van het managementteam, het college en de gemeenteraad.  </vt:lpstr>
      <vt:lpstr>9. Stroomlijn instrumenten van beleid om middenveld te ondersteunen.</vt:lpstr>
      <vt:lpstr>PowerPoint-presentatie</vt:lpstr>
      <vt:lpstr>10. Reageer gericht op klachten over ‘bureaucratische last’. </vt:lpstr>
      <vt:lpstr>11. Zet in op delen van infrastructuur.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Participatief en praktijkgericht onderzoek van het Gents sociaal middenveld</dc:title>
  <dc:creator>Els De Waele</dc:creator>
  <cp:lastModifiedBy>Delplace Alexander</cp:lastModifiedBy>
  <cp:revision>220</cp:revision>
  <dcterms:created xsi:type="dcterms:W3CDTF">2020-05-27T09:15:34Z</dcterms:created>
  <dcterms:modified xsi:type="dcterms:W3CDTF">2021-04-02T08:48:40Z</dcterms:modified>
</cp:coreProperties>
</file>