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80" r:id="rId4"/>
    <p:sldId id="272" r:id="rId5"/>
    <p:sldId id="270" r:id="rId6"/>
    <p:sldId id="273" r:id="rId7"/>
    <p:sldId id="274" r:id="rId8"/>
    <p:sldId id="277" r:id="rId9"/>
    <p:sldId id="275" r:id="rId10"/>
    <p:sldId id="276" r:id="rId11"/>
    <p:sldId id="278" r:id="rId12"/>
    <p:sldId id="279" r:id="rId13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599" autoAdjust="0"/>
  </p:normalViewPr>
  <p:slideViewPr>
    <p:cSldViewPr>
      <p:cViewPr varScale="1">
        <p:scale>
          <a:sx n="82" d="100"/>
          <a:sy n="82" d="100"/>
        </p:scale>
        <p:origin x="624" y="58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2" d="100"/>
          <a:sy n="52" d="100"/>
        </p:scale>
        <p:origin x="2664" y="3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4/12/2022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4/12/2022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256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4/12/2022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4/12/2022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6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4/12/2022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‹nr.›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255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4/12/2022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58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4/12/2022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60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4/12/2022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56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4/12/2022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4/12/2022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grpSp>
        <p:nvGrpSpPr>
          <p:cNvPr id="615" name="frame" descr="Box graphic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4/12/2022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grpSp>
        <p:nvGrpSpPr>
          <p:cNvPr id="614" name="frame" descr="Box graphic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4/12/2022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 smtClean="0"/>
              <a:pPr/>
              <a:t>4/12/2022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ousingfirsteurope.eu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Freek.Spinnewijn@feantsa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2204864"/>
            <a:ext cx="10260630" cy="2367136"/>
          </a:xfrm>
        </p:spPr>
        <p:txBody>
          <a:bodyPr/>
          <a:lstStyle/>
          <a:p>
            <a:r>
              <a:rPr lang="en-US" dirty="0"/>
              <a:t>Housing First: the basics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Contribution  Freek Spinnewijn – FEANTSA </a:t>
            </a:r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5EACC-2E02-4CDB-9EC4-BC5AC33EC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Housing First Europe Hub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029914-B1DD-44AF-A0FF-8251CDD4EF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Joint venture Y-Saatio &amp; FEANTSA </a:t>
            </a:r>
          </a:p>
          <a:p>
            <a:pPr lvl="1"/>
            <a:r>
              <a:rPr lang="en-GB" dirty="0"/>
              <a:t>Diverse set of partners </a:t>
            </a:r>
          </a:p>
          <a:p>
            <a:r>
              <a:rPr lang="en-GB" dirty="0"/>
              <a:t>European knowledge &amp; training Platform </a:t>
            </a:r>
          </a:p>
          <a:p>
            <a:pPr lvl="1"/>
            <a:r>
              <a:rPr lang="en-GB" dirty="0"/>
              <a:t>Established train the trainers programme </a:t>
            </a:r>
          </a:p>
          <a:p>
            <a:pPr lvl="1"/>
            <a:r>
              <a:rPr lang="en-GB" dirty="0"/>
              <a:t>Training guide </a:t>
            </a:r>
          </a:p>
          <a:p>
            <a:pPr lvl="1"/>
            <a:r>
              <a:rPr lang="en-GB" dirty="0"/>
              <a:t>Exchange of knowledge &amp; information </a:t>
            </a:r>
          </a:p>
          <a:p>
            <a:pPr lvl="1"/>
            <a:r>
              <a:rPr lang="en-GB" dirty="0"/>
              <a:t>Research </a:t>
            </a:r>
          </a:p>
          <a:p>
            <a:pPr lvl="1"/>
            <a:r>
              <a:rPr lang="en-GB" dirty="0"/>
              <a:t>Events --  28-29/3 in Madrid </a:t>
            </a:r>
          </a:p>
          <a:p>
            <a:pPr lvl="1"/>
            <a:r>
              <a:rPr lang="en-GB" dirty="0"/>
              <a:t>Experimentation --  HF4Youth</a:t>
            </a:r>
          </a:p>
          <a:p>
            <a:pPr lvl="1"/>
            <a:r>
              <a:rPr lang="en-GB" dirty="0"/>
              <a:t>Advocacy </a:t>
            </a:r>
          </a:p>
          <a:p>
            <a:r>
              <a:rPr lang="en-GB" dirty="0">
                <a:hlinkClick r:id="rId2"/>
              </a:rPr>
              <a:t>www.housingfirsteurope.eu</a:t>
            </a:r>
            <a:r>
              <a:rPr lang="en-GB" dirty="0"/>
              <a:t> </a:t>
            </a:r>
          </a:p>
          <a:p>
            <a:pPr marL="27432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6514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3238B-9106-41C1-A08A-F96FAEBD9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Secret of Finnish success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3BD4D0-9592-41E3-8A4E-C0B07D7CF6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Political consensus </a:t>
            </a:r>
          </a:p>
          <a:p>
            <a:r>
              <a:rPr lang="en-GB" dirty="0"/>
              <a:t>Led by Ministry of Housing </a:t>
            </a:r>
          </a:p>
          <a:p>
            <a:r>
              <a:rPr lang="en-GB" dirty="0"/>
              <a:t>Y-Foundation</a:t>
            </a:r>
          </a:p>
          <a:p>
            <a:r>
              <a:rPr lang="en-GB" dirty="0"/>
              <a:t>Time </a:t>
            </a:r>
          </a:p>
          <a:p>
            <a:r>
              <a:rPr lang="en-GB" dirty="0"/>
              <a:t>Focus on rule rather then the exception</a:t>
            </a:r>
          </a:p>
          <a:p>
            <a:r>
              <a:rPr lang="en-GB" dirty="0"/>
              <a:t>Buy-inn of shelter sector </a:t>
            </a:r>
          </a:p>
          <a:p>
            <a:r>
              <a:rPr lang="en-GB" dirty="0"/>
              <a:t>Pragmatism </a:t>
            </a:r>
          </a:p>
          <a:p>
            <a:r>
              <a:rPr lang="en-GB" dirty="0"/>
              <a:t>Focus on innovation &amp; evaluation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3948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F1308-360A-4554-A82D-22729F916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56360-F84F-4D52-AED0-40E241667D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r>
              <a:rPr lang="en-GB" dirty="0"/>
              <a:t>Thank you for listening</a:t>
            </a:r>
          </a:p>
          <a:p>
            <a:r>
              <a:rPr lang="en-GB" dirty="0"/>
              <a:t>Questions – Comments – Criticism </a:t>
            </a:r>
          </a:p>
          <a:p>
            <a:r>
              <a:rPr lang="en-GB" dirty="0">
                <a:hlinkClick r:id="rId2"/>
              </a:rPr>
              <a:t>Freek.Spinnewijn@feantsa.org</a:t>
            </a:r>
            <a:r>
              <a:rPr lang="en-GB" dirty="0"/>
              <a:t> </a:t>
            </a:r>
          </a:p>
          <a:p>
            <a:r>
              <a:rPr lang="en-GB" dirty="0"/>
              <a:t>@FreekSpinnewij1 (Twitter) </a:t>
            </a:r>
          </a:p>
        </p:txBody>
      </p:sp>
    </p:spTree>
    <p:extLst>
      <p:ext uri="{BB962C8B-B14F-4D97-AF65-F5344CB8AC3E}">
        <p14:creationId xmlns:p14="http://schemas.microsoft.com/office/powerpoint/2010/main" val="2070337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Housing First – origin  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VS </a:t>
            </a:r>
          </a:p>
          <a:p>
            <a:r>
              <a:rPr lang="en-US" dirty="0"/>
              <a:t>90’s </a:t>
            </a:r>
          </a:p>
          <a:p>
            <a:r>
              <a:rPr lang="en-US" dirty="0"/>
              <a:t>Sam Tsemberis </a:t>
            </a:r>
          </a:p>
          <a:p>
            <a:r>
              <a:rPr lang="en-US" dirty="0"/>
              <a:t>Mental health sector </a:t>
            </a:r>
          </a:p>
          <a:p>
            <a:r>
              <a:rPr lang="en-US" dirty="0"/>
              <a:t>Picked up by US-ICH on homelessness as evidence-based intervention </a:t>
            </a:r>
          </a:p>
          <a:p>
            <a:r>
              <a:rPr lang="en-US" i="1" dirty="0"/>
              <a:t>Brought to Europe </a:t>
            </a:r>
            <a:r>
              <a:rPr lang="en-US" dirty="0"/>
              <a:t>by FEANTSA </a:t>
            </a:r>
          </a:p>
          <a:p>
            <a:r>
              <a:rPr lang="en-US" dirty="0"/>
              <a:t>Finland was already doing Housing First without the label… </a:t>
            </a:r>
          </a:p>
        </p:txBody>
      </p:sp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2C75C-A8A4-462F-AA9F-D5AD50506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Housing First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1F8175-86CE-4F3F-941D-588417F0B5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2414" y="1700808"/>
            <a:ext cx="9144000" cy="4882554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Housing as basis/start of reintegration process rather then the result </a:t>
            </a:r>
          </a:p>
          <a:p>
            <a:pPr lvl="1"/>
            <a:r>
              <a:rPr lang="en-GB" dirty="0"/>
              <a:t>Reverse of </a:t>
            </a:r>
            <a:r>
              <a:rPr lang="en-GB" i="1" dirty="0"/>
              <a:t>staircase</a:t>
            </a:r>
            <a:r>
              <a:rPr lang="en-GB" dirty="0"/>
              <a:t> model</a:t>
            </a:r>
          </a:p>
          <a:p>
            <a:pPr lvl="1"/>
            <a:endParaRPr lang="en-GB" dirty="0"/>
          </a:p>
          <a:p>
            <a:r>
              <a:rPr lang="en-GB" dirty="0"/>
              <a:t>Housing First is not </a:t>
            </a:r>
            <a:r>
              <a:rPr lang="en-GB" i="1" dirty="0"/>
              <a:t>housing only</a:t>
            </a:r>
          </a:p>
          <a:p>
            <a:endParaRPr lang="en-GB" i="1" dirty="0"/>
          </a:p>
          <a:p>
            <a:r>
              <a:rPr lang="en-GB" dirty="0"/>
              <a:t>8 key principles </a:t>
            </a:r>
          </a:p>
          <a:p>
            <a:pPr lvl="1"/>
            <a:r>
              <a:rPr lang="en-GB" dirty="0"/>
              <a:t>Separation of housing &amp; support </a:t>
            </a:r>
          </a:p>
          <a:p>
            <a:pPr lvl="2"/>
            <a:r>
              <a:rPr lang="en-GB" dirty="0"/>
              <a:t>Housing not conditional upon receiving support </a:t>
            </a:r>
          </a:p>
          <a:p>
            <a:pPr lvl="1"/>
            <a:r>
              <a:rPr lang="en-GB" dirty="0"/>
              <a:t>Long-term/permanent housing </a:t>
            </a:r>
          </a:p>
          <a:p>
            <a:pPr lvl="2"/>
            <a:r>
              <a:rPr lang="en-GB" dirty="0"/>
              <a:t>No intermediate step to other form of housing </a:t>
            </a:r>
          </a:p>
          <a:p>
            <a:pPr lvl="1"/>
            <a:r>
              <a:rPr lang="en-GB" dirty="0"/>
              <a:t>Support is adapted to the needs &amp; aspirations of users </a:t>
            </a:r>
          </a:p>
          <a:p>
            <a:pPr lvl="2"/>
            <a:r>
              <a:rPr lang="en-GB" dirty="0"/>
              <a:t>Harm reduction </a:t>
            </a:r>
          </a:p>
          <a:p>
            <a:pPr lvl="2"/>
            <a:r>
              <a:rPr lang="en-GB" dirty="0"/>
              <a:t>As long as needed </a:t>
            </a:r>
          </a:p>
          <a:p>
            <a:pPr lvl="2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5969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95E5193-B3B4-495B-9E75-41F808B98F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701" y="2132856"/>
            <a:ext cx="8835421" cy="3975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241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504BC-52DD-4A00-B57D-F71725590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Housing First – the evidence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6CFF61-5785-468A-A523-D8CA6F0C2F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Growing body of evidence </a:t>
            </a:r>
          </a:p>
          <a:p>
            <a:pPr lvl="1"/>
            <a:r>
              <a:rPr lang="en-GB" dirty="0"/>
              <a:t>Large scientific experiments (RCT) </a:t>
            </a:r>
          </a:p>
          <a:p>
            <a:pPr lvl="2"/>
            <a:r>
              <a:rPr lang="en-GB" dirty="0"/>
              <a:t>Canada  -- At Home/Chez Soi </a:t>
            </a:r>
          </a:p>
          <a:p>
            <a:pPr lvl="2"/>
            <a:r>
              <a:rPr lang="en-GB" dirty="0"/>
              <a:t>France – Un Chez Soi </a:t>
            </a:r>
            <a:r>
              <a:rPr lang="en-GB" dirty="0" err="1"/>
              <a:t>d’Abord</a:t>
            </a:r>
            <a:r>
              <a:rPr lang="en-GB" dirty="0"/>
              <a:t> </a:t>
            </a:r>
          </a:p>
          <a:p>
            <a:pPr lvl="2"/>
            <a:r>
              <a:rPr lang="en-GB" dirty="0"/>
              <a:t>Belgium </a:t>
            </a:r>
          </a:p>
          <a:p>
            <a:pPr lvl="1"/>
            <a:r>
              <a:rPr lang="en-GB" dirty="0"/>
              <a:t>Many dozens of project evaluations </a:t>
            </a:r>
          </a:p>
          <a:p>
            <a:r>
              <a:rPr lang="en-GB" dirty="0"/>
              <a:t>What we know </a:t>
            </a:r>
          </a:p>
          <a:p>
            <a:pPr lvl="1"/>
            <a:r>
              <a:rPr lang="en-GB" dirty="0"/>
              <a:t>Housing retention rate &gt;80% </a:t>
            </a:r>
          </a:p>
          <a:p>
            <a:pPr lvl="1"/>
            <a:r>
              <a:rPr lang="en-GB" dirty="0"/>
              <a:t>Ontological security up </a:t>
            </a:r>
          </a:p>
          <a:p>
            <a:pPr lvl="1"/>
            <a:r>
              <a:rPr lang="en-GB" dirty="0"/>
              <a:t>Health situation improves but mixed evidence </a:t>
            </a:r>
            <a:r>
              <a:rPr lang="en-GB" dirty="0" err="1"/>
              <a:t>esp</a:t>
            </a:r>
            <a:r>
              <a:rPr lang="en-GB" dirty="0"/>
              <a:t> on addition </a:t>
            </a:r>
          </a:p>
          <a:p>
            <a:pPr lvl="1"/>
            <a:r>
              <a:rPr lang="en-GB" dirty="0"/>
              <a:t>Generally cost-efficient </a:t>
            </a:r>
            <a:r>
              <a:rPr lang="en-GB" dirty="0" err="1"/>
              <a:t>esp</a:t>
            </a:r>
            <a:r>
              <a:rPr lang="en-GB" dirty="0"/>
              <a:t> where shelter is expensive </a:t>
            </a:r>
          </a:p>
          <a:p>
            <a:pPr lvl="1"/>
            <a:r>
              <a:rPr lang="en-GB" dirty="0"/>
              <a:t>No common profile of those who fail Housing First – difficult to predicted </a:t>
            </a:r>
          </a:p>
          <a:p>
            <a:pPr lvl="2"/>
            <a:endParaRPr lang="en-GB" dirty="0"/>
          </a:p>
          <a:p>
            <a:pPr lvl="1"/>
            <a:endParaRPr lang="en-GB" dirty="0"/>
          </a:p>
          <a:p>
            <a:endParaRPr lang="en-GB" dirty="0"/>
          </a:p>
          <a:p>
            <a:pPr lvl="2"/>
            <a:endParaRPr lang="en-GB" dirty="0"/>
          </a:p>
          <a:p>
            <a:pPr lvl="2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1017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142A1A-706F-4705-9E6D-B63A6B1F2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Housing First – the evidence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B0AC3-4860-4412-94DF-E7798490C6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2414" y="1700808"/>
            <a:ext cx="10116614" cy="4882554"/>
          </a:xfrm>
        </p:spPr>
        <p:txBody>
          <a:bodyPr>
            <a:normAutofit lnSpcReduction="10000"/>
          </a:bodyPr>
          <a:lstStyle/>
          <a:p>
            <a:r>
              <a:rPr lang="en-GB" dirty="0"/>
              <a:t>Interesting early findings </a:t>
            </a:r>
          </a:p>
          <a:p>
            <a:pPr lvl="1"/>
            <a:r>
              <a:rPr lang="en-GB" dirty="0"/>
              <a:t>Failure of first tenancy does not mean failure of Housing First intervention… (FR &amp; USA)</a:t>
            </a:r>
          </a:p>
          <a:p>
            <a:pPr lvl="1"/>
            <a:r>
              <a:rPr lang="en-GB" dirty="0"/>
              <a:t>Loneliness is much less of issue than believed (ES)</a:t>
            </a:r>
          </a:p>
          <a:p>
            <a:pPr lvl="1"/>
            <a:r>
              <a:rPr lang="en-GB" dirty="0"/>
              <a:t>Social network decreases in size but increases in quality for Housing First users (AUS)</a:t>
            </a:r>
          </a:p>
          <a:p>
            <a:pPr lvl="1"/>
            <a:r>
              <a:rPr lang="en-GB" dirty="0"/>
              <a:t>Slight increase in mortality of Housing First users (NL)</a:t>
            </a:r>
          </a:p>
          <a:p>
            <a:pPr lvl="1"/>
            <a:r>
              <a:rPr lang="en-GB" dirty="0"/>
              <a:t>Indications that experience of child homelessness increase chances to fail Housing First (CAN)</a:t>
            </a:r>
          </a:p>
          <a:p>
            <a:pPr lvl="1"/>
            <a:r>
              <a:rPr lang="en-GB" dirty="0"/>
              <a:t>No impact Housing First on chances to be incarcerated (CAN)</a:t>
            </a:r>
          </a:p>
          <a:p>
            <a:pPr lvl="1"/>
            <a:r>
              <a:rPr lang="en-GB" dirty="0"/>
              <a:t>Increased chances for Housing First users to find work (IT)</a:t>
            </a:r>
          </a:p>
          <a:p>
            <a:pPr lvl="1"/>
            <a:r>
              <a:rPr lang="en-GB" dirty="0"/>
              <a:t>Swift allocation of housing key to success Housing First intervention (DK)</a:t>
            </a:r>
          </a:p>
          <a:p>
            <a:pPr lvl="1"/>
            <a:r>
              <a:rPr lang="en-GB" dirty="0"/>
              <a:t>Strong public support for Housing First – even willingness to pay extra taxes (EU)</a:t>
            </a:r>
          </a:p>
          <a:p>
            <a:pPr lvl="1"/>
            <a:r>
              <a:rPr lang="en-GB" dirty="0"/>
              <a:t>Congregate Housing First works better for some (minority) of homeless (CAN &amp; FI)</a:t>
            </a:r>
          </a:p>
          <a:p>
            <a:pPr lvl="1"/>
            <a:r>
              <a:rPr lang="en-GB" dirty="0"/>
              <a:t>Housing First tenants want practical support rather than relational support (NL)</a:t>
            </a:r>
          </a:p>
          <a:p>
            <a:pPr marL="274320" lvl="1" indent="0">
              <a:buNone/>
            </a:pPr>
            <a:r>
              <a:rPr lang="en-GB" dirty="0"/>
              <a:t>…..</a:t>
            </a:r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0721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39CE6-712B-48E2-8D53-6DF5C1C84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Housing First – overview of progress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DB05EF-A68A-4604-8A41-85B69DDED7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9916" y="1655970"/>
            <a:ext cx="9144000" cy="4836368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Housing First is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main policy intervention </a:t>
            </a:r>
            <a:r>
              <a:rPr lang="en-GB" dirty="0"/>
              <a:t>– </a:t>
            </a:r>
            <a:r>
              <a:rPr lang="en-GB" i="1" dirty="0"/>
              <a:t>systemic </a:t>
            </a:r>
            <a:r>
              <a:rPr lang="en-GB" dirty="0"/>
              <a:t>Housing First </a:t>
            </a:r>
          </a:p>
          <a:p>
            <a:pPr lvl="1"/>
            <a:r>
              <a:rPr lang="en-GB" dirty="0">
                <a:solidFill>
                  <a:schemeClr val="accent5"/>
                </a:solidFill>
              </a:rPr>
              <a:t>Finland</a:t>
            </a:r>
            <a:r>
              <a:rPr lang="en-GB" dirty="0"/>
              <a:t> , Norway, Denmark (new strategy)</a:t>
            </a:r>
          </a:p>
          <a:p>
            <a:r>
              <a:rPr lang="en-GB" dirty="0"/>
              <a:t>Housing First is gradually being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brought to scale</a:t>
            </a:r>
            <a:r>
              <a:rPr lang="en-GB" dirty="0"/>
              <a:t> </a:t>
            </a:r>
          </a:p>
          <a:p>
            <a:pPr lvl="1"/>
            <a:r>
              <a:rPr lang="en-GB" dirty="0"/>
              <a:t>National/regional plan </a:t>
            </a:r>
          </a:p>
          <a:p>
            <a:pPr lvl="2"/>
            <a:r>
              <a:rPr lang="en-GB" dirty="0"/>
              <a:t>France, Italy, Portugal, Netherlands, Ireland, Scotland…</a:t>
            </a:r>
          </a:p>
          <a:p>
            <a:pPr lvl="1"/>
            <a:r>
              <a:rPr lang="en-GB" dirty="0"/>
              <a:t>Local efforts </a:t>
            </a:r>
          </a:p>
          <a:p>
            <a:pPr lvl="2"/>
            <a:r>
              <a:rPr lang="en-GB" dirty="0"/>
              <a:t>Spain , UK, Austria, Germany, Czechia, Belgium …</a:t>
            </a:r>
          </a:p>
          <a:p>
            <a:pPr lvl="1"/>
            <a:r>
              <a:rPr lang="en-GB" dirty="0"/>
              <a:t>Often as </a:t>
            </a:r>
            <a:r>
              <a:rPr lang="en-GB" i="1" dirty="0"/>
              <a:t>additional</a:t>
            </a:r>
            <a:r>
              <a:rPr lang="en-GB" dirty="0"/>
              <a:t>  approach parallel to </a:t>
            </a:r>
            <a:r>
              <a:rPr lang="en-GB" i="1" dirty="0"/>
              <a:t>staircase</a:t>
            </a:r>
            <a:r>
              <a:rPr lang="en-GB" dirty="0"/>
              <a:t> model</a:t>
            </a:r>
          </a:p>
          <a:p>
            <a:r>
              <a:rPr lang="en-GB" dirty="0"/>
              <a:t>Housing First is still in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experimental</a:t>
            </a:r>
            <a:r>
              <a:rPr lang="en-GB" dirty="0"/>
              <a:t> phase </a:t>
            </a:r>
          </a:p>
          <a:p>
            <a:pPr lvl="1"/>
            <a:r>
              <a:rPr lang="en-GB" dirty="0"/>
              <a:t>Sweden, Greece, Slovakia, Poland …</a:t>
            </a:r>
          </a:p>
          <a:p>
            <a:pPr lvl="1"/>
            <a:r>
              <a:rPr lang="en-GB" dirty="0"/>
              <a:t>Often very small experiments not backed by policy makers</a:t>
            </a:r>
          </a:p>
          <a:p>
            <a:r>
              <a:rPr lang="en-GB" dirty="0"/>
              <a:t>Housing First is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non-issue</a:t>
            </a:r>
          </a:p>
          <a:p>
            <a:pPr lvl="1"/>
            <a:r>
              <a:rPr lang="en-GB" dirty="0"/>
              <a:t>Most of East-Europe</a:t>
            </a:r>
          </a:p>
          <a:p>
            <a:pPr marL="1234440" lvl="5" indent="0">
              <a:buNone/>
            </a:pPr>
            <a:endParaRPr lang="en-GB" sz="2100" dirty="0"/>
          </a:p>
          <a:p>
            <a:pPr marL="1234440" lvl="5" indent="0">
              <a:buNone/>
            </a:pPr>
            <a:r>
              <a:rPr lang="en-GB" sz="2100" dirty="0"/>
              <a:t>No </a:t>
            </a:r>
            <a:r>
              <a:rPr lang="en-GB" sz="2100" i="1" dirty="0"/>
              <a:t>tipping point </a:t>
            </a:r>
            <a:r>
              <a:rPr lang="en-GB" sz="2100" dirty="0"/>
              <a:t>yet </a:t>
            </a:r>
          </a:p>
          <a:p>
            <a:pPr lvl="6"/>
            <a:r>
              <a:rPr lang="en-GB" sz="1900" dirty="0"/>
              <a:t>600.000 beds in shelter and growing </a:t>
            </a:r>
          </a:p>
          <a:p>
            <a:pPr lvl="6"/>
            <a:r>
              <a:rPr lang="en-GB" sz="1900" dirty="0"/>
              <a:t>Few 10.000s beds in Housing First </a:t>
            </a:r>
          </a:p>
          <a:p>
            <a:endParaRPr lang="en-GB" sz="2100" dirty="0"/>
          </a:p>
          <a:p>
            <a:pPr lvl="1"/>
            <a:endParaRPr lang="en-GB" dirty="0"/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608332CB-10FB-4288-AFF2-AF9BA7B44E12}"/>
              </a:ext>
            </a:extLst>
          </p:cNvPr>
          <p:cNvSpPr/>
          <p:nvPr/>
        </p:nvSpPr>
        <p:spPr>
          <a:xfrm>
            <a:off x="1773932" y="5805264"/>
            <a:ext cx="936104" cy="274638"/>
          </a:xfrm>
          <a:prstGeom prst="rightArrow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5602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8B8FF-6654-450C-AB48-8FEDE7356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Housing First : interesting developments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9F911A-3565-45B6-8CC8-7FC98F8AE7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Housing First is approach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in development </a:t>
            </a:r>
          </a:p>
          <a:p>
            <a:pPr lvl="1"/>
            <a:r>
              <a:rPr lang="en-GB" dirty="0"/>
              <a:t>Innovation still required – </a:t>
            </a:r>
            <a:r>
              <a:rPr lang="en-GB" dirty="0" err="1"/>
              <a:t>esp</a:t>
            </a:r>
            <a:r>
              <a:rPr lang="en-GB" dirty="0"/>
              <a:t> social support </a:t>
            </a:r>
          </a:p>
          <a:p>
            <a:pPr lvl="1"/>
            <a:endParaRPr lang="en-GB" dirty="0"/>
          </a:p>
          <a:p>
            <a:r>
              <a:rPr lang="en-GB" dirty="0"/>
              <a:t>Housing First as project vs Housing First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as a policy </a:t>
            </a:r>
          </a:p>
          <a:p>
            <a:pPr lvl="1"/>
            <a:r>
              <a:rPr lang="en-GB" dirty="0"/>
              <a:t>Systemic Housing First </a:t>
            </a:r>
          </a:p>
          <a:p>
            <a:pPr lvl="1"/>
            <a:endParaRPr lang="en-GB" dirty="0"/>
          </a:p>
          <a:p>
            <a:r>
              <a:rPr lang="en-GB" dirty="0" err="1"/>
              <a:t>Broading</a:t>
            </a:r>
            <a:r>
              <a:rPr lang="en-GB" dirty="0"/>
              <a:t> of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target group </a:t>
            </a:r>
          </a:p>
          <a:p>
            <a:pPr lvl="1"/>
            <a:r>
              <a:rPr lang="en-GB" dirty="0"/>
              <a:t>Chronicity vs Complexity </a:t>
            </a:r>
          </a:p>
          <a:p>
            <a:pPr lvl="1"/>
            <a:r>
              <a:rPr lang="en-GB" dirty="0"/>
              <a:t>Youth </a:t>
            </a:r>
          </a:p>
          <a:p>
            <a:pPr lvl="1"/>
            <a:r>
              <a:rPr lang="en-GB" dirty="0"/>
              <a:t>Women fleeing domestic violence </a:t>
            </a:r>
          </a:p>
          <a:p>
            <a:pPr lvl="1"/>
            <a:r>
              <a:rPr lang="en-GB" dirty="0"/>
              <a:t>Housing First as DI </a:t>
            </a:r>
          </a:p>
          <a:p>
            <a:endParaRPr lang="en-GB" dirty="0"/>
          </a:p>
          <a:p>
            <a:r>
              <a:rPr lang="en-GB" dirty="0"/>
              <a:t>Housing First in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smaller cities </a:t>
            </a:r>
          </a:p>
          <a:p>
            <a:pPr lvl="1"/>
            <a:r>
              <a:rPr lang="en-GB" dirty="0"/>
              <a:t>Potential to solve homelessness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9624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9CBF9-33BB-4734-9EDC-E740133D1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Housing First &amp; EU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E803CF-7249-4AB0-8A7B-E75429E1A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EU Platform for Combatting Homelessness </a:t>
            </a:r>
          </a:p>
          <a:p>
            <a:pPr lvl="1"/>
            <a:r>
              <a:rPr lang="en-GB" dirty="0"/>
              <a:t>Launched in June 2021 </a:t>
            </a:r>
          </a:p>
          <a:p>
            <a:pPr lvl="1"/>
            <a:r>
              <a:rPr lang="en-GB" dirty="0"/>
              <a:t>Still under development </a:t>
            </a:r>
          </a:p>
          <a:p>
            <a:pPr lvl="1"/>
            <a:r>
              <a:rPr lang="en-GB" dirty="0"/>
              <a:t>Housing First will be one of primary issues of work </a:t>
            </a:r>
          </a:p>
          <a:p>
            <a:r>
              <a:rPr lang="en-GB" dirty="0"/>
              <a:t>EU funding </a:t>
            </a:r>
          </a:p>
          <a:p>
            <a:pPr lvl="1"/>
            <a:r>
              <a:rPr lang="en-GB" dirty="0"/>
              <a:t>ESF (+) </a:t>
            </a:r>
          </a:p>
          <a:p>
            <a:pPr lvl="2"/>
            <a:r>
              <a:rPr lang="en-GB" dirty="0"/>
              <a:t>CZ – 35 million €</a:t>
            </a:r>
          </a:p>
          <a:p>
            <a:pPr lvl="1"/>
            <a:r>
              <a:rPr lang="en-GB" dirty="0"/>
              <a:t>Recovery &amp; Resilience Facility </a:t>
            </a:r>
          </a:p>
          <a:p>
            <a:pPr lvl="2"/>
            <a:r>
              <a:rPr lang="en-GB" dirty="0"/>
              <a:t>IT – 175 million €</a:t>
            </a:r>
          </a:p>
          <a:p>
            <a:pPr lvl="1"/>
            <a:r>
              <a:rPr lang="en-GB" dirty="0"/>
              <a:t>EU Invest – EIB </a:t>
            </a:r>
          </a:p>
          <a:p>
            <a:pPr lvl="2"/>
            <a:r>
              <a:rPr lang="en-GB" dirty="0"/>
              <a:t>FR</a:t>
            </a:r>
          </a:p>
        </p:txBody>
      </p:sp>
    </p:spTree>
    <p:extLst>
      <p:ext uri="{BB962C8B-B14F-4D97-AF65-F5344CB8AC3E}">
        <p14:creationId xmlns:p14="http://schemas.microsoft.com/office/powerpoint/2010/main" val="751157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0001018.potx" id="{D19C2884-2C55-4C1A-A5C2-5D03FF1F35A4}" vid="{5F7A9C6A-558C-4654-B762-2F22BC904FAE}"/>
    </a:ext>
  </a:extLst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Chalkboard education presentation (widescreen)</Template>
  <TotalTime>148</TotalTime>
  <Words>673</Words>
  <Application>Microsoft Office PowerPoint</Application>
  <PresentationFormat>Aangepast</PresentationFormat>
  <Paragraphs>129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6" baseType="lpstr">
      <vt:lpstr>Arial</vt:lpstr>
      <vt:lpstr>Consolas</vt:lpstr>
      <vt:lpstr>Corbel</vt:lpstr>
      <vt:lpstr>Chalkboard 16x9</vt:lpstr>
      <vt:lpstr>Housing First: the basics </vt:lpstr>
      <vt:lpstr>Housing First – origin  </vt:lpstr>
      <vt:lpstr>What is Housing First </vt:lpstr>
      <vt:lpstr>PowerPoint-presentatie</vt:lpstr>
      <vt:lpstr>Housing First – the evidence </vt:lpstr>
      <vt:lpstr>Housing First – the evidence (2)</vt:lpstr>
      <vt:lpstr>Housing First – overview of progress </vt:lpstr>
      <vt:lpstr>Housing First : interesting developments </vt:lpstr>
      <vt:lpstr>Housing First &amp; EU </vt:lpstr>
      <vt:lpstr>Housing First Europe Hub </vt:lpstr>
      <vt:lpstr>Secret of Finnish success 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Housing First: the basics</dc:title>
  <dc:creator>FEANTSA</dc:creator>
  <cp:lastModifiedBy>Steyaert Karolien</cp:lastModifiedBy>
  <cp:revision>2</cp:revision>
  <dcterms:created xsi:type="dcterms:W3CDTF">2022-02-09T09:07:52Z</dcterms:created>
  <dcterms:modified xsi:type="dcterms:W3CDTF">2022-04-12T14:10:12Z</dcterms:modified>
</cp:coreProperties>
</file>