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7" r:id="rId2"/>
    <p:sldId id="453" r:id="rId3"/>
    <p:sldId id="454" r:id="rId4"/>
    <p:sldId id="455" r:id="rId5"/>
    <p:sldId id="456" r:id="rId6"/>
    <p:sldId id="457" r:id="rId7"/>
    <p:sldId id="458" r:id="rId8"/>
    <p:sldId id="477" r:id="rId9"/>
    <p:sldId id="476" r:id="rId10"/>
    <p:sldId id="442" r:id="rId11"/>
    <p:sldId id="478" r:id="rId12"/>
    <p:sldId id="479" r:id="rId13"/>
    <p:sldId id="469" r:id="rId14"/>
    <p:sldId id="470" r:id="rId15"/>
    <p:sldId id="480" r:id="rId16"/>
    <p:sldId id="481" r:id="rId17"/>
    <p:sldId id="482" r:id="rId18"/>
    <p:sldId id="484" r:id="rId19"/>
    <p:sldId id="485" r:id="rId20"/>
    <p:sldId id="486" r:id="rId21"/>
    <p:sldId id="428" r:id="rId22"/>
    <p:sldId id="487" r:id="rId23"/>
    <p:sldId id="488" r:id="rId24"/>
    <p:sldId id="494" r:id="rId25"/>
    <p:sldId id="490" r:id="rId26"/>
    <p:sldId id="491" r:id="rId27"/>
    <p:sldId id="492" r:id="rId28"/>
    <p:sldId id="493" r:id="rId2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6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64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92"/>
    <p:restoredTop sz="94681"/>
  </p:normalViewPr>
  <p:slideViewPr>
    <p:cSldViewPr snapToGrid="0" snapToObjects="1" showGuides="1">
      <p:cViewPr varScale="1">
        <p:scale>
          <a:sx n="91" d="100"/>
          <a:sy n="91" d="100"/>
        </p:scale>
        <p:origin x="1592" y="184"/>
      </p:cViewPr>
      <p:guideLst>
        <p:guide orient="horz" pos="38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-werkblad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Babys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Blad1!$A$2:$A$6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Blad1!$B$2:$B$6</c:f>
              <c:numCache>
                <c:formatCode>General</c:formatCode>
                <c:ptCount val="5"/>
                <c:pt idx="0">
                  <c:v>30</c:v>
                </c:pt>
                <c:pt idx="1">
                  <c:v>47</c:v>
                </c:pt>
                <c:pt idx="2">
                  <c:v>18</c:v>
                </c:pt>
                <c:pt idx="3">
                  <c:v>4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CC-344B-A5D9-4C47F0AA6CBB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Peuters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Blad1!$A$2:$A$6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Blad1!$C$2:$C$6</c:f>
              <c:numCache>
                <c:formatCode>General</c:formatCode>
                <c:ptCount val="5"/>
                <c:pt idx="0">
                  <c:v>59</c:v>
                </c:pt>
                <c:pt idx="1">
                  <c:v>35</c:v>
                </c:pt>
                <c:pt idx="2">
                  <c:v>4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CC-344B-A5D9-4C47F0AA6C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73839119"/>
        <c:axId val="600409951"/>
      </c:barChart>
      <c:catAx>
        <c:axId val="5738391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UGent Panno Text" panose="02000506040000040003" pitchFamily="2" charset="0"/>
                <a:ea typeface="+mn-ea"/>
                <a:cs typeface="+mn-cs"/>
              </a:defRPr>
            </a:pPr>
            <a:endParaRPr lang="nl-BE"/>
          </a:p>
        </c:txPr>
        <c:crossAx val="600409951"/>
        <c:crosses val="autoZero"/>
        <c:auto val="1"/>
        <c:lblAlgn val="ctr"/>
        <c:lblOffset val="100"/>
        <c:noMultiLvlLbl val="0"/>
      </c:catAx>
      <c:valAx>
        <c:axId val="6004099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UGent Panno Text" panose="02000506040000040003" pitchFamily="2" charset="0"/>
                <a:ea typeface="+mn-ea"/>
                <a:cs typeface="+mn-cs"/>
              </a:defRPr>
            </a:pPr>
            <a:endParaRPr lang="nl-BE"/>
          </a:p>
        </c:txPr>
        <c:crossAx val="5738391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UGent Panno Text" panose="02000506040000040003" pitchFamily="2" charset="0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latin typeface="UGent Panno Text" panose="02000506040000040003" pitchFamily="2" charset="0"/>
        </a:defRPr>
      </a:pPr>
      <a:endParaRPr lang="nl-B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pPr>
            <a:r>
              <a:rPr lang="en-US">
                <a:solidFill>
                  <a:schemeClr val="tx2"/>
                </a:solidFill>
                <a:latin typeface="+mj-lt"/>
              </a:rPr>
              <a:t>frequentie dimensies</a:t>
            </a:r>
            <a:r>
              <a:rPr lang="en-US" baseline="0">
                <a:solidFill>
                  <a:schemeClr val="tx2"/>
                </a:solidFill>
                <a:latin typeface="+mj-lt"/>
              </a:rPr>
              <a:t> in lesmateriaal opvoedkunde</a:t>
            </a:r>
            <a:endParaRPr lang="en-US">
              <a:solidFill>
                <a:schemeClr val="tx2"/>
              </a:solidFill>
              <a:latin typeface="+mj-lt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2"/>
              </a:solidFill>
              <a:latin typeface="+mj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'frequentie opvoedkunde'!$P$3</c:f>
              <c:strCache>
                <c:ptCount val="1"/>
                <c:pt idx="0">
                  <c:v>frequentie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512-7C41-8604-5DD7DE9BFA2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512-7C41-8604-5DD7DE9BFA2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512-7C41-8604-5DD7DE9BFA2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512-7C41-8604-5DD7DE9BFA2B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512-7C41-8604-5DD7DE9BFA2B}"/>
              </c:ext>
            </c:extLst>
          </c:dPt>
          <c:dPt>
            <c:idx val="5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0512-7C41-8604-5DD7DE9BFA2B}"/>
              </c:ext>
            </c:extLst>
          </c:dPt>
          <c:dPt>
            <c:idx val="6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0512-7C41-8604-5DD7DE9BFA2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'frequentie opvoedkunde'!$O$4:$O$10</c:f>
              <c:strCache>
                <c:ptCount val="7"/>
                <c:pt idx="0">
                  <c:v>dimensie 1</c:v>
                </c:pt>
                <c:pt idx="1">
                  <c:v>dimensie 2</c:v>
                </c:pt>
                <c:pt idx="2">
                  <c:v>dimensie 3</c:v>
                </c:pt>
                <c:pt idx="3">
                  <c:v>dimensie 4</c:v>
                </c:pt>
                <c:pt idx="4">
                  <c:v>dimensie 5</c:v>
                </c:pt>
                <c:pt idx="5">
                  <c:v>dimensie 6</c:v>
                </c:pt>
                <c:pt idx="6">
                  <c:v>overig</c:v>
                </c:pt>
              </c:strCache>
            </c:strRef>
          </c:cat>
          <c:val>
            <c:numRef>
              <c:f>'frequentie opvoedkunde'!$P$4:$P$10</c:f>
              <c:numCache>
                <c:formatCode>General</c:formatCode>
                <c:ptCount val="7"/>
                <c:pt idx="0">
                  <c:v>63</c:v>
                </c:pt>
                <c:pt idx="1">
                  <c:v>13</c:v>
                </c:pt>
                <c:pt idx="2">
                  <c:v>74</c:v>
                </c:pt>
                <c:pt idx="3">
                  <c:v>27</c:v>
                </c:pt>
                <c:pt idx="4">
                  <c:v>39</c:v>
                </c:pt>
                <c:pt idx="5">
                  <c:v>48</c:v>
                </c:pt>
                <c:pt idx="6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0512-7C41-8604-5DD7DE9BFA2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508673960"/>
        <c:axId val="508678224"/>
      </c:barChart>
      <c:catAx>
        <c:axId val="5086739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508678224"/>
        <c:crosses val="autoZero"/>
        <c:auto val="1"/>
        <c:lblAlgn val="ctr"/>
        <c:lblOffset val="100"/>
        <c:noMultiLvlLbl val="0"/>
      </c:catAx>
      <c:valAx>
        <c:axId val="5086782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08673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11CAE5-67C3-A746-AAAB-CF77DAA1C715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5491CD1D-3048-DC49-AAF5-8F4134385990}">
      <dgm:prSet phldrT="[Tekst]"/>
      <dgm:spPr/>
      <dgm:t>
        <a:bodyPr/>
        <a:lstStyle/>
        <a:p>
          <a:r>
            <a:rPr lang="nl-NL" dirty="0" err="1"/>
            <a:t>Individual</a:t>
          </a:r>
          <a:r>
            <a:rPr lang="nl-NL" dirty="0"/>
            <a:t> </a:t>
          </a:r>
          <a:r>
            <a:rPr lang="nl-NL" dirty="0" err="1"/>
            <a:t>competences</a:t>
          </a:r>
          <a:endParaRPr lang="nl-NL" dirty="0"/>
        </a:p>
      </dgm:t>
    </dgm:pt>
    <dgm:pt modelId="{6CF9C542-38A1-F74D-BE7D-4C42CADCF9CB}" type="parTrans" cxnId="{7F2C1E77-10C2-A646-A356-94831B4D9000}">
      <dgm:prSet/>
      <dgm:spPr/>
      <dgm:t>
        <a:bodyPr/>
        <a:lstStyle/>
        <a:p>
          <a:endParaRPr lang="nl-NL"/>
        </a:p>
      </dgm:t>
    </dgm:pt>
    <dgm:pt modelId="{AEF3EB62-764F-F042-8F57-D647E321F96C}" type="sibTrans" cxnId="{7F2C1E77-10C2-A646-A356-94831B4D9000}">
      <dgm:prSet/>
      <dgm:spPr/>
      <dgm:t>
        <a:bodyPr/>
        <a:lstStyle/>
        <a:p>
          <a:endParaRPr lang="nl-NL"/>
        </a:p>
      </dgm:t>
    </dgm:pt>
    <dgm:pt modelId="{761C8ED5-0015-AA4E-9CA4-4DA583C2DCDE}">
      <dgm:prSet phldrT="[Tekst]"/>
      <dgm:spPr/>
      <dgm:t>
        <a:bodyPr/>
        <a:lstStyle/>
        <a:p>
          <a:r>
            <a:rPr lang="nl-NL" dirty="0"/>
            <a:t>Team </a:t>
          </a:r>
          <a:r>
            <a:rPr lang="nl-NL" dirty="0" err="1"/>
            <a:t>competences</a:t>
          </a:r>
          <a:endParaRPr lang="nl-NL" dirty="0"/>
        </a:p>
      </dgm:t>
    </dgm:pt>
    <dgm:pt modelId="{35091054-0B5F-E34C-9F70-BBA5B8EFF8F0}" type="parTrans" cxnId="{F0E8DB75-BB5F-674C-ABE8-9CE59D6BC4E9}">
      <dgm:prSet/>
      <dgm:spPr/>
      <dgm:t>
        <a:bodyPr/>
        <a:lstStyle/>
        <a:p>
          <a:endParaRPr lang="nl-NL"/>
        </a:p>
      </dgm:t>
    </dgm:pt>
    <dgm:pt modelId="{0D3ECD41-DE1C-314A-AF4F-17CC0D0D063C}" type="sibTrans" cxnId="{F0E8DB75-BB5F-674C-ABE8-9CE59D6BC4E9}">
      <dgm:prSet/>
      <dgm:spPr/>
      <dgm:t>
        <a:bodyPr/>
        <a:lstStyle/>
        <a:p>
          <a:endParaRPr lang="nl-NL"/>
        </a:p>
      </dgm:t>
    </dgm:pt>
    <dgm:pt modelId="{DFF77839-80F8-5240-9DC1-91A0747D9E24}">
      <dgm:prSet phldrT="[Tekst]"/>
      <dgm:spPr/>
      <dgm:t>
        <a:bodyPr/>
        <a:lstStyle/>
        <a:p>
          <a:r>
            <a:rPr lang="nl-NL" dirty="0" err="1"/>
            <a:t>Institutional</a:t>
          </a:r>
          <a:r>
            <a:rPr lang="nl-NL" dirty="0"/>
            <a:t> </a:t>
          </a:r>
          <a:r>
            <a:rPr lang="nl-NL" dirty="0" err="1"/>
            <a:t>competences</a:t>
          </a:r>
          <a:endParaRPr lang="nl-NL" dirty="0"/>
        </a:p>
      </dgm:t>
    </dgm:pt>
    <dgm:pt modelId="{8EEFBCDB-82EA-DC4A-B1B3-DFF029C12BDD}" type="parTrans" cxnId="{7C647751-7154-394C-86EF-5524517A3757}">
      <dgm:prSet/>
      <dgm:spPr/>
      <dgm:t>
        <a:bodyPr/>
        <a:lstStyle/>
        <a:p>
          <a:endParaRPr lang="nl-NL"/>
        </a:p>
      </dgm:t>
    </dgm:pt>
    <dgm:pt modelId="{8F32FA76-831B-A248-A8FB-F0DB9D7EC69E}" type="sibTrans" cxnId="{7C647751-7154-394C-86EF-5524517A3757}">
      <dgm:prSet/>
      <dgm:spPr/>
      <dgm:t>
        <a:bodyPr/>
        <a:lstStyle/>
        <a:p>
          <a:endParaRPr lang="nl-NL"/>
        </a:p>
      </dgm:t>
    </dgm:pt>
    <dgm:pt modelId="{8E9482A6-FA9E-9E41-9304-9CF7494E190D}">
      <dgm:prSet phldrT="[Tekst]"/>
      <dgm:spPr/>
      <dgm:t>
        <a:bodyPr/>
        <a:lstStyle/>
        <a:p>
          <a:r>
            <a:rPr lang="nl-NL" dirty="0" err="1"/>
            <a:t>Inter-institutional</a:t>
          </a:r>
          <a:r>
            <a:rPr lang="nl-NL" dirty="0"/>
            <a:t> </a:t>
          </a:r>
          <a:r>
            <a:rPr lang="nl-NL" dirty="0" err="1"/>
            <a:t>competences</a:t>
          </a:r>
          <a:endParaRPr lang="nl-NL" dirty="0"/>
        </a:p>
      </dgm:t>
    </dgm:pt>
    <dgm:pt modelId="{CDE1C6AA-0BAA-B24E-8BF4-5C25E3DD1313}" type="parTrans" cxnId="{590EC069-B545-7C42-A13C-0C37446B1DC4}">
      <dgm:prSet/>
      <dgm:spPr/>
      <dgm:t>
        <a:bodyPr/>
        <a:lstStyle/>
        <a:p>
          <a:endParaRPr lang="nl-NL"/>
        </a:p>
      </dgm:t>
    </dgm:pt>
    <dgm:pt modelId="{37E6C21F-3E87-034A-8030-B1E9ED1C6E66}" type="sibTrans" cxnId="{590EC069-B545-7C42-A13C-0C37446B1DC4}">
      <dgm:prSet/>
      <dgm:spPr/>
      <dgm:t>
        <a:bodyPr/>
        <a:lstStyle/>
        <a:p>
          <a:endParaRPr lang="nl-NL"/>
        </a:p>
      </dgm:t>
    </dgm:pt>
    <dgm:pt modelId="{0E31DD13-AE04-D741-B88A-5C4B3B5B6CE1}">
      <dgm:prSet phldrT="[Tekst]"/>
      <dgm:spPr/>
      <dgm:t>
        <a:bodyPr/>
        <a:lstStyle/>
        <a:p>
          <a:r>
            <a:rPr lang="nl-NL" dirty="0" err="1"/>
            <a:t>Governance</a:t>
          </a:r>
          <a:r>
            <a:rPr lang="nl-NL" dirty="0"/>
            <a:t> </a:t>
          </a:r>
          <a:r>
            <a:rPr lang="nl-NL" dirty="0" err="1"/>
            <a:t>Competences</a:t>
          </a:r>
          <a:endParaRPr lang="nl-NL" dirty="0"/>
        </a:p>
      </dgm:t>
    </dgm:pt>
    <dgm:pt modelId="{BEF1A009-5359-D147-9C14-C7A438BC46EA}" type="parTrans" cxnId="{37CFDCC8-15AD-3D44-BA10-B451513A1354}">
      <dgm:prSet/>
      <dgm:spPr/>
      <dgm:t>
        <a:bodyPr/>
        <a:lstStyle/>
        <a:p>
          <a:endParaRPr lang="nl-NL"/>
        </a:p>
      </dgm:t>
    </dgm:pt>
    <dgm:pt modelId="{571859DB-155E-6C42-B391-DD4C86DBEC37}" type="sibTrans" cxnId="{37CFDCC8-15AD-3D44-BA10-B451513A1354}">
      <dgm:prSet/>
      <dgm:spPr/>
      <dgm:t>
        <a:bodyPr/>
        <a:lstStyle/>
        <a:p>
          <a:endParaRPr lang="nl-NL"/>
        </a:p>
      </dgm:t>
    </dgm:pt>
    <dgm:pt modelId="{9BEBFD79-4575-E54A-9E81-525847D41E4B}" type="pres">
      <dgm:prSet presAssocID="{B011CAE5-67C3-A746-AAAB-CF77DAA1C715}" presName="cycle" presStyleCnt="0">
        <dgm:presLayoutVars>
          <dgm:dir/>
          <dgm:resizeHandles val="exact"/>
        </dgm:presLayoutVars>
      </dgm:prSet>
      <dgm:spPr/>
    </dgm:pt>
    <dgm:pt modelId="{4AF60A33-DC41-FD40-AA45-6C8CE6EE9FED}" type="pres">
      <dgm:prSet presAssocID="{5491CD1D-3048-DC49-AAF5-8F4134385990}" presName="node" presStyleLbl="node1" presStyleIdx="0" presStyleCnt="5">
        <dgm:presLayoutVars>
          <dgm:bulletEnabled val="1"/>
        </dgm:presLayoutVars>
      </dgm:prSet>
      <dgm:spPr/>
    </dgm:pt>
    <dgm:pt modelId="{FA5C2211-C7C3-4142-8588-DE50E7B75FFA}" type="pres">
      <dgm:prSet presAssocID="{AEF3EB62-764F-F042-8F57-D647E321F96C}" presName="sibTrans" presStyleLbl="sibTrans2D1" presStyleIdx="0" presStyleCnt="5"/>
      <dgm:spPr/>
    </dgm:pt>
    <dgm:pt modelId="{CA202B48-CEA6-714F-8EFB-D90F79DE6346}" type="pres">
      <dgm:prSet presAssocID="{AEF3EB62-764F-F042-8F57-D647E321F96C}" presName="connectorText" presStyleLbl="sibTrans2D1" presStyleIdx="0" presStyleCnt="5"/>
      <dgm:spPr/>
    </dgm:pt>
    <dgm:pt modelId="{E4E98F93-41F6-3E44-B811-4FFE9E0A0B0D}" type="pres">
      <dgm:prSet presAssocID="{761C8ED5-0015-AA4E-9CA4-4DA583C2DCDE}" presName="node" presStyleLbl="node1" presStyleIdx="1" presStyleCnt="5" custRadScaleRad="98975" custRadScaleInc="5352">
        <dgm:presLayoutVars>
          <dgm:bulletEnabled val="1"/>
        </dgm:presLayoutVars>
      </dgm:prSet>
      <dgm:spPr/>
    </dgm:pt>
    <dgm:pt modelId="{6C6DB87A-91B5-EE46-88DE-A863169CA8CF}" type="pres">
      <dgm:prSet presAssocID="{0D3ECD41-DE1C-314A-AF4F-17CC0D0D063C}" presName="sibTrans" presStyleLbl="sibTrans2D1" presStyleIdx="1" presStyleCnt="5"/>
      <dgm:spPr/>
    </dgm:pt>
    <dgm:pt modelId="{2FD8C82B-F45D-D84B-A8A6-9FF7067127B8}" type="pres">
      <dgm:prSet presAssocID="{0D3ECD41-DE1C-314A-AF4F-17CC0D0D063C}" presName="connectorText" presStyleLbl="sibTrans2D1" presStyleIdx="1" presStyleCnt="5"/>
      <dgm:spPr/>
    </dgm:pt>
    <dgm:pt modelId="{DD37AB7D-50B7-464A-8D33-4E692298A3DF}" type="pres">
      <dgm:prSet presAssocID="{DFF77839-80F8-5240-9DC1-91A0747D9E24}" presName="node" presStyleLbl="node1" presStyleIdx="2" presStyleCnt="5">
        <dgm:presLayoutVars>
          <dgm:bulletEnabled val="1"/>
        </dgm:presLayoutVars>
      </dgm:prSet>
      <dgm:spPr/>
    </dgm:pt>
    <dgm:pt modelId="{58D412DC-6070-214D-89E1-364457C07F82}" type="pres">
      <dgm:prSet presAssocID="{8F32FA76-831B-A248-A8FB-F0DB9D7EC69E}" presName="sibTrans" presStyleLbl="sibTrans2D1" presStyleIdx="2" presStyleCnt="5"/>
      <dgm:spPr/>
    </dgm:pt>
    <dgm:pt modelId="{B4D002B3-5C0A-6A4D-B50A-8B7549EAC143}" type="pres">
      <dgm:prSet presAssocID="{8F32FA76-831B-A248-A8FB-F0DB9D7EC69E}" presName="connectorText" presStyleLbl="sibTrans2D1" presStyleIdx="2" presStyleCnt="5"/>
      <dgm:spPr/>
    </dgm:pt>
    <dgm:pt modelId="{D302AE0A-30BE-A141-821D-9FFC2084475C}" type="pres">
      <dgm:prSet presAssocID="{8E9482A6-FA9E-9E41-9304-9CF7494E190D}" presName="node" presStyleLbl="node1" presStyleIdx="3" presStyleCnt="5">
        <dgm:presLayoutVars>
          <dgm:bulletEnabled val="1"/>
        </dgm:presLayoutVars>
      </dgm:prSet>
      <dgm:spPr/>
    </dgm:pt>
    <dgm:pt modelId="{0C232DBC-9929-5949-9CA6-257D73C748AB}" type="pres">
      <dgm:prSet presAssocID="{37E6C21F-3E87-034A-8030-B1E9ED1C6E66}" presName="sibTrans" presStyleLbl="sibTrans2D1" presStyleIdx="3" presStyleCnt="5"/>
      <dgm:spPr/>
    </dgm:pt>
    <dgm:pt modelId="{61238C73-D3F3-B54C-9E84-0065CE686051}" type="pres">
      <dgm:prSet presAssocID="{37E6C21F-3E87-034A-8030-B1E9ED1C6E66}" presName="connectorText" presStyleLbl="sibTrans2D1" presStyleIdx="3" presStyleCnt="5"/>
      <dgm:spPr/>
    </dgm:pt>
    <dgm:pt modelId="{CBEEEE7E-9BAD-5D40-8632-E3B3419A47BC}" type="pres">
      <dgm:prSet presAssocID="{0E31DD13-AE04-D741-B88A-5C4B3B5B6CE1}" presName="node" presStyleLbl="node1" presStyleIdx="4" presStyleCnt="5">
        <dgm:presLayoutVars>
          <dgm:bulletEnabled val="1"/>
        </dgm:presLayoutVars>
      </dgm:prSet>
      <dgm:spPr/>
    </dgm:pt>
    <dgm:pt modelId="{32B34F36-FAEF-3B45-8A45-E39D18AB7B35}" type="pres">
      <dgm:prSet presAssocID="{571859DB-155E-6C42-B391-DD4C86DBEC37}" presName="sibTrans" presStyleLbl="sibTrans2D1" presStyleIdx="4" presStyleCnt="5"/>
      <dgm:spPr/>
    </dgm:pt>
    <dgm:pt modelId="{CAF2B97F-12BC-DB45-BAB4-CAF5DB2BEE32}" type="pres">
      <dgm:prSet presAssocID="{571859DB-155E-6C42-B391-DD4C86DBEC37}" presName="connectorText" presStyleLbl="sibTrans2D1" presStyleIdx="4" presStyleCnt="5"/>
      <dgm:spPr/>
    </dgm:pt>
  </dgm:ptLst>
  <dgm:cxnLst>
    <dgm:cxn modelId="{9E44E807-4DAA-D648-B8C4-24A96EFA5E5A}" type="presOf" srcId="{AEF3EB62-764F-F042-8F57-D647E321F96C}" destId="{FA5C2211-C7C3-4142-8588-DE50E7B75FFA}" srcOrd="0" destOrd="0" presId="urn:microsoft.com/office/officeart/2005/8/layout/cycle2"/>
    <dgm:cxn modelId="{69537C11-E148-9744-BF8A-D47F0EA5FEDF}" type="presOf" srcId="{8F32FA76-831B-A248-A8FB-F0DB9D7EC69E}" destId="{B4D002B3-5C0A-6A4D-B50A-8B7549EAC143}" srcOrd="1" destOrd="0" presId="urn:microsoft.com/office/officeart/2005/8/layout/cycle2"/>
    <dgm:cxn modelId="{5FA8FA19-68A8-6A48-A7E3-619DD228966F}" type="presOf" srcId="{0D3ECD41-DE1C-314A-AF4F-17CC0D0D063C}" destId="{2FD8C82B-F45D-D84B-A8A6-9FF7067127B8}" srcOrd="1" destOrd="0" presId="urn:microsoft.com/office/officeart/2005/8/layout/cycle2"/>
    <dgm:cxn modelId="{8173AC1C-4758-A041-9B03-6A377ACB762D}" type="presOf" srcId="{571859DB-155E-6C42-B391-DD4C86DBEC37}" destId="{32B34F36-FAEF-3B45-8A45-E39D18AB7B35}" srcOrd="0" destOrd="0" presId="urn:microsoft.com/office/officeart/2005/8/layout/cycle2"/>
    <dgm:cxn modelId="{BAA8D635-A7AA-5D4F-AF6B-3D5ACC47CEFD}" type="presOf" srcId="{B011CAE5-67C3-A746-AAAB-CF77DAA1C715}" destId="{9BEBFD79-4575-E54A-9E81-525847D41E4B}" srcOrd="0" destOrd="0" presId="urn:microsoft.com/office/officeart/2005/8/layout/cycle2"/>
    <dgm:cxn modelId="{0B15694A-F13C-AF43-9FFE-B8F38722E5D3}" type="presOf" srcId="{571859DB-155E-6C42-B391-DD4C86DBEC37}" destId="{CAF2B97F-12BC-DB45-BAB4-CAF5DB2BEE32}" srcOrd="1" destOrd="0" presId="urn:microsoft.com/office/officeart/2005/8/layout/cycle2"/>
    <dgm:cxn modelId="{3722704A-58F4-DE4C-895F-4720B2E36ABA}" type="presOf" srcId="{DFF77839-80F8-5240-9DC1-91A0747D9E24}" destId="{DD37AB7D-50B7-464A-8D33-4E692298A3DF}" srcOrd="0" destOrd="0" presId="urn:microsoft.com/office/officeart/2005/8/layout/cycle2"/>
    <dgm:cxn modelId="{7C647751-7154-394C-86EF-5524517A3757}" srcId="{B011CAE5-67C3-A746-AAAB-CF77DAA1C715}" destId="{DFF77839-80F8-5240-9DC1-91A0747D9E24}" srcOrd="2" destOrd="0" parTransId="{8EEFBCDB-82EA-DC4A-B1B3-DFF029C12BDD}" sibTransId="{8F32FA76-831B-A248-A8FB-F0DB9D7EC69E}"/>
    <dgm:cxn modelId="{751C6F5C-162F-7144-A611-803CBF4E04A4}" type="presOf" srcId="{5491CD1D-3048-DC49-AAF5-8F4134385990}" destId="{4AF60A33-DC41-FD40-AA45-6C8CE6EE9FED}" srcOrd="0" destOrd="0" presId="urn:microsoft.com/office/officeart/2005/8/layout/cycle2"/>
    <dgm:cxn modelId="{590EC069-B545-7C42-A13C-0C37446B1DC4}" srcId="{B011CAE5-67C3-A746-AAAB-CF77DAA1C715}" destId="{8E9482A6-FA9E-9E41-9304-9CF7494E190D}" srcOrd="3" destOrd="0" parTransId="{CDE1C6AA-0BAA-B24E-8BF4-5C25E3DD1313}" sibTransId="{37E6C21F-3E87-034A-8030-B1E9ED1C6E66}"/>
    <dgm:cxn modelId="{F0E8DB75-BB5F-674C-ABE8-9CE59D6BC4E9}" srcId="{B011CAE5-67C3-A746-AAAB-CF77DAA1C715}" destId="{761C8ED5-0015-AA4E-9CA4-4DA583C2DCDE}" srcOrd="1" destOrd="0" parTransId="{35091054-0B5F-E34C-9F70-BBA5B8EFF8F0}" sibTransId="{0D3ECD41-DE1C-314A-AF4F-17CC0D0D063C}"/>
    <dgm:cxn modelId="{7F2C1E77-10C2-A646-A356-94831B4D9000}" srcId="{B011CAE5-67C3-A746-AAAB-CF77DAA1C715}" destId="{5491CD1D-3048-DC49-AAF5-8F4134385990}" srcOrd="0" destOrd="0" parTransId="{6CF9C542-38A1-F74D-BE7D-4C42CADCF9CB}" sibTransId="{AEF3EB62-764F-F042-8F57-D647E321F96C}"/>
    <dgm:cxn modelId="{1E62D585-3D9B-AD44-9E2B-12BB3EC64AFB}" type="presOf" srcId="{AEF3EB62-764F-F042-8F57-D647E321F96C}" destId="{CA202B48-CEA6-714F-8EFB-D90F79DE6346}" srcOrd="1" destOrd="0" presId="urn:microsoft.com/office/officeart/2005/8/layout/cycle2"/>
    <dgm:cxn modelId="{413A44A9-9ACA-DA45-950C-F3E5E039663D}" type="presOf" srcId="{0E31DD13-AE04-D741-B88A-5C4B3B5B6CE1}" destId="{CBEEEE7E-9BAD-5D40-8632-E3B3419A47BC}" srcOrd="0" destOrd="0" presId="urn:microsoft.com/office/officeart/2005/8/layout/cycle2"/>
    <dgm:cxn modelId="{72D354B0-0125-164A-B4EA-298C28137750}" type="presOf" srcId="{37E6C21F-3E87-034A-8030-B1E9ED1C6E66}" destId="{61238C73-D3F3-B54C-9E84-0065CE686051}" srcOrd="1" destOrd="0" presId="urn:microsoft.com/office/officeart/2005/8/layout/cycle2"/>
    <dgm:cxn modelId="{37CFDCC8-15AD-3D44-BA10-B451513A1354}" srcId="{B011CAE5-67C3-A746-AAAB-CF77DAA1C715}" destId="{0E31DD13-AE04-D741-B88A-5C4B3B5B6CE1}" srcOrd="4" destOrd="0" parTransId="{BEF1A009-5359-D147-9C14-C7A438BC46EA}" sibTransId="{571859DB-155E-6C42-B391-DD4C86DBEC37}"/>
    <dgm:cxn modelId="{9A2319CE-4ADD-FC4A-952F-0CCEE1951C71}" type="presOf" srcId="{8F32FA76-831B-A248-A8FB-F0DB9D7EC69E}" destId="{58D412DC-6070-214D-89E1-364457C07F82}" srcOrd="0" destOrd="0" presId="urn:microsoft.com/office/officeart/2005/8/layout/cycle2"/>
    <dgm:cxn modelId="{FA39F1CF-AA62-5547-98B9-79D69EF2B89C}" type="presOf" srcId="{8E9482A6-FA9E-9E41-9304-9CF7494E190D}" destId="{D302AE0A-30BE-A141-821D-9FFC2084475C}" srcOrd="0" destOrd="0" presId="urn:microsoft.com/office/officeart/2005/8/layout/cycle2"/>
    <dgm:cxn modelId="{E9570DE5-3396-5442-A832-962A5A527C3D}" type="presOf" srcId="{0D3ECD41-DE1C-314A-AF4F-17CC0D0D063C}" destId="{6C6DB87A-91B5-EE46-88DE-A863169CA8CF}" srcOrd="0" destOrd="0" presId="urn:microsoft.com/office/officeart/2005/8/layout/cycle2"/>
    <dgm:cxn modelId="{CA97E2E8-778B-B14E-B519-6834CA85D19F}" type="presOf" srcId="{37E6C21F-3E87-034A-8030-B1E9ED1C6E66}" destId="{0C232DBC-9929-5949-9CA6-257D73C748AB}" srcOrd="0" destOrd="0" presId="urn:microsoft.com/office/officeart/2005/8/layout/cycle2"/>
    <dgm:cxn modelId="{6C95BCFB-D499-3746-A7CE-A4C495EAD423}" type="presOf" srcId="{761C8ED5-0015-AA4E-9CA4-4DA583C2DCDE}" destId="{E4E98F93-41F6-3E44-B811-4FFE9E0A0B0D}" srcOrd="0" destOrd="0" presId="urn:microsoft.com/office/officeart/2005/8/layout/cycle2"/>
    <dgm:cxn modelId="{DBD02AE9-205D-7C40-B3F6-BB7471A1B823}" type="presParOf" srcId="{9BEBFD79-4575-E54A-9E81-525847D41E4B}" destId="{4AF60A33-DC41-FD40-AA45-6C8CE6EE9FED}" srcOrd="0" destOrd="0" presId="urn:microsoft.com/office/officeart/2005/8/layout/cycle2"/>
    <dgm:cxn modelId="{C19A439F-8EBA-644D-955E-128CF633582D}" type="presParOf" srcId="{9BEBFD79-4575-E54A-9E81-525847D41E4B}" destId="{FA5C2211-C7C3-4142-8588-DE50E7B75FFA}" srcOrd="1" destOrd="0" presId="urn:microsoft.com/office/officeart/2005/8/layout/cycle2"/>
    <dgm:cxn modelId="{7BB5A3B5-DE4B-1849-A005-4117207F9D97}" type="presParOf" srcId="{FA5C2211-C7C3-4142-8588-DE50E7B75FFA}" destId="{CA202B48-CEA6-714F-8EFB-D90F79DE6346}" srcOrd="0" destOrd="0" presId="urn:microsoft.com/office/officeart/2005/8/layout/cycle2"/>
    <dgm:cxn modelId="{654A5E19-03A9-4945-BC19-8D0E254A6093}" type="presParOf" srcId="{9BEBFD79-4575-E54A-9E81-525847D41E4B}" destId="{E4E98F93-41F6-3E44-B811-4FFE9E0A0B0D}" srcOrd="2" destOrd="0" presId="urn:microsoft.com/office/officeart/2005/8/layout/cycle2"/>
    <dgm:cxn modelId="{2E7E6C99-9759-8E47-9363-20BC24F0E9BB}" type="presParOf" srcId="{9BEBFD79-4575-E54A-9E81-525847D41E4B}" destId="{6C6DB87A-91B5-EE46-88DE-A863169CA8CF}" srcOrd="3" destOrd="0" presId="urn:microsoft.com/office/officeart/2005/8/layout/cycle2"/>
    <dgm:cxn modelId="{0EAF3DB9-A7CC-7D49-9AF7-3F83E9E8868F}" type="presParOf" srcId="{6C6DB87A-91B5-EE46-88DE-A863169CA8CF}" destId="{2FD8C82B-F45D-D84B-A8A6-9FF7067127B8}" srcOrd="0" destOrd="0" presId="urn:microsoft.com/office/officeart/2005/8/layout/cycle2"/>
    <dgm:cxn modelId="{001978EA-03F9-E64C-9910-1EEF666F709B}" type="presParOf" srcId="{9BEBFD79-4575-E54A-9E81-525847D41E4B}" destId="{DD37AB7D-50B7-464A-8D33-4E692298A3DF}" srcOrd="4" destOrd="0" presId="urn:microsoft.com/office/officeart/2005/8/layout/cycle2"/>
    <dgm:cxn modelId="{E51A738C-D4BF-CF4B-9701-8F807E6A1FF6}" type="presParOf" srcId="{9BEBFD79-4575-E54A-9E81-525847D41E4B}" destId="{58D412DC-6070-214D-89E1-364457C07F82}" srcOrd="5" destOrd="0" presId="urn:microsoft.com/office/officeart/2005/8/layout/cycle2"/>
    <dgm:cxn modelId="{28F5835B-BEBE-5943-B21E-1901F6B62144}" type="presParOf" srcId="{58D412DC-6070-214D-89E1-364457C07F82}" destId="{B4D002B3-5C0A-6A4D-B50A-8B7549EAC143}" srcOrd="0" destOrd="0" presId="urn:microsoft.com/office/officeart/2005/8/layout/cycle2"/>
    <dgm:cxn modelId="{5DFDE6FE-1340-7E4C-9E14-FBCF250440F1}" type="presParOf" srcId="{9BEBFD79-4575-E54A-9E81-525847D41E4B}" destId="{D302AE0A-30BE-A141-821D-9FFC2084475C}" srcOrd="6" destOrd="0" presId="urn:microsoft.com/office/officeart/2005/8/layout/cycle2"/>
    <dgm:cxn modelId="{170BB8F3-C11B-E44D-97CA-7FEABB3FE399}" type="presParOf" srcId="{9BEBFD79-4575-E54A-9E81-525847D41E4B}" destId="{0C232DBC-9929-5949-9CA6-257D73C748AB}" srcOrd="7" destOrd="0" presId="urn:microsoft.com/office/officeart/2005/8/layout/cycle2"/>
    <dgm:cxn modelId="{F977D3D1-6F1C-8E41-8A93-43B39192F89B}" type="presParOf" srcId="{0C232DBC-9929-5949-9CA6-257D73C748AB}" destId="{61238C73-D3F3-B54C-9E84-0065CE686051}" srcOrd="0" destOrd="0" presId="urn:microsoft.com/office/officeart/2005/8/layout/cycle2"/>
    <dgm:cxn modelId="{99626C0E-9175-DC4E-8C1B-650E051C01BA}" type="presParOf" srcId="{9BEBFD79-4575-E54A-9E81-525847D41E4B}" destId="{CBEEEE7E-9BAD-5D40-8632-E3B3419A47BC}" srcOrd="8" destOrd="0" presId="urn:microsoft.com/office/officeart/2005/8/layout/cycle2"/>
    <dgm:cxn modelId="{08FEB30D-99C9-8640-9230-23D1054844E7}" type="presParOf" srcId="{9BEBFD79-4575-E54A-9E81-525847D41E4B}" destId="{32B34F36-FAEF-3B45-8A45-E39D18AB7B35}" srcOrd="9" destOrd="0" presId="urn:microsoft.com/office/officeart/2005/8/layout/cycle2"/>
    <dgm:cxn modelId="{968161D6-449E-704B-80B1-FAAF0EC3625C}" type="presParOf" srcId="{32B34F36-FAEF-3B45-8A45-E39D18AB7B35}" destId="{CAF2B97F-12BC-DB45-BAB4-CAF5DB2BEE3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F60A33-DC41-FD40-AA45-6C8CE6EE9FED}">
      <dsp:nvSpPr>
        <dsp:cNvPr id="0" name=""/>
        <dsp:cNvSpPr/>
      </dsp:nvSpPr>
      <dsp:spPr>
        <a:xfrm>
          <a:off x="3246437" y="534"/>
          <a:ext cx="1635124" cy="16351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 dirty="0" err="1"/>
            <a:t>Individual</a:t>
          </a:r>
          <a:r>
            <a:rPr lang="nl-NL" sz="1500" kern="1200" dirty="0"/>
            <a:t> </a:t>
          </a:r>
          <a:r>
            <a:rPr lang="nl-NL" sz="1500" kern="1200" dirty="0" err="1"/>
            <a:t>competences</a:t>
          </a:r>
          <a:endParaRPr lang="nl-NL" sz="1500" kern="1200" dirty="0"/>
        </a:p>
      </dsp:txBody>
      <dsp:txXfrm>
        <a:off x="3485895" y="239992"/>
        <a:ext cx="1156208" cy="1156208"/>
      </dsp:txXfrm>
    </dsp:sp>
    <dsp:sp modelId="{FA5C2211-C7C3-4142-8588-DE50E7B75FFA}">
      <dsp:nvSpPr>
        <dsp:cNvPr id="0" name=""/>
        <dsp:cNvSpPr/>
      </dsp:nvSpPr>
      <dsp:spPr>
        <a:xfrm rot="2241333">
          <a:off x="4818308" y="1293249"/>
          <a:ext cx="459287" cy="551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200" kern="1200"/>
        </a:p>
      </dsp:txBody>
      <dsp:txXfrm>
        <a:off x="4832439" y="1361819"/>
        <a:ext cx="321501" cy="331112"/>
      </dsp:txXfrm>
    </dsp:sp>
    <dsp:sp modelId="{E4E98F93-41F6-3E44-B811-4FFE9E0A0B0D}">
      <dsp:nvSpPr>
        <dsp:cNvPr id="0" name=""/>
        <dsp:cNvSpPr/>
      </dsp:nvSpPr>
      <dsp:spPr>
        <a:xfrm>
          <a:off x="5235006" y="1518467"/>
          <a:ext cx="1635124" cy="16351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 dirty="0"/>
            <a:t>Team </a:t>
          </a:r>
          <a:r>
            <a:rPr lang="nl-NL" sz="1500" kern="1200" dirty="0" err="1"/>
            <a:t>competences</a:t>
          </a:r>
          <a:endParaRPr lang="nl-NL" sz="1500" kern="1200" dirty="0"/>
        </a:p>
      </dsp:txBody>
      <dsp:txXfrm>
        <a:off x="5474464" y="1757925"/>
        <a:ext cx="1156208" cy="1156208"/>
      </dsp:txXfrm>
    </dsp:sp>
    <dsp:sp modelId="{6C6DB87A-91B5-EE46-88DE-A863169CA8CF}">
      <dsp:nvSpPr>
        <dsp:cNvPr id="0" name=""/>
        <dsp:cNvSpPr/>
      </dsp:nvSpPr>
      <dsp:spPr>
        <a:xfrm rot="6512545">
          <a:off x="5476725" y="3181658"/>
          <a:ext cx="399305" cy="551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200" kern="1200"/>
        </a:p>
      </dsp:txBody>
      <dsp:txXfrm rot="10800000">
        <a:off x="5555668" y="3235243"/>
        <a:ext cx="279514" cy="331112"/>
      </dsp:txXfrm>
    </dsp:sp>
    <dsp:sp modelId="{DD37AB7D-50B7-464A-8D33-4E692298A3DF}">
      <dsp:nvSpPr>
        <dsp:cNvPr id="0" name=""/>
        <dsp:cNvSpPr/>
      </dsp:nvSpPr>
      <dsp:spPr>
        <a:xfrm>
          <a:off x="4475437" y="3783007"/>
          <a:ext cx="1635124" cy="16351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 dirty="0" err="1"/>
            <a:t>Institutional</a:t>
          </a:r>
          <a:r>
            <a:rPr lang="nl-NL" sz="1500" kern="1200" dirty="0"/>
            <a:t> </a:t>
          </a:r>
          <a:r>
            <a:rPr lang="nl-NL" sz="1500" kern="1200" dirty="0" err="1"/>
            <a:t>competences</a:t>
          </a:r>
          <a:endParaRPr lang="nl-NL" sz="1500" kern="1200" dirty="0"/>
        </a:p>
      </dsp:txBody>
      <dsp:txXfrm>
        <a:off x="4714895" y="4022465"/>
        <a:ext cx="1156208" cy="1156208"/>
      </dsp:txXfrm>
    </dsp:sp>
    <dsp:sp modelId="{58D412DC-6070-214D-89E1-364457C07F82}">
      <dsp:nvSpPr>
        <dsp:cNvPr id="0" name=""/>
        <dsp:cNvSpPr/>
      </dsp:nvSpPr>
      <dsp:spPr>
        <a:xfrm rot="10800000">
          <a:off x="3858281" y="4324642"/>
          <a:ext cx="436123" cy="551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200" kern="1200"/>
        </a:p>
      </dsp:txBody>
      <dsp:txXfrm rot="10800000">
        <a:off x="3989118" y="4435013"/>
        <a:ext cx="305286" cy="331112"/>
      </dsp:txXfrm>
    </dsp:sp>
    <dsp:sp modelId="{D302AE0A-30BE-A141-821D-9FFC2084475C}">
      <dsp:nvSpPr>
        <dsp:cNvPr id="0" name=""/>
        <dsp:cNvSpPr/>
      </dsp:nvSpPr>
      <dsp:spPr>
        <a:xfrm>
          <a:off x="2017437" y="3783007"/>
          <a:ext cx="1635124" cy="16351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 dirty="0" err="1"/>
            <a:t>Inter-institutional</a:t>
          </a:r>
          <a:r>
            <a:rPr lang="nl-NL" sz="1500" kern="1200" dirty="0"/>
            <a:t> </a:t>
          </a:r>
          <a:r>
            <a:rPr lang="nl-NL" sz="1500" kern="1200" dirty="0" err="1"/>
            <a:t>competences</a:t>
          </a:r>
          <a:endParaRPr lang="nl-NL" sz="1500" kern="1200" dirty="0"/>
        </a:p>
      </dsp:txBody>
      <dsp:txXfrm>
        <a:off x="2256895" y="4022465"/>
        <a:ext cx="1156208" cy="1156208"/>
      </dsp:txXfrm>
    </dsp:sp>
    <dsp:sp modelId="{0C232DBC-9929-5949-9CA6-257D73C748AB}">
      <dsp:nvSpPr>
        <dsp:cNvPr id="0" name=""/>
        <dsp:cNvSpPr/>
      </dsp:nvSpPr>
      <dsp:spPr>
        <a:xfrm rot="15120000">
          <a:off x="2240970" y="3167533"/>
          <a:ext cx="436123" cy="551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200" kern="1200"/>
        </a:p>
      </dsp:txBody>
      <dsp:txXfrm rot="10800000">
        <a:off x="2326604" y="3340121"/>
        <a:ext cx="305286" cy="331112"/>
      </dsp:txXfrm>
    </dsp:sp>
    <dsp:sp modelId="{CBEEEE7E-9BAD-5D40-8632-E3B3419A47BC}">
      <dsp:nvSpPr>
        <dsp:cNvPr id="0" name=""/>
        <dsp:cNvSpPr/>
      </dsp:nvSpPr>
      <dsp:spPr>
        <a:xfrm>
          <a:off x="1257873" y="1445310"/>
          <a:ext cx="1635124" cy="16351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 dirty="0" err="1"/>
            <a:t>Governance</a:t>
          </a:r>
          <a:r>
            <a:rPr lang="nl-NL" sz="1500" kern="1200" dirty="0"/>
            <a:t> </a:t>
          </a:r>
          <a:r>
            <a:rPr lang="nl-NL" sz="1500" kern="1200" dirty="0" err="1"/>
            <a:t>Competences</a:t>
          </a:r>
          <a:endParaRPr lang="nl-NL" sz="1500" kern="1200" dirty="0"/>
        </a:p>
      </dsp:txBody>
      <dsp:txXfrm>
        <a:off x="1497331" y="1684768"/>
        <a:ext cx="1156208" cy="1156208"/>
      </dsp:txXfrm>
    </dsp:sp>
    <dsp:sp modelId="{32B34F36-FAEF-3B45-8A45-E39D18AB7B35}">
      <dsp:nvSpPr>
        <dsp:cNvPr id="0" name=""/>
        <dsp:cNvSpPr/>
      </dsp:nvSpPr>
      <dsp:spPr>
        <a:xfrm rot="19440000">
          <a:off x="2841670" y="1271812"/>
          <a:ext cx="436123" cy="551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200" kern="1200"/>
        </a:p>
      </dsp:txBody>
      <dsp:txXfrm>
        <a:off x="2854164" y="1420635"/>
        <a:ext cx="305286" cy="3311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D418A0-3176-4D48-913C-9D320E91ABE5}" type="datetimeFigureOut">
              <a:rPr lang="nl-BE" smtClean="0"/>
              <a:t>21/02/2024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l-NL"/>
              <a:t>Tekststijl van het model bewerken
Tweede niveau
Derde niveau
Vierde niveau
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0F24C0-83A2-E74F-B6FE-CA2AEC5FEF0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72810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99525-F984-144C-88B6-B356F29CC44D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0733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0F5F3-9628-E744-A676-F6521B457DD8}" type="datetimeFigureOut">
              <a:rPr lang="nl-NL" smtClean="0"/>
              <a:t>21-02-2024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CF6E6-574D-5448-88BB-0D80B18E263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676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0F5F3-9628-E744-A676-F6521B457DD8}" type="datetimeFigureOut">
              <a:rPr lang="nl-NL" smtClean="0"/>
              <a:t>21-02-2024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CF6E6-574D-5448-88BB-0D80B18E263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1278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0F5F3-9628-E744-A676-F6521B457DD8}" type="datetimeFigureOut">
              <a:rPr lang="nl-NL" smtClean="0"/>
              <a:t>21-02-2024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CF6E6-574D-5448-88BB-0D80B18E263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19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0F5F3-9628-E744-A676-F6521B457DD8}" type="datetimeFigureOut">
              <a:rPr lang="nl-NL" smtClean="0"/>
              <a:t>21-02-2024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CF6E6-574D-5448-88BB-0D80B18E263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630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0F5F3-9628-E744-A676-F6521B457DD8}" type="datetimeFigureOut">
              <a:rPr lang="nl-NL" smtClean="0"/>
              <a:t>21-02-2024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CF6E6-574D-5448-88BB-0D80B18E263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3091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0F5F3-9628-E744-A676-F6521B457DD8}" type="datetimeFigureOut">
              <a:rPr lang="nl-NL" smtClean="0"/>
              <a:t>21-02-2024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CF6E6-574D-5448-88BB-0D80B18E263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946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0F5F3-9628-E744-A676-F6521B457DD8}" type="datetimeFigureOut">
              <a:rPr lang="nl-NL" smtClean="0"/>
              <a:t>21-02-2024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CF6E6-574D-5448-88BB-0D80B18E263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422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0F5F3-9628-E744-A676-F6521B457DD8}" type="datetimeFigureOut">
              <a:rPr lang="nl-NL" smtClean="0"/>
              <a:t>21-02-2024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CF6E6-574D-5448-88BB-0D80B18E263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6770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0F5F3-9628-E744-A676-F6521B457DD8}" type="datetimeFigureOut">
              <a:rPr lang="nl-NL" smtClean="0"/>
              <a:t>21-02-2024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CF6E6-574D-5448-88BB-0D80B18E263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0979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0F5F3-9628-E744-A676-F6521B457DD8}" type="datetimeFigureOut">
              <a:rPr lang="nl-NL" smtClean="0"/>
              <a:t>21-02-2024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CF6E6-574D-5448-88BB-0D80B18E263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3860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0F5F3-9628-E744-A676-F6521B457DD8}" type="datetimeFigureOut">
              <a:rPr lang="nl-NL" smtClean="0"/>
              <a:t>21-02-2024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CF6E6-574D-5448-88BB-0D80B18E263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5890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0F5F3-9628-E744-A676-F6521B457DD8}" type="datetimeFigureOut">
              <a:rPr lang="nl-NL" smtClean="0"/>
              <a:t>21-02-2024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CF6E6-574D-5448-88BB-0D80B18E263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3004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ichel.Vandenbroeck@UGent.b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B3CA0565-39A4-1841-85B6-EDD48B938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0810" y="2810405"/>
            <a:ext cx="2423722" cy="1938978"/>
          </a:xfrm>
          <a:prstGeom prst="rect">
            <a:avLst/>
          </a:prstGeom>
        </p:spPr>
      </p:pic>
      <p:sp>
        <p:nvSpPr>
          <p:cNvPr id="8" name="Ondertitel 2">
            <a:extLst>
              <a:ext uri="{FF2B5EF4-FFF2-40B4-BE49-F238E27FC236}">
                <a16:creationId xmlns:a16="http://schemas.microsoft.com/office/drawing/2014/main" id="{607EA84E-FBF8-FF46-B8C5-35470B1CAB72}"/>
              </a:ext>
            </a:extLst>
          </p:cNvPr>
          <p:cNvSpPr txBox="1">
            <a:spLocks/>
          </p:cNvSpPr>
          <p:nvPr/>
        </p:nvSpPr>
        <p:spPr>
          <a:xfrm>
            <a:off x="6297880" y="4527838"/>
            <a:ext cx="6096000" cy="176767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400" dirty="0">
                <a:latin typeface="Arial Narrow" panose="020B0604020202020204" pitchFamily="34" charset="0"/>
                <a:ea typeface="UGent Panno Text Medium" charset="0"/>
                <a:cs typeface="Arial Narrow" panose="020B0604020202020204" pitchFamily="34" charset="0"/>
              </a:rPr>
              <a:t>Prof. Michel </a:t>
            </a:r>
            <a:r>
              <a:rPr lang="nl-NL" sz="2400" dirty="0" err="1">
                <a:latin typeface="Arial Narrow" panose="020B0604020202020204" pitchFamily="34" charset="0"/>
                <a:ea typeface="UGent Panno Text Medium" charset="0"/>
                <a:cs typeface="Arial Narrow" panose="020B0604020202020204" pitchFamily="34" charset="0"/>
              </a:rPr>
              <a:t>Vandenbroeck</a:t>
            </a:r>
            <a:endParaRPr lang="nl-NL" sz="2400" dirty="0">
              <a:latin typeface="Arial Narrow" panose="020B0604020202020204" pitchFamily="34" charset="0"/>
              <a:ea typeface="UGent Panno Text Medium" charset="0"/>
              <a:cs typeface="Arial Narrow" panose="020B0604020202020204" pitchFamily="34" charset="0"/>
            </a:endParaRPr>
          </a:p>
          <a:p>
            <a:pPr marL="0" indent="0">
              <a:buNone/>
            </a:pPr>
            <a:r>
              <a:rPr lang="nl-NL" sz="2400" dirty="0">
                <a:latin typeface="Arial Narrow" panose="020B0604020202020204" pitchFamily="34" charset="0"/>
                <a:ea typeface="UGent Panno Text" charset="0"/>
                <a:cs typeface="Arial Narrow" panose="020B0604020202020204" pitchFamily="34" charset="0"/>
              </a:rPr>
              <a:t>Vakgroep sociaal werk en sociale pedagogiek</a:t>
            </a:r>
          </a:p>
          <a:p>
            <a:pPr marL="0" indent="0">
              <a:buNone/>
            </a:pPr>
            <a:r>
              <a:rPr lang="nl-NL" sz="2400" dirty="0" err="1">
                <a:latin typeface="Arial Narrow" panose="020B0604020202020204" pitchFamily="34" charset="0"/>
                <a:ea typeface="UGent Panno Text" charset="0"/>
                <a:cs typeface="Arial Narrow" panose="020B0604020202020204" pitchFamily="34" charset="0"/>
              </a:rPr>
              <a:t>UGent</a:t>
            </a:r>
            <a:endParaRPr lang="nl-NL" sz="2400" dirty="0">
              <a:latin typeface="Arial Narrow" panose="020B0604020202020204" pitchFamily="34" charset="0"/>
              <a:ea typeface="UGent Panno Text" charset="0"/>
              <a:cs typeface="Arial Narrow" panose="020B0604020202020204" pitchFamily="34" charset="0"/>
            </a:endParaRPr>
          </a:p>
          <a:p>
            <a:pPr marL="0" indent="0">
              <a:buNone/>
            </a:pPr>
            <a:r>
              <a:rPr lang="nl-NL" sz="2400" dirty="0">
                <a:latin typeface="Arial Narrow" panose="020B0604020202020204" pitchFamily="34" charset="0"/>
                <a:ea typeface="UGent Panno Text" charset="0"/>
                <a:cs typeface="Arial Narrow" panose="020B0604020202020204" pitchFamily="34" charset="0"/>
                <a:hlinkClick r:id="rId3"/>
              </a:rPr>
              <a:t>Michel.Vandenbroeck@UGent.be</a:t>
            </a:r>
            <a:endParaRPr lang="nl-NL" sz="2400" dirty="0">
              <a:latin typeface="Arial Narrow" panose="020B0604020202020204" pitchFamily="34" charset="0"/>
              <a:ea typeface="UGent Panno Text" charset="0"/>
              <a:cs typeface="Arial Narrow" panose="020B0604020202020204" pitchFamily="34" charset="0"/>
            </a:endParaRPr>
          </a:p>
          <a:p>
            <a:pPr marL="0" indent="0">
              <a:buNone/>
            </a:pPr>
            <a:r>
              <a:rPr lang="nl-NL" sz="2400" dirty="0">
                <a:latin typeface="Arial Narrow" panose="020B0604020202020204" pitchFamily="34" charset="0"/>
                <a:ea typeface="UGent Panno Text" charset="0"/>
                <a:cs typeface="Arial Narrow" panose="020B0604020202020204" pitchFamily="34" charset="0"/>
              </a:rPr>
              <a:t>         @</a:t>
            </a:r>
            <a:r>
              <a:rPr lang="nl-NL" sz="2400" dirty="0" err="1">
                <a:latin typeface="Arial Narrow" panose="020B0604020202020204" pitchFamily="34" charset="0"/>
                <a:ea typeface="UGent Panno Text" charset="0"/>
                <a:cs typeface="Arial Narrow" panose="020B0604020202020204" pitchFamily="34" charset="0"/>
              </a:rPr>
              <a:t>MichelVdbroeck</a:t>
            </a:r>
            <a:endParaRPr lang="nl-NL" sz="2400" dirty="0">
              <a:latin typeface="Arial Narrow" panose="020B0604020202020204" pitchFamily="34" charset="0"/>
              <a:ea typeface="UGent Panno Text" charset="0"/>
              <a:cs typeface="Arial Narrow" panose="020B060402020202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71A0646-54F5-1648-861E-E9B75CE775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5926748"/>
            <a:ext cx="404103" cy="359957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A8BBC368-C04E-E24E-965F-5192DC74C0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6096000" cy="6858000"/>
          </a:xfrm>
          <a:prstGeom prst="rect">
            <a:avLst/>
          </a:prstGeom>
          <a:solidFill>
            <a:srgbClr val="1E64C8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311150">
              <a:lnSpc>
                <a:spcPct val="115000"/>
              </a:lnSpc>
              <a:spcAft>
                <a:spcPts val="0"/>
              </a:spcAft>
            </a:pPr>
            <a:r>
              <a:rPr lang="nl-BE" sz="2000" u="none" strike="noStrike" dirty="0">
                <a:solidFill>
                  <a:srgbClr val="FFFFFF"/>
                </a:solidFill>
                <a:effectLst/>
                <a:latin typeface="UGent Panno Text Medium" charset="0"/>
                <a:ea typeface="Calibri" charset="0"/>
                <a:cs typeface="Arial" charset="0"/>
              </a:rPr>
              <a:t> </a:t>
            </a:r>
            <a:endParaRPr lang="nl-NL" sz="1100" dirty="0">
              <a:effectLst/>
              <a:latin typeface="Arial" charset="0"/>
              <a:ea typeface="Calibri" charset="0"/>
              <a:cs typeface="Times New Roman" charset="0"/>
            </a:endParaRPr>
          </a:p>
          <a:p>
            <a:pPr marL="311150">
              <a:lnSpc>
                <a:spcPct val="115000"/>
              </a:lnSpc>
              <a:spcAft>
                <a:spcPts val="0"/>
              </a:spcAft>
            </a:pPr>
            <a:r>
              <a:rPr lang="nl-BE" sz="20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Stad Gent, 1 maart 2024</a:t>
            </a:r>
          </a:p>
          <a:p>
            <a:pPr marL="311150">
              <a:lnSpc>
                <a:spcPct val="115000"/>
              </a:lnSpc>
              <a:spcAft>
                <a:spcPts val="0"/>
              </a:spcAft>
            </a:pPr>
            <a:endParaRPr lang="nl-BE" sz="20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11150">
              <a:lnSpc>
                <a:spcPct val="115000"/>
              </a:lnSpc>
              <a:spcAft>
                <a:spcPts val="0"/>
              </a:spcAft>
            </a:pPr>
            <a:endParaRPr lang="nl-BE" sz="20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11150">
              <a:lnSpc>
                <a:spcPct val="115000"/>
              </a:lnSpc>
              <a:spcAft>
                <a:spcPts val="0"/>
              </a:spcAft>
            </a:pPr>
            <a:endParaRPr lang="nl-BE" sz="20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11150">
              <a:lnSpc>
                <a:spcPct val="115000"/>
              </a:lnSpc>
              <a:spcAft>
                <a:spcPts val="0"/>
              </a:spcAft>
            </a:pPr>
            <a:endParaRPr lang="nl-BE" sz="20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11150">
              <a:lnSpc>
                <a:spcPct val="115000"/>
              </a:lnSpc>
              <a:spcAft>
                <a:spcPts val="0"/>
              </a:spcAft>
            </a:pPr>
            <a:endParaRPr lang="nl-NL" sz="2000" dirty="0">
              <a:solidFill>
                <a:schemeClr val="bg1"/>
              </a:solidFill>
              <a:latin typeface="Arial Narrow" panose="020B0604020202020204" pitchFamily="34" charset="0"/>
              <a:ea typeface="UGent Panno Text SemiBold" charset="0"/>
              <a:cs typeface="Arial Narrow" panose="020B0604020202020204" pitchFamily="34" charset="0"/>
            </a:endParaRPr>
          </a:p>
          <a:p>
            <a:pPr marL="311150">
              <a:lnSpc>
                <a:spcPct val="115000"/>
              </a:lnSpc>
              <a:spcAft>
                <a:spcPts val="0"/>
              </a:spcAft>
            </a:pPr>
            <a:endParaRPr lang="nl-NL" sz="3600" dirty="0">
              <a:solidFill>
                <a:schemeClr val="bg1"/>
              </a:solidFill>
              <a:latin typeface="Arial Narrow" panose="020B0604020202020204" pitchFamily="34" charset="0"/>
              <a:ea typeface="UGent Panno Text Medium" charset="0"/>
              <a:cs typeface="Arial Narrow" panose="020B0604020202020204" pitchFamily="34" charset="0"/>
            </a:endParaRPr>
          </a:p>
          <a:p>
            <a:pPr marL="311150">
              <a:lnSpc>
                <a:spcPct val="115000"/>
              </a:lnSpc>
              <a:spcAft>
                <a:spcPts val="0"/>
              </a:spcAft>
            </a:pPr>
            <a:endParaRPr lang="nl-NL" sz="3600" dirty="0">
              <a:solidFill>
                <a:schemeClr val="bg1"/>
              </a:solidFill>
              <a:latin typeface="Arial Narrow" panose="020B0604020202020204" pitchFamily="34" charset="0"/>
              <a:ea typeface="UGent Panno Text Medium" charset="0"/>
              <a:cs typeface="Arial Narrow" panose="020B0604020202020204" pitchFamily="34" charset="0"/>
            </a:endParaRPr>
          </a:p>
          <a:p>
            <a:pPr marL="311150">
              <a:lnSpc>
                <a:spcPct val="115000"/>
              </a:lnSpc>
              <a:spcAft>
                <a:spcPts val="0"/>
              </a:spcAft>
            </a:pPr>
            <a:endParaRPr lang="nl-NL" sz="3600" dirty="0">
              <a:solidFill>
                <a:schemeClr val="bg1"/>
              </a:solidFill>
              <a:latin typeface="Arial Narrow" panose="020B0604020202020204" pitchFamily="34" charset="0"/>
              <a:ea typeface="UGent Panno Text Medium" charset="0"/>
              <a:cs typeface="Arial Narrow" panose="020B0604020202020204" pitchFamily="34" charset="0"/>
            </a:endParaRPr>
          </a:p>
          <a:p>
            <a:pPr marL="311150">
              <a:lnSpc>
                <a:spcPct val="115000"/>
              </a:lnSpc>
              <a:spcAft>
                <a:spcPts val="0"/>
              </a:spcAft>
            </a:pPr>
            <a:r>
              <a:rPr lang="nl-NL" sz="3600" dirty="0">
                <a:solidFill>
                  <a:schemeClr val="bg1"/>
                </a:solidFill>
                <a:latin typeface="Arial Narrow" panose="020B0604020202020204" pitchFamily="34" charset="0"/>
                <a:ea typeface="UGent Panno Text Medium" charset="0"/>
                <a:cs typeface="Arial Narrow" panose="020B0604020202020204" pitchFamily="34" charset="0"/>
              </a:rPr>
              <a:t>KWALITEIT IN DE KINDEROPVANG </a:t>
            </a:r>
          </a:p>
          <a:p>
            <a:pPr marL="311150">
              <a:lnSpc>
                <a:spcPct val="115000"/>
              </a:lnSpc>
              <a:spcAft>
                <a:spcPts val="0"/>
              </a:spcAft>
            </a:pPr>
            <a:r>
              <a:rPr lang="nl-NL" sz="3600" dirty="0">
                <a:solidFill>
                  <a:schemeClr val="bg1"/>
                </a:solidFill>
                <a:latin typeface="Arial Narrow" panose="020B0604020202020204" pitchFamily="34" charset="0"/>
                <a:ea typeface="UGent Panno Text Medium" charset="0"/>
                <a:cs typeface="Arial Narrow" panose="020B0604020202020204" pitchFamily="34" charset="0"/>
              </a:rPr>
              <a:t>VAN DE TOEKOMST</a:t>
            </a:r>
          </a:p>
        </p:txBody>
      </p:sp>
    </p:spTree>
    <p:extLst>
      <p:ext uri="{BB962C8B-B14F-4D97-AF65-F5344CB8AC3E}">
        <p14:creationId xmlns:p14="http://schemas.microsoft.com/office/powerpoint/2010/main" val="1772069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AED22CA4-DE80-5E49-B210-E6F34DE605C1}"/>
              </a:ext>
            </a:extLst>
          </p:cNvPr>
          <p:cNvSpPr txBox="1"/>
          <p:nvPr/>
        </p:nvSpPr>
        <p:spPr>
          <a:xfrm>
            <a:off x="4840941" y="1635637"/>
            <a:ext cx="69651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>
                <a:latin typeface="Arial" panose="020B0604020202020204" pitchFamily="34" charset="0"/>
                <a:cs typeface="Arial" panose="020B0604020202020204" pitchFamily="34" charset="0"/>
              </a:rPr>
              <a:t>PROCESKWALITEIT</a:t>
            </a:r>
            <a:br>
              <a:rPr lang="nl-BE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2400" dirty="0">
                <a:latin typeface="Arial" panose="020B0604020202020204" pitchFamily="34" charset="0"/>
                <a:cs typeface="Arial" panose="020B0604020202020204" pitchFamily="34" charset="0"/>
              </a:rPr>
              <a:t>Betekenisvolle interacties (Volw-Kd en Kd-Kd)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61797C65-D354-3842-A810-3359144D4F53}"/>
              </a:ext>
            </a:extLst>
          </p:cNvPr>
          <p:cNvSpPr/>
          <p:nvPr/>
        </p:nvSpPr>
        <p:spPr>
          <a:xfrm>
            <a:off x="4840941" y="2543965"/>
            <a:ext cx="2951074" cy="3477423"/>
          </a:xfrm>
          <a:prstGeom prst="rect">
            <a:avLst/>
          </a:prstGeom>
          <a:solidFill>
            <a:srgbClr val="1E64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F0424F57-981B-6C4D-ABE0-F34CB7782B6D}"/>
              </a:ext>
            </a:extLst>
          </p:cNvPr>
          <p:cNvSpPr txBox="1"/>
          <p:nvPr/>
        </p:nvSpPr>
        <p:spPr>
          <a:xfrm>
            <a:off x="4840942" y="2803993"/>
            <a:ext cx="2951074" cy="2246769"/>
          </a:xfrm>
          <a:prstGeom prst="rect">
            <a:avLst/>
          </a:prstGeom>
          <a:solidFill>
            <a:srgbClr val="1E64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2000" dirty="0">
                <a:latin typeface="Arial" panose="020B0604020202020204" pitchFamily="34" charset="0"/>
                <a:cs typeface="Arial" panose="020B0604020202020204" pitchFamily="34" charset="0"/>
              </a:rPr>
              <a:t>  EMOTIONELE ONDERSTEUNING</a:t>
            </a:r>
          </a:p>
          <a:p>
            <a:pPr algn="ctr"/>
            <a:endParaRPr lang="nl-B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nl-BE" sz="2000" dirty="0">
                <a:latin typeface="Arial" panose="020B0604020202020204" pitchFamily="34" charset="0"/>
                <a:cs typeface="Arial" panose="020B0604020202020204" pitchFamily="34" charset="0"/>
              </a:rPr>
              <a:t>Relationeel klimaat</a:t>
            </a:r>
          </a:p>
          <a:p>
            <a:pPr algn="ctr"/>
            <a:r>
              <a:rPr lang="nl-BE" sz="2000" dirty="0">
                <a:latin typeface="Arial" panose="020B0604020202020204" pitchFamily="34" charset="0"/>
                <a:cs typeface="Arial" panose="020B0604020202020204" pitchFamily="34" charset="0"/>
              </a:rPr>
              <a:t>Sensitiviteit</a:t>
            </a:r>
          </a:p>
          <a:p>
            <a:pPr algn="ctr"/>
            <a:r>
              <a:rPr lang="nl-BE" sz="2000" dirty="0">
                <a:latin typeface="Arial" panose="020B0604020202020204" pitchFamily="34" charset="0"/>
                <a:cs typeface="Arial" panose="020B0604020202020204" pitchFamily="34" charset="0"/>
              </a:rPr>
              <a:t>Responsiviteit</a:t>
            </a:r>
          </a:p>
          <a:p>
            <a:pPr algn="ctr"/>
            <a:r>
              <a:rPr lang="nl-BE" sz="2000" dirty="0">
                <a:latin typeface="Arial" panose="020B0604020202020204" pitchFamily="34" charset="0"/>
                <a:cs typeface="Arial" panose="020B0604020202020204" pitchFamily="34" charset="0"/>
              </a:rPr>
              <a:t>Begeleiding van gedrag</a:t>
            </a: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68DDD60F-C555-5C4E-948F-92CFFC6B9E50}"/>
              </a:ext>
            </a:extLst>
          </p:cNvPr>
          <p:cNvSpPr/>
          <p:nvPr/>
        </p:nvSpPr>
        <p:spPr>
          <a:xfrm>
            <a:off x="7987553" y="2529545"/>
            <a:ext cx="2951074" cy="3477423"/>
          </a:xfrm>
          <a:prstGeom prst="rect">
            <a:avLst/>
          </a:prstGeom>
          <a:solidFill>
            <a:srgbClr val="1E64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73CB2B67-302B-9242-80C5-EEF207F327DC}"/>
              </a:ext>
            </a:extLst>
          </p:cNvPr>
          <p:cNvSpPr txBox="1"/>
          <p:nvPr/>
        </p:nvSpPr>
        <p:spPr>
          <a:xfrm>
            <a:off x="7987553" y="2818649"/>
            <a:ext cx="2951074" cy="1938992"/>
          </a:xfrm>
          <a:prstGeom prst="rect">
            <a:avLst/>
          </a:prstGeom>
          <a:solidFill>
            <a:srgbClr val="1E64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2000" dirty="0">
                <a:latin typeface="Arial" panose="020B0604020202020204" pitchFamily="34" charset="0"/>
                <a:cs typeface="Arial" panose="020B0604020202020204" pitchFamily="34" charset="0"/>
              </a:rPr>
              <a:t>  EDUCATIEVE ONDERSTEUNING</a:t>
            </a:r>
          </a:p>
          <a:p>
            <a:pPr algn="ctr"/>
            <a:endParaRPr lang="nl-B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nl-BE" sz="2000" dirty="0">
                <a:latin typeface="Arial" panose="020B0604020202020204" pitchFamily="34" charset="0"/>
                <a:cs typeface="Arial" panose="020B0604020202020204" pitchFamily="34" charset="0"/>
              </a:rPr>
              <a:t>Faciliteren exploratie</a:t>
            </a:r>
          </a:p>
          <a:p>
            <a:pPr algn="ctr"/>
            <a:r>
              <a:rPr lang="nl-BE" sz="2000" dirty="0">
                <a:latin typeface="Arial" panose="020B0604020202020204" pitchFamily="34" charset="0"/>
                <a:cs typeface="Arial" panose="020B0604020202020204" pitchFamily="34" charset="0"/>
              </a:rPr>
              <a:t>Kwaliteit van feedback</a:t>
            </a:r>
          </a:p>
          <a:p>
            <a:pPr algn="ctr"/>
            <a:r>
              <a:rPr lang="nl-BE" sz="2000" dirty="0">
                <a:latin typeface="Arial" panose="020B0604020202020204" pitchFamily="34" charset="0"/>
                <a:cs typeface="Arial" panose="020B0604020202020204" pitchFamily="34" charset="0"/>
              </a:rPr>
              <a:t>Taalondersteuning</a:t>
            </a:r>
          </a:p>
        </p:txBody>
      </p:sp>
      <p:pic>
        <p:nvPicPr>
          <p:cNvPr id="15" name="Picture 2" descr="book">
            <a:extLst>
              <a:ext uri="{FF2B5EF4-FFF2-40B4-BE49-F238E27FC236}">
                <a16:creationId xmlns:a16="http://schemas.microsoft.com/office/drawing/2014/main" id="{2657A9E8-3048-474B-8E0D-ABAB1DE30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1744577"/>
            <a:ext cx="3209968" cy="427681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kstvak 16">
            <a:extLst>
              <a:ext uri="{FF2B5EF4-FFF2-40B4-BE49-F238E27FC236}">
                <a16:creationId xmlns:a16="http://schemas.microsoft.com/office/drawing/2014/main" id="{8D339314-13EE-2143-A6B5-59FE88F9474B}"/>
              </a:ext>
            </a:extLst>
          </p:cNvPr>
          <p:cNvSpPr txBox="1"/>
          <p:nvPr/>
        </p:nvSpPr>
        <p:spPr>
          <a:xfrm>
            <a:off x="581021" y="784545"/>
            <a:ext cx="78057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dirty="0">
                <a:latin typeface="Arial" panose="020B0604020202020204" pitchFamily="34" charset="0"/>
                <a:cs typeface="Arial" panose="020B0604020202020204" pitchFamily="34" charset="0"/>
              </a:rPr>
              <a:t>STARTING STRONG VI</a:t>
            </a:r>
          </a:p>
        </p:txBody>
      </p:sp>
    </p:spTree>
    <p:extLst>
      <p:ext uri="{BB962C8B-B14F-4D97-AF65-F5344CB8AC3E}">
        <p14:creationId xmlns:p14="http://schemas.microsoft.com/office/powerpoint/2010/main" val="1021656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8B9122BD-814A-A54A-9915-E4559F755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0742" y="0"/>
            <a:ext cx="7202515" cy="685800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2B979820-D956-7A41-AF92-DD40F2C73E7C}"/>
              </a:ext>
            </a:extLst>
          </p:cNvPr>
          <p:cNvSpPr txBox="1"/>
          <p:nvPr/>
        </p:nvSpPr>
        <p:spPr>
          <a:xfrm>
            <a:off x="575742" y="452055"/>
            <a:ext cx="5119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dirty="0">
                <a:latin typeface="Arial" panose="020B0604020202020204" pitchFamily="34" charset="0"/>
                <a:cs typeface="Arial" panose="020B0604020202020204" pitchFamily="34" charset="0"/>
              </a:rPr>
              <a:t>MEMOQ 0 (2016)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87143054-B354-484C-80A0-C63335B3ED80}"/>
              </a:ext>
            </a:extLst>
          </p:cNvPr>
          <p:cNvSpPr txBox="1"/>
          <p:nvPr/>
        </p:nvSpPr>
        <p:spPr>
          <a:xfrm>
            <a:off x="602730" y="1550441"/>
            <a:ext cx="50927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>
                <a:latin typeface="Arial" panose="020B0604020202020204" pitchFamily="34" charset="0"/>
                <a:cs typeface="Arial" panose="020B0604020202020204" pitchFamily="34" charset="0"/>
              </a:rPr>
              <a:t>400 leefgroepen</a:t>
            </a:r>
          </a:p>
          <a:p>
            <a:r>
              <a:rPr lang="nl-BE" sz="2000" dirty="0">
                <a:latin typeface="Arial" panose="020B0604020202020204" pitchFamily="34" charset="0"/>
                <a:cs typeface="Arial" panose="020B0604020202020204" pitchFamily="34" charset="0"/>
              </a:rPr>
              <a:t>684 cycli bij baby’s</a:t>
            </a:r>
          </a:p>
          <a:p>
            <a:r>
              <a:rPr lang="nl-BE" sz="2000" dirty="0">
                <a:latin typeface="Arial" panose="020B0604020202020204" pitchFamily="34" charset="0"/>
                <a:cs typeface="Arial" panose="020B0604020202020204" pitchFamily="34" charset="0"/>
              </a:rPr>
              <a:t>919 cylci bij peuters</a:t>
            </a:r>
          </a:p>
          <a:p>
            <a:endParaRPr lang="nl-B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BE" sz="2400" dirty="0">
                <a:solidFill>
                  <a:srgbClr val="1E64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Emotionele ondersteuning</a:t>
            </a:r>
          </a:p>
          <a:p>
            <a:pPr lvl="1"/>
            <a:r>
              <a:rPr lang="nl-BE" sz="2000" dirty="0">
                <a:latin typeface="Arial" panose="020B0604020202020204" pitchFamily="34" charset="0"/>
                <a:cs typeface="Arial" panose="020B0604020202020204" pitchFamily="34" charset="0"/>
              </a:rPr>
              <a:t>Matig tot goed. M = 3,5</a:t>
            </a:r>
          </a:p>
          <a:p>
            <a:endParaRPr lang="nl-B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BE" sz="2400" dirty="0">
                <a:solidFill>
                  <a:srgbClr val="1E64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Educatieve ondersteuning</a:t>
            </a:r>
          </a:p>
          <a:p>
            <a:pPr lvl="1"/>
            <a:r>
              <a:rPr lang="nl-BE" sz="2000" dirty="0">
                <a:latin typeface="Arial" panose="020B0604020202020204" pitchFamily="34" charset="0"/>
                <a:cs typeface="Arial" panose="020B0604020202020204" pitchFamily="34" charset="0"/>
              </a:rPr>
              <a:t>Matig tot zwak</a:t>
            </a:r>
          </a:p>
          <a:p>
            <a:pPr lvl="1"/>
            <a:r>
              <a:rPr lang="nl-BE" sz="2000" dirty="0">
                <a:latin typeface="Arial" panose="020B0604020202020204" pitchFamily="34" charset="0"/>
                <a:cs typeface="Arial" panose="020B0604020202020204" pitchFamily="34" charset="0"/>
              </a:rPr>
              <a:t>M (baby) = 2,5</a:t>
            </a:r>
          </a:p>
          <a:p>
            <a:pPr lvl="1"/>
            <a:r>
              <a:rPr lang="nl-BE" sz="2000" dirty="0">
                <a:latin typeface="Arial" panose="020B0604020202020204" pitchFamily="34" charset="0"/>
                <a:cs typeface="Arial" panose="020B0604020202020204" pitchFamily="34" charset="0"/>
              </a:rPr>
              <a:t>M (peuter &lt; 2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E0DD2DE8-DE2A-9C4C-97F6-51FEDFC7414C}"/>
              </a:ext>
            </a:extLst>
          </p:cNvPr>
          <p:cNvSpPr txBox="1"/>
          <p:nvPr/>
        </p:nvSpPr>
        <p:spPr>
          <a:xfrm rot="16200000">
            <a:off x="3516300" y="5119836"/>
            <a:ext cx="2528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400" dirty="0">
                <a:latin typeface="Arial Narrow" panose="020B0604020202020204" pitchFamily="34" charset="0"/>
                <a:cs typeface="Arial Narrow" panose="020B0604020202020204" pitchFamily="34" charset="0"/>
              </a:rPr>
              <a:t>Peuters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C81B000C-1320-3D4E-AB68-6EAA735A048E}"/>
              </a:ext>
            </a:extLst>
          </p:cNvPr>
          <p:cNvSpPr txBox="1"/>
          <p:nvPr/>
        </p:nvSpPr>
        <p:spPr>
          <a:xfrm rot="16200000">
            <a:off x="3516301" y="1818156"/>
            <a:ext cx="2528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400" dirty="0">
                <a:latin typeface="Arial Narrow" panose="020B0604020202020204" pitchFamily="34" charset="0"/>
                <a:cs typeface="Arial Narrow" panose="020B0604020202020204" pitchFamily="34" charset="0"/>
              </a:rPr>
              <a:t>Baby’s</a:t>
            </a:r>
          </a:p>
        </p:txBody>
      </p:sp>
    </p:spTree>
    <p:extLst>
      <p:ext uri="{BB962C8B-B14F-4D97-AF65-F5344CB8AC3E}">
        <p14:creationId xmlns:p14="http://schemas.microsoft.com/office/powerpoint/2010/main" val="128633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>
            <a:extLst>
              <a:ext uri="{FF2B5EF4-FFF2-40B4-BE49-F238E27FC236}">
                <a16:creationId xmlns:a16="http://schemas.microsoft.com/office/drawing/2014/main" id="{C612EB5C-BAF6-E84F-9F09-2C7CC985511D}"/>
              </a:ext>
            </a:extLst>
          </p:cNvPr>
          <p:cNvSpPr txBox="1"/>
          <p:nvPr/>
        </p:nvSpPr>
        <p:spPr>
          <a:xfrm>
            <a:off x="602730" y="1550441"/>
            <a:ext cx="50927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sz="24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r>
              <a:rPr lang="nl-BE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Educatieve ondersteuning</a:t>
            </a:r>
          </a:p>
          <a:p>
            <a:endParaRPr lang="nl-BE" sz="2400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>
                <a:latin typeface="Arial" panose="020B0604020202020204" pitchFamily="34" charset="0"/>
                <a:cs typeface="Arial" panose="020B0604020202020204" pitchFamily="34" charset="0"/>
              </a:rPr>
              <a:t>Faciliteren van exploratie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>
                <a:latin typeface="Arial" panose="020B0604020202020204" pitchFamily="34" charset="0"/>
                <a:cs typeface="Arial" panose="020B0604020202020204" pitchFamily="34" charset="0"/>
              </a:rPr>
              <a:t>Kwaliteit van feedback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>
                <a:latin typeface="Arial" panose="020B0604020202020204" pitchFamily="34" charset="0"/>
                <a:cs typeface="Arial" panose="020B0604020202020204" pitchFamily="34" charset="0"/>
              </a:rPr>
              <a:t>Taalondersteuning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nl-BE" sz="2400" dirty="0">
                <a:latin typeface="Arial" panose="020B0604020202020204" pitchFamily="34" charset="0"/>
                <a:cs typeface="Arial" panose="020B0604020202020204" pitchFamily="34" charset="0"/>
              </a:rPr>
              <a:t>Communicatie ondersteuning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nl-BE" sz="2400" dirty="0">
                <a:latin typeface="Arial" panose="020B0604020202020204" pitchFamily="34" charset="0"/>
                <a:cs typeface="Arial" panose="020B0604020202020204" pitchFamily="34" charset="0"/>
              </a:rPr>
              <a:t>Communicatie uitbreiding</a:t>
            </a:r>
          </a:p>
          <a:p>
            <a:endParaRPr lang="nl-BE" dirty="0"/>
          </a:p>
        </p:txBody>
      </p:sp>
      <p:graphicFrame>
        <p:nvGraphicFramePr>
          <p:cNvPr id="15" name="Grafiek 14">
            <a:extLst>
              <a:ext uri="{FF2B5EF4-FFF2-40B4-BE49-F238E27FC236}">
                <a16:creationId xmlns:a16="http://schemas.microsoft.com/office/drawing/2014/main" id="{342006EA-9C2C-4A47-900B-00C56BB617A9}"/>
              </a:ext>
            </a:extLst>
          </p:cNvPr>
          <p:cNvGraphicFramePr/>
          <p:nvPr/>
        </p:nvGraphicFramePr>
        <p:xfrm>
          <a:off x="6007100" y="1058121"/>
          <a:ext cx="6426200" cy="5139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vak 6">
            <a:extLst>
              <a:ext uri="{FF2B5EF4-FFF2-40B4-BE49-F238E27FC236}">
                <a16:creationId xmlns:a16="http://schemas.microsoft.com/office/drawing/2014/main" id="{35F36566-BC83-444E-A8F9-852F0ACD6B2A}"/>
              </a:ext>
            </a:extLst>
          </p:cNvPr>
          <p:cNvSpPr txBox="1"/>
          <p:nvPr/>
        </p:nvSpPr>
        <p:spPr>
          <a:xfrm>
            <a:off x="575742" y="452055"/>
            <a:ext cx="5119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dirty="0">
                <a:latin typeface="Arial" panose="020B0604020202020204" pitchFamily="34" charset="0"/>
                <a:cs typeface="Arial" panose="020B0604020202020204" pitchFamily="34" charset="0"/>
              </a:rPr>
              <a:t>MEMOQ 0 (2016)</a:t>
            </a:r>
          </a:p>
        </p:txBody>
      </p:sp>
    </p:spTree>
    <p:extLst>
      <p:ext uri="{BB962C8B-B14F-4D97-AF65-F5344CB8AC3E}">
        <p14:creationId xmlns:p14="http://schemas.microsoft.com/office/powerpoint/2010/main" val="27024155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0AEC4E71-CCC4-C14F-870C-AB750676A6DD}"/>
              </a:ext>
            </a:extLst>
          </p:cNvPr>
          <p:cNvSpPr txBox="1"/>
          <p:nvPr/>
        </p:nvSpPr>
        <p:spPr>
          <a:xfrm>
            <a:off x="0" y="341376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400" dirty="0">
                <a:latin typeface="Arial Narrow" panose="020B0604020202020204" pitchFamily="34" charset="0"/>
                <a:cs typeface="Arial Narrow" panose="020B0604020202020204" pitchFamily="34" charset="0"/>
              </a:rPr>
              <a:t>Kwaliteitsvol ?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E052C37-72DF-BB4E-9DCA-CE7D23C0C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2" t="23970" r="24055" b="25658"/>
          <a:stretch>
            <a:fillRect/>
          </a:stretch>
        </p:blipFill>
        <p:spPr bwMode="auto">
          <a:xfrm>
            <a:off x="1235655" y="1110817"/>
            <a:ext cx="9720690" cy="534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E34B1728-03F9-DB45-8690-D7740E40BDEA}"/>
              </a:ext>
            </a:extLst>
          </p:cNvPr>
          <p:cNvSpPr txBox="1"/>
          <p:nvPr/>
        </p:nvSpPr>
        <p:spPr>
          <a:xfrm rot="16200000">
            <a:off x="-1157748" y="3259354"/>
            <a:ext cx="40173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400" dirty="0">
                <a:latin typeface="Arial Narrow" panose="020B0604020202020204" pitchFamily="34" charset="0"/>
                <a:cs typeface="Arial Narrow" panose="020B0604020202020204" pitchFamily="34" charset="0"/>
              </a:rPr>
              <a:t>Baby’s</a:t>
            </a:r>
          </a:p>
        </p:txBody>
      </p:sp>
    </p:spTree>
    <p:extLst>
      <p:ext uri="{BB962C8B-B14F-4D97-AF65-F5344CB8AC3E}">
        <p14:creationId xmlns:p14="http://schemas.microsoft.com/office/powerpoint/2010/main" val="1856393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0AEC4E71-CCC4-C14F-870C-AB750676A6DD}"/>
              </a:ext>
            </a:extLst>
          </p:cNvPr>
          <p:cNvSpPr txBox="1"/>
          <p:nvPr/>
        </p:nvSpPr>
        <p:spPr>
          <a:xfrm>
            <a:off x="0" y="341376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400" dirty="0">
                <a:latin typeface="Arial Narrow" panose="020B0604020202020204" pitchFamily="34" charset="0"/>
                <a:cs typeface="Arial Narrow" panose="020B0604020202020204" pitchFamily="34" charset="0"/>
              </a:rPr>
              <a:t>Kwaliteitsvol ?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34B1728-03F9-DB45-8690-D7740E40BDEA}"/>
              </a:ext>
            </a:extLst>
          </p:cNvPr>
          <p:cNvSpPr txBox="1"/>
          <p:nvPr/>
        </p:nvSpPr>
        <p:spPr>
          <a:xfrm rot="16200000">
            <a:off x="-204838" y="3259354"/>
            <a:ext cx="40173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400" dirty="0">
                <a:latin typeface="Arial Narrow" panose="020B0604020202020204" pitchFamily="34" charset="0"/>
                <a:cs typeface="Arial Narrow" panose="020B0604020202020204" pitchFamily="34" charset="0"/>
              </a:rPr>
              <a:t>Peuters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0D8727E6-CEA0-A64D-AA10-47A998D641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564" y="1189798"/>
            <a:ext cx="7820286" cy="5211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301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>
            <a:extLst>
              <a:ext uri="{FF2B5EF4-FFF2-40B4-BE49-F238E27FC236}">
                <a16:creationId xmlns:a16="http://schemas.microsoft.com/office/drawing/2014/main" id="{C612EB5C-BAF6-E84F-9F09-2C7CC985511D}"/>
              </a:ext>
            </a:extLst>
          </p:cNvPr>
          <p:cNvSpPr txBox="1"/>
          <p:nvPr/>
        </p:nvSpPr>
        <p:spPr>
          <a:xfrm>
            <a:off x="602729" y="1550441"/>
            <a:ext cx="1125633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sz="24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r>
              <a:rPr lang="nl-BE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Gelijkaardige situatie, gelijkaardig probleem</a:t>
            </a:r>
          </a:p>
          <a:p>
            <a:endParaRPr lang="nl-BE" sz="2400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>
                <a:latin typeface="Arial" panose="020B0604020202020204" pitchFamily="34" charset="0"/>
                <a:cs typeface="Arial" panose="020B0604020202020204" pitchFamily="34" charset="0"/>
              </a:rPr>
              <a:t>Educatieve en emotionele ondersteuning vooral hoog tijdens geleid spel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>
                <a:latin typeface="Arial" panose="020B0604020202020204" pitchFamily="34" charset="0"/>
                <a:cs typeface="Arial" panose="020B0604020202020204" pitchFamily="34" charset="0"/>
              </a:rPr>
              <a:t>Minder hoog bij vrij spel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>
                <a:latin typeface="Arial" panose="020B0604020202020204" pitchFamily="34" charset="0"/>
                <a:cs typeface="Arial" panose="020B0604020202020204" pitchFamily="34" charset="0"/>
              </a:rPr>
              <a:t>Laag tot zeer laag tijdens eetsituaties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>
                <a:latin typeface="Arial" panose="020B0604020202020204" pitchFamily="34" charset="0"/>
                <a:cs typeface="Arial" panose="020B0604020202020204" pitchFamily="34" charset="0"/>
              </a:rPr>
              <a:t>Educatieve ondersteuning systematisch lager dan emotionele ondersteuning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>
                <a:latin typeface="Arial" panose="020B0604020202020204" pitchFamily="34" charset="0"/>
                <a:cs typeface="Arial" panose="020B0604020202020204" pitchFamily="34" charset="0"/>
              </a:rPr>
              <a:t>Probleem van meertalige kinderen</a:t>
            </a:r>
          </a:p>
          <a:p>
            <a:endParaRPr lang="nl-BE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35F36566-BC83-444E-A8F9-852F0ACD6B2A}"/>
              </a:ext>
            </a:extLst>
          </p:cNvPr>
          <p:cNvSpPr txBox="1"/>
          <p:nvPr/>
        </p:nvSpPr>
        <p:spPr>
          <a:xfrm>
            <a:off x="575742" y="452055"/>
            <a:ext cx="5119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dirty="0">
                <a:latin typeface="Arial" panose="020B0604020202020204" pitchFamily="34" charset="0"/>
                <a:cs typeface="Arial" panose="020B0604020202020204" pitchFamily="34" charset="0"/>
              </a:rPr>
              <a:t>MEMOQ 1 (2024)</a:t>
            </a:r>
          </a:p>
        </p:txBody>
      </p:sp>
    </p:spTree>
    <p:extLst>
      <p:ext uri="{BB962C8B-B14F-4D97-AF65-F5344CB8AC3E}">
        <p14:creationId xmlns:p14="http://schemas.microsoft.com/office/powerpoint/2010/main" val="41690893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>
            <a:extLst>
              <a:ext uri="{FF2B5EF4-FFF2-40B4-BE49-F238E27FC236}">
                <a16:creationId xmlns:a16="http://schemas.microsoft.com/office/drawing/2014/main" id="{C612EB5C-BAF6-E84F-9F09-2C7CC985511D}"/>
              </a:ext>
            </a:extLst>
          </p:cNvPr>
          <p:cNvSpPr txBox="1"/>
          <p:nvPr/>
        </p:nvSpPr>
        <p:spPr>
          <a:xfrm>
            <a:off x="602729" y="1550441"/>
            <a:ext cx="1125633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sz="24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r>
              <a:rPr lang="nl-BE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 te doen? 5 sleutels:</a:t>
            </a:r>
          </a:p>
          <a:p>
            <a:endParaRPr lang="nl-BE" sz="2400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>
                <a:latin typeface="Arial" panose="020B0604020202020204" pitchFamily="34" charset="0"/>
                <a:cs typeface="Arial" panose="020B0604020202020204" pitchFamily="34" charset="0"/>
              </a:rPr>
              <a:t>Besef van het educatieve potentieel van zorgsituaties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>
                <a:latin typeface="Arial" panose="020B0604020202020204" pitchFamily="34" charset="0"/>
                <a:cs typeface="Arial" panose="020B0604020202020204" pitchFamily="34" charset="0"/>
              </a:rPr>
              <a:t>Organisatie van eetsituaties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>
                <a:latin typeface="Arial" panose="020B0604020202020204" pitchFamily="34" charset="0"/>
                <a:cs typeface="Arial" panose="020B0604020202020204" pitchFamily="34" charset="0"/>
              </a:rPr>
              <a:t>Algemene organisatie en tijdsbesteding in functie van geleid spel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>
                <a:latin typeface="Arial" panose="020B0604020202020204" pitchFamily="34" charset="0"/>
                <a:cs typeface="Arial" panose="020B0604020202020204" pitchFamily="34" charset="0"/>
              </a:rPr>
              <a:t>Rol van de volwassene bij vrij spel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>
                <a:latin typeface="Arial" panose="020B0604020202020204" pitchFamily="34" charset="0"/>
                <a:cs typeface="Arial" panose="020B0604020202020204" pitchFamily="34" charset="0"/>
              </a:rPr>
              <a:t>Omgaan met diversiteit en talige diversiteit</a:t>
            </a:r>
          </a:p>
          <a:p>
            <a:endParaRPr lang="nl-BE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35F36566-BC83-444E-A8F9-852F0ACD6B2A}"/>
              </a:ext>
            </a:extLst>
          </p:cNvPr>
          <p:cNvSpPr txBox="1"/>
          <p:nvPr/>
        </p:nvSpPr>
        <p:spPr>
          <a:xfrm>
            <a:off x="575742" y="452055"/>
            <a:ext cx="5119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dirty="0">
                <a:latin typeface="Arial" panose="020B0604020202020204" pitchFamily="34" charset="0"/>
                <a:cs typeface="Arial" panose="020B0604020202020204" pitchFamily="34" charset="0"/>
              </a:rPr>
              <a:t>MEMOQ 1 (2024)</a:t>
            </a:r>
          </a:p>
        </p:txBody>
      </p:sp>
    </p:spTree>
    <p:extLst>
      <p:ext uri="{BB962C8B-B14F-4D97-AF65-F5344CB8AC3E}">
        <p14:creationId xmlns:p14="http://schemas.microsoft.com/office/powerpoint/2010/main" val="12478309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>
            <a:extLst>
              <a:ext uri="{FF2B5EF4-FFF2-40B4-BE49-F238E27FC236}">
                <a16:creationId xmlns:a16="http://schemas.microsoft.com/office/drawing/2014/main" id="{C612EB5C-BAF6-E84F-9F09-2C7CC985511D}"/>
              </a:ext>
            </a:extLst>
          </p:cNvPr>
          <p:cNvSpPr txBox="1"/>
          <p:nvPr/>
        </p:nvSpPr>
        <p:spPr>
          <a:xfrm>
            <a:off x="575742" y="1522306"/>
            <a:ext cx="1125633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Pre-service</a:t>
            </a:r>
          </a:p>
          <a:p>
            <a:r>
              <a:rPr lang="nl-BE" sz="2400" dirty="0">
                <a:latin typeface="Arial" panose="020B0604020202020204" pitchFamily="34" charset="0"/>
                <a:cs typeface="Arial" panose="020B0604020202020204" pitchFamily="34" charset="0"/>
              </a:rPr>
              <a:t>Analyse eindtermen en lesmaterialen (vakken verzorging en opvoedkunde)  door Marte Putman</a:t>
            </a:r>
          </a:p>
          <a:p>
            <a:r>
              <a:rPr lang="nl-BE" sz="2400" dirty="0">
                <a:latin typeface="Arial" panose="020B0604020202020204" pitchFamily="34" charset="0"/>
                <a:cs typeface="Arial" panose="020B0604020202020204" pitchFamily="34" charset="0"/>
              </a:rPr>
              <a:t>- Educatieve ondersteuning komt veel minder voor dan emotionele</a:t>
            </a:r>
          </a:p>
          <a:p>
            <a:r>
              <a:rPr lang="nl-BE" sz="2400" dirty="0">
                <a:latin typeface="Arial" panose="020B0604020202020204" pitchFamily="34" charset="0"/>
                <a:cs typeface="Arial" panose="020B0604020202020204" pitchFamily="34" charset="0"/>
              </a:rPr>
              <a:t>- Zowel in de eindtermen, als in de leerplandoelstellingen</a:t>
            </a:r>
          </a:p>
          <a:p>
            <a:r>
              <a:rPr lang="nl-BE" sz="2400" dirty="0">
                <a:latin typeface="Arial" panose="020B0604020202020204" pitchFamily="34" charset="0"/>
                <a:cs typeface="Arial" panose="020B0604020202020204" pitchFamily="34" charset="0"/>
              </a:rPr>
              <a:t>- in alle netten</a:t>
            </a:r>
          </a:p>
          <a:p>
            <a:endParaRPr lang="nl-BE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3C97659-DEF0-54D6-70B8-CA6275AFBB5A}"/>
              </a:ext>
            </a:extLst>
          </p:cNvPr>
          <p:cNvSpPr txBox="1"/>
          <p:nvPr/>
        </p:nvSpPr>
        <p:spPr>
          <a:xfrm>
            <a:off x="575742" y="452055"/>
            <a:ext cx="5119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dirty="0">
                <a:latin typeface="Arial" panose="020B0604020202020204" pitchFamily="34" charset="0"/>
                <a:cs typeface="Arial" panose="020B0604020202020204" pitchFamily="34" charset="0"/>
              </a:rPr>
              <a:t>Hoe dit te bereiken?</a:t>
            </a:r>
          </a:p>
        </p:txBody>
      </p:sp>
    </p:spTree>
    <p:extLst>
      <p:ext uri="{BB962C8B-B14F-4D97-AF65-F5344CB8AC3E}">
        <p14:creationId xmlns:p14="http://schemas.microsoft.com/office/powerpoint/2010/main" val="11984880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35F36566-BC83-444E-A8F9-852F0ACD6B2A}"/>
              </a:ext>
            </a:extLst>
          </p:cNvPr>
          <p:cNvSpPr txBox="1"/>
          <p:nvPr/>
        </p:nvSpPr>
        <p:spPr>
          <a:xfrm>
            <a:off x="575742" y="452055"/>
            <a:ext cx="5119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dirty="0">
                <a:latin typeface="Arial" panose="020B0604020202020204" pitchFamily="34" charset="0"/>
                <a:cs typeface="Arial" panose="020B0604020202020204" pitchFamily="34" charset="0"/>
              </a:rPr>
              <a:t>Hoe dit te bereiken?</a:t>
            </a:r>
          </a:p>
        </p:txBody>
      </p:sp>
      <p:graphicFrame>
        <p:nvGraphicFramePr>
          <p:cNvPr id="2" name="Grafiek 1">
            <a:extLst>
              <a:ext uri="{FF2B5EF4-FFF2-40B4-BE49-F238E27FC236}">
                <a16:creationId xmlns:a16="http://schemas.microsoft.com/office/drawing/2014/main" id="{B7506B66-D918-4F28-8FC6-CF0E0AD789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4602971"/>
              </p:ext>
            </p:extLst>
          </p:nvPr>
        </p:nvGraphicFramePr>
        <p:xfrm>
          <a:off x="844062" y="1223889"/>
          <a:ext cx="10677378" cy="5182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058443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>
            <a:extLst>
              <a:ext uri="{FF2B5EF4-FFF2-40B4-BE49-F238E27FC236}">
                <a16:creationId xmlns:a16="http://schemas.microsoft.com/office/drawing/2014/main" id="{C612EB5C-BAF6-E84F-9F09-2C7CC985511D}"/>
              </a:ext>
            </a:extLst>
          </p:cNvPr>
          <p:cNvSpPr txBox="1"/>
          <p:nvPr/>
        </p:nvSpPr>
        <p:spPr>
          <a:xfrm>
            <a:off x="575742" y="1522306"/>
            <a:ext cx="11256335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Pre-service</a:t>
            </a:r>
          </a:p>
          <a:p>
            <a:r>
              <a:rPr lang="nl-BE" sz="2400" dirty="0">
                <a:latin typeface="Arial" panose="020B0604020202020204" pitchFamily="34" charset="0"/>
                <a:cs typeface="Arial" panose="020B0604020202020204" pitchFamily="34" charset="0"/>
              </a:rPr>
              <a:t>Analyse eindtermen en lesmaterialen (vakken verzorging en opvoedkunde)  door Marte Putman</a:t>
            </a:r>
          </a:p>
          <a:p>
            <a:r>
              <a:rPr lang="nl-BE" sz="2400" dirty="0">
                <a:latin typeface="Arial" panose="020B0604020202020204" pitchFamily="34" charset="0"/>
                <a:cs typeface="Arial" panose="020B0604020202020204" pitchFamily="34" charset="0"/>
              </a:rPr>
              <a:t>- Educatieve ondersteuning komt veel minder voor dan emotionele</a:t>
            </a:r>
          </a:p>
          <a:p>
            <a:r>
              <a:rPr lang="nl-BE" sz="2400" dirty="0">
                <a:latin typeface="Arial" panose="020B0604020202020204" pitchFamily="34" charset="0"/>
                <a:cs typeface="Arial" panose="020B0604020202020204" pitchFamily="34" charset="0"/>
              </a:rPr>
              <a:t>- Zowel in de eindtermen, als in de leerplandoelstellingen</a:t>
            </a:r>
          </a:p>
          <a:p>
            <a:r>
              <a:rPr lang="nl-BE" sz="2400" dirty="0">
                <a:latin typeface="Arial" panose="020B0604020202020204" pitchFamily="34" charset="0"/>
                <a:cs typeface="Arial" panose="020B0604020202020204" pitchFamily="34" charset="0"/>
              </a:rPr>
              <a:t>- in alle netten</a:t>
            </a:r>
          </a:p>
          <a:p>
            <a:endParaRPr lang="nl-BE" sz="2400" dirty="0"/>
          </a:p>
          <a:p>
            <a:r>
              <a:rPr lang="nl-BE" sz="24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In-Service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>
                <a:latin typeface="Arial" panose="020B0604020202020204" pitchFamily="34" charset="0"/>
                <a:cs typeface="Arial" panose="020B0604020202020204" pitchFamily="34" charset="0"/>
              </a:rPr>
              <a:t>Observatie (zelfevaluatie, peer evaluatie, supervisie, cfr MeMoQ zelfevaluatie)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>
                <a:latin typeface="Arial" panose="020B0604020202020204" pitchFamily="34" charset="0"/>
                <a:cs typeface="Arial" panose="020B0604020202020204" pitchFamily="34" charset="0"/>
              </a:rPr>
              <a:t>Reflectie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>
                <a:latin typeface="Arial" panose="020B0604020202020204" pitchFamily="34" charset="0"/>
                <a:cs typeface="Arial" panose="020B0604020202020204" pitchFamily="34" charset="0"/>
              </a:rPr>
              <a:t>Actie</a:t>
            </a:r>
          </a:p>
          <a:p>
            <a:endParaRPr lang="nl-BE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3C97659-DEF0-54D6-70B8-CA6275AFBB5A}"/>
              </a:ext>
            </a:extLst>
          </p:cNvPr>
          <p:cNvSpPr txBox="1"/>
          <p:nvPr/>
        </p:nvSpPr>
        <p:spPr>
          <a:xfrm>
            <a:off x="575742" y="452055"/>
            <a:ext cx="5119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dirty="0">
                <a:latin typeface="Arial" panose="020B0604020202020204" pitchFamily="34" charset="0"/>
                <a:cs typeface="Arial" panose="020B0604020202020204" pitchFamily="34" charset="0"/>
              </a:rPr>
              <a:t>Hoe dit te bereiken?</a:t>
            </a:r>
          </a:p>
        </p:txBody>
      </p:sp>
    </p:spTree>
    <p:extLst>
      <p:ext uri="{BB962C8B-B14F-4D97-AF65-F5344CB8AC3E}">
        <p14:creationId xmlns:p14="http://schemas.microsoft.com/office/powerpoint/2010/main" val="551103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F9796013-D650-4C42-8401-55E2E7134211}"/>
              </a:ext>
            </a:extLst>
          </p:cNvPr>
          <p:cNvSpPr txBox="1"/>
          <p:nvPr/>
        </p:nvSpPr>
        <p:spPr>
          <a:xfrm>
            <a:off x="6339840" y="4584192"/>
            <a:ext cx="5242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nl-BE" sz="2400" b="1" dirty="0">
                <a:solidFill>
                  <a:srgbClr val="1E64C8"/>
                </a:solidFill>
                <a:latin typeface="+mj-lt"/>
              </a:rPr>
              <a:t>De pedagogische, economische en sociale functies</a:t>
            </a:r>
          </a:p>
          <a:p>
            <a:pPr marL="342900" indent="-342900">
              <a:buAutoNum type="arabicPeriod"/>
            </a:pPr>
            <a:r>
              <a:rPr lang="nl-BE" sz="2400" dirty="0">
                <a:latin typeface="+mj-lt"/>
              </a:rPr>
              <a:t>Wat is pedagogische kwaliteit?</a:t>
            </a:r>
          </a:p>
          <a:p>
            <a:pPr marL="342900" indent="-342900">
              <a:buAutoNum type="arabicPeriod"/>
            </a:pPr>
            <a:r>
              <a:rPr lang="nl-BE" sz="2400" dirty="0">
                <a:latin typeface="+mj-lt"/>
              </a:rPr>
              <a:t>Welk beroepenveld?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0D12081-C910-CB45-83B0-B0E467984954}"/>
              </a:ext>
            </a:extLst>
          </p:cNvPr>
          <p:cNvSpPr txBox="1"/>
          <p:nvPr/>
        </p:nvSpPr>
        <p:spPr>
          <a:xfrm>
            <a:off x="6339840" y="451104"/>
            <a:ext cx="5388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latin typeface="Arial Narrow" panose="020B0604020202020204" pitchFamily="34" charset="0"/>
                <a:cs typeface="Arial Narrow" panose="020B0604020202020204" pitchFamily="34" charset="0"/>
              </a:rPr>
              <a:t>De Vlaamse Gemeenschap beoogt met kinderopvang een dienstverlening aan gezinnen die een </a:t>
            </a:r>
            <a:r>
              <a:rPr lang="nl-BE" b="1" dirty="0">
                <a:solidFill>
                  <a:srgbClr val="0070C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economische</a:t>
            </a:r>
            <a:r>
              <a:rPr lang="nl-BE" dirty="0">
                <a:latin typeface="Arial Narrow" panose="020B0604020202020204" pitchFamily="34" charset="0"/>
                <a:cs typeface="Arial Narrow" panose="020B0604020202020204" pitchFamily="34" charset="0"/>
              </a:rPr>
              <a:t>, </a:t>
            </a:r>
            <a:r>
              <a:rPr lang="nl-BE" b="1" dirty="0">
                <a:solidFill>
                  <a:srgbClr val="0070C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pedagogische</a:t>
            </a:r>
            <a:r>
              <a:rPr lang="nl-BE" dirty="0">
                <a:latin typeface="Arial Narrow" panose="020B0604020202020204" pitchFamily="34" charset="0"/>
                <a:cs typeface="Arial Narrow" panose="020B0604020202020204" pitchFamily="34" charset="0"/>
              </a:rPr>
              <a:t> en </a:t>
            </a:r>
            <a:r>
              <a:rPr lang="nl-BE" b="1" dirty="0">
                <a:solidFill>
                  <a:srgbClr val="0070C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sociale functie </a:t>
            </a:r>
            <a:r>
              <a:rPr lang="nl-BE" dirty="0">
                <a:latin typeface="Arial Narrow" panose="020B0604020202020204" pitchFamily="34" charset="0"/>
                <a:cs typeface="Arial Narrow" panose="020B0604020202020204" pitchFamily="34" charset="0"/>
              </a:rPr>
              <a:t>heeft, die </a:t>
            </a:r>
            <a:r>
              <a:rPr lang="nl-BE" b="1" dirty="0">
                <a:solidFill>
                  <a:srgbClr val="0070C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kwaliteitsvol</a:t>
            </a:r>
            <a:r>
              <a:rPr lang="nl-BE" dirty="0">
                <a:latin typeface="Arial Narrow" panose="020B0604020202020204" pitchFamily="34" charset="0"/>
                <a:cs typeface="Arial Narrow" panose="020B0604020202020204" pitchFamily="34" charset="0"/>
              </a:rPr>
              <a:t>, beschikbaar, betaalbaar en rechtstreeks </a:t>
            </a:r>
            <a:r>
              <a:rPr lang="nl-BE" b="1" dirty="0">
                <a:solidFill>
                  <a:srgbClr val="0070C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toegankelijk</a:t>
            </a:r>
            <a:r>
              <a:rPr lang="nl-BE" dirty="0">
                <a:latin typeface="Arial Narrow" panose="020B0604020202020204" pitchFamily="34" charset="0"/>
                <a:cs typeface="Arial Narrow" panose="020B0604020202020204" pitchFamily="34" charset="0"/>
              </a:rPr>
              <a:t> is </a:t>
            </a:r>
            <a:r>
              <a:rPr lang="nl-BE" b="1" dirty="0">
                <a:solidFill>
                  <a:srgbClr val="0070C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voor elk kind </a:t>
            </a:r>
            <a:r>
              <a:rPr lang="nl-BE" dirty="0">
                <a:latin typeface="Arial Narrow" panose="020B0604020202020204" pitchFamily="34" charset="0"/>
                <a:cs typeface="Arial Narrow" panose="020B0604020202020204" pitchFamily="34" charset="0"/>
              </a:rPr>
              <a:t>zonder onderscheid, in aanvulling op de opvoeding van het kind in zijn gezin, met respect voor de draagkracht van het kind, zijn thuismilieu en de keuzevrijheid van het gezin. 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71C61435-B1B3-EF46-50B0-0AAED67968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6096000" cy="6858000"/>
          </a:xfrm>
          <a:prstGeom prst="rect">
            <a:avLst/>
          </a:prstGeom>
          <a:solidFill>
            <a:srgbClr val="1E64C8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311150">
              <a:lnSpc>
                <a:spcPct val="115000"/>
              </a:lnSpc>
              <a:spcAft>
                <a:spcPts val="0"/>
              </a:spcAft>
            </a:pPr>
            <a:r>
              <a:rPr lang="nl-BE" sz="2000" u="none" strike="noStrike" dirty="0">
                <a:solidFill>
                  <a:srgbClr val="FFFFFF"/>
                </a:solidFill>
                <a:effectLst/>
                <a:latin typeface="UGent Panno Text Medium" charset="0"/>
                <a:ea typeface="Calibri" charset="0"/>
                <a:cs typeface="Arial" charset="0"/>
              </a:rPr>
              <a:t> </a:t>
            </a:r>
            <a:endParaRPr lang="nl-NL" sz="1100" dirty="0">
              <a:effectLst/>
              <a:latin typeface="Arial" charset="0"/>
              <a:ea typeface="Calibri" charset="0"/>
              <a:cs typeface="Times New Roman" charset="0"/>
            </a:endParaRPr>
          </a:p>
          <a:p>
            <a:pPr marL="311150">
              <a:lnSpc>
                <a:spcPct val="115000"/>
              </a:lnSpc>
              <a:spcAft>
                <a:spcPts val="0"/>
              </a:spcAft>
            </a:pPr>
            <a:r>
              <a:rPr lang="nl-BE" sz="20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Stad Gent, 1 maart 2024</a:t>
            </a:r>
          </a:p>
          <a:p>
            <a:pPr marL="311150">
              <a:lnSpc>
                <a:spcPct val="115000"/>
              </a:lnSpc>
              <a:spcAft>
                <a:spcPts val="0"/>
              </a:spcAft>
            </a:pPr>
            <a:endParaRPr lang="nl-BE" sz="20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11150">
              <a:lnSpc>
                <a:spcPct val="115000"/>
              </a:lnSpc>
              <a:spcAft>
                <a:spcPts val="0"/>
              </a:spcAft>
            </a:pPr>
            <a:endParaRPr lang="nl-BE" sz="20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11150">
              <a:lnSpc>
                <a:spcPct val="115000"/>
              </a:lnSpc>
              <a:spcAft>
                <a:spcPts val="0"/>
              </a:spcAft>
            </a:pPr>
            <a:endParaRPr lang="nl-BE" sz="20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11150">
              <a:lnSpc>
                <a:spcPct val="115000"/>
              </a:lnSpc>
              <a:spcAft>
                <a:spcPts val="0"/>
              </a:spcAft>
            </a:pPr>
            <a:endParaRPr lang="nl-BE" sz="20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11150">
              <a:lnSpc>
                <a:spcPct val="115000"/>
              </a:lnSpc>
              <a:spcAft>
                <a:spcPts val="0"/>
              </a:spcAft>
            </a:pPr>
            <a:endParaRPr lang="nl-NL" sz="2000" dirty="0">
              <a:solidFill>
                <a:schemeClr val="bg1"/>
              </a:solidFill>
              <a:latin typeface="Arial Narrow" panose="020B0604020202020204" pitchFamily="34" charset="0"/>
              <a:ea typeface="UGent Panno Text SemiBold" charset="0"/>
              <a:cs typeface="Arial Narrow" panose="020B0604020202020204" pitchFamily="34" charset="0"/>
            </a:endParaRPr>
          </a:p>
          <a:p>
            <a:pPr marL="311150">
              <a:lnSpc>
                <a:spcPct val="115000"/>
              </a:lnSpc>
              <a:spcAft>
                <a:spcPts val="0"/>
              </a:spcAft>
            </a:pPr>
            <a:endParaRPr lang="nl-NL" sz="3600" dirty="0">
              <a:solidFill>
                <a:schemeClr val="bg1"/>
              </a:solidFill>
              <a:latin typeface="Arial Narrow" panose="020B0604020202020204" pitchFamily="34" charset="0"/>
              <a:ea typeface="UGent Panno Text Medium" charset="0"/>
              <a:cs typeface="Arial Narrow" panose="020B0604020202020204" pitchFamily="34" charset="0"/>
            </a:endParaRPr>
          </a:p>
          <a:p>
            <a:pPr marL="311150">
              <a:lnSpc>
                <a:spcPct val="115000"/>
              </a:lnSpc>
              <a:spcAft>
                <a:spcPts val="0"/>
              </a:spcAft>
            </a:pPr>
            <a:endParaRPr lang="nl-NL" sz="3600" dirty="0">
              <a:solidFill>
                <a:schemeClr val="bg1"/>
              </a:solidFill>
              <a:latin typeface="Arial Narrow" panose="020B0604020202020204" pitchFamily="34" charset="0"/>
              <a:ea typeface="UGent Panno Text Medium" charset="0"/>
              <a:cs typeface="Arial Narrow" panose="020B0604020202020204" pitchFamily="34" charset="0"/>
            </a:endParaRPr>
          </a:p>
          <a:p>
            <a:pPr marL="311150">
              <a:lnSpc>
                <a:spcPct val="115000"/>
              </a:lnSpc>
              <a:spcAft>
                <a:spcPts val="0"/>
              </a:spcAft>
            </a:pPr>
            <a:endParaRPr lang="nl-NL" sz="3600" dirty="0">
              <a:solidFill>
                <a:schemeClr val="bg1"/>
              </a:solidFill>
              <a:latin typeface="Arial Narrow" panose="020B0604020202020204" pitchFamily="34" charset="0"/>
              <a:ea typeface="UGent Panno Text Medium" charset="0"/>
              <a:cs typeface="Arial Narrow" panose="020B0604020202020204" pitchFamily="34" charset="0"/>
            </a:endParaRPr>
          </a:p>
          <a:p>
            <a:pPr marL="311150">
              <a:lnSpc>
                <a:spcPct val="115000"/>
              </a:lnSpc>
              <a:spcAft>
                <a:spcPts val="0"/>
              </a:spcAft>
            </a:pPr>
            <a:r>
              <a:rPr lang="nl-NL" sz="3600" dirty="0">
                <a:solidFill>
                  <a:schemeClr val="bg1"/>
                </a:solidFill>
                <a:latin typeface="Arial Narrow" panose="020B0604020202020204" pitchFamily="34" charset="0"/>
                <a:ea typeface="UGent Panno Text Medium" charset="0"/>
                <a:cs typeface="Arial Narrow" panose="020B0604020202020204" pitchFamily="34" charset="0"/>
              </a:rPr>
              <a:t>KWALITEIT IN DE KINDEROPVANG </a:t>
            </a:r>
          </a:p>
          <a:p>
            <a:pPr marL="311150">
              <a:lnSpc>
                <a:spcPct val="115000"/>
              </a:lnSpc>
              <a:spcAft>
                <a:spcPts val="0"/>
              </a:spcAft>
            </a:pPr>
            <a:r>
              <a:rPr lang="nl-NL" sz="3600" dirty="0">
                <a:solidFill>
                  <a:schemeClr val="bg1"/>
                </a:solidFill>
                <a:latin typeface="Arial Narrow" panose="020B0604020202020204" pitchFamily="34" charset="0"/>
                <a:ea typeface="UGent Panno Text Medium" charset="0"/>
                <a:cs typeface="Arial Narrow" panose="020B0604020202020204" pitchFamily="34" charset="0"/>
              </a:rPr>
              <a:t>VAN DE TOEKOMST</a:t>
            </a:r>
          </a:p>
        </p:txBody>
      </p:sp>
    </p:spTree>
    <p:extLst>
      <p:ext uri="{BB962C8B-B14F-4D97-AF65-F5344CB8AC3E}">
        <p14:creationId xmlns:p14="http://schemas.microsoft.com/office/powerpoint/2010/main" val="41703548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F9796013-D650-4C42-8401-55E2E7134211}"/>
              </a:ext>
            </a:extLst>
          </p:cNvPr>
          <p:cNvSpPr txBox="1"/>
          <p:nvPr/>
        </p:nvSpPr>
        <p:spPr>
          <a:xfrm>
            <a:off x="6339840" y="4584192"/>
            <a:ext cx="5242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nl-BE" sz="2400" dirty="0">
                <a:latin typeface="+mj-lt"/>
              </a:rPr>
              <a:t>De pedagogische, economische en sociale functies</a:t>
            </a:r>
          </a:p>
          <a:p>
            <a:pPr marL="342900" indent="-342900">
              <a:buAutoNum type="arabicPeriod"/>
            </a:pPr>
            <a:r>
              <a:rPr lang="nl-BE" sz="2400" dirty="0">
                <a:latin typeface="+mj-lt"/>
              </a:rPr>
              <a:t>Wat is pedagogische kwaliteit?</a:t>
            </a:r>
          </a:p>
          <a:p>
            <a:pPr marL="342900" indent="-342900">
              <a:buAutoNum type="arabicPeriod"/>
            </a:pPr>
            <a:r>
              <a:rPr lang="nl-BE" sz="2400" b="1" dirty="0">
                <a:solidFill>
                  <a:srgbClr val="1E64C8"/>
                </a:solidFill>
                <a:latin typeface="+mj-lt"/>
              </a:rPr>
              <a:t>Welk beroepenveld?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0D12081-C910-CB45-83B0-B0E467984954}"/>
              </a:ext>
            </a:extLst>
          </p:cNvPr>
          <p:cNvSpPr txBox="1"/>
          <p:nvPr/>
        </p:nvSpPr>
        <p:spPr>
          <a:xfrm>
            <a:off x="6339840" y="451104"/>
            <a:ext cx="5388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latin typeface="Arial Narrow" panose="020B0604020202020204" pitchFamily="34" charset="0"/>
                <a:cs typeface="Arial Narrow" panose="020B0604020202020204" pitchFamily="34" charset="0"/>
              </a:rPr>
              <a:t>De Vlaamse Gemeenschap beoogt met kinderopvang een dienstverlening aan gezinnen die een </a:t>
            </a:r>
            <a:r>
              <a:rPr lang="nl-BE" b="1" dirty="0">
                <a:solidFill>
                  <a:srgbClr val="0070C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economische</a:t>
            </a:r>
            <a:r>
              <a:rPr lang="nl-BE" dirty="0">
                <a:latin typeface="Arial Narrow" panose="020B0604020202020204" pitchFamily="34" charset="0"/>
                <a:cs typeface="Arial Narrow" panose="020B0604020202020204" pitchFamily="34" charset="0"/>
              </a:rPr>
              <a:t>, </a:t>
            </a:r>
            <a:r>
              <a:rPr lang="nl-BE" b="1" dirty="0">
                <a:solidFill>
                  <a:srgbClr val="0070C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pedagogische</a:t>
            </a:r>
            <a:r>
              <a:rPr lang="nl-BE" dirty="0">
                <a:latin typeface="Arial Narrow" panose="020B0604020202020204" pitchFamily="34" charset="0"/>
                <a:cs typeface="Arial Narrow" panose="020B0604020202020204" pitchFamily="34" charset="0"/>
              </a:rPr>
              <a:t> en </a:t>
            </a:r>
            <a:r>
              <a:rPr lang="nl-BE" b="1" dirty="0">
                <a:solidFill>
                  <a:srgbClr val="0070C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sociale functie </a:t>
            </a:r>
            <a:r>
              <a:rPr lang="nl-BE" dirty="0">
                <a:latin typeface="Arial Narrow" panose="020B0604020202020204" pitchFamily="34" charset="0"/>
                <a:cs typeface="Arial Narrow" panose="020B0604020202020204" pitchFamily="34" charset="0"/>
              </a:rPr>
              <a:t>heeft, die </a:t>
            </a:r>
            <a:r>
              <a:rPr lang="nl-BE" b="1" dirty="0">
                <a:solidFill>
                  <a:srgbClr val="0070C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kwaliteitsvol</a:t>
            </a:r>
            <a:r>
              <a:rPr lang="nl-BE" dirty="0">
                <a:latin typeface="Arial Narrow" panose="020B0604020202020204" pitchFamily="34" charset="0"/>
                <a:cs typeface="Arial Narrow" panose="020B0604020202020204" pitchFamily="34" charset="0"/>
              </a:rPr>
              <a:t>, beschikbaar, betaalbaar en rechtstreeks </a:t>
            </a:r>
            <a:r>
              <a:rPr lang="nl-BE" b="1" dirty="0">
                <a:solidFill>
                  <a:srgbClr val="0070C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toegankelijk</a:t>
            </a:r>
            <a:r>
              <a:rPr lang="nl-BE" dirty="0">
                <a:latin typeface="Arial Narrow" panose="020B0604020202020204" pitchFamily="34" charset="0"/>
                <a:cs typeface="Arial Narrow" panose="020B0604020202020204" pitchFamily="34" charset="0"/>
              </a:rPr>
              <a:t> is </a:t>
            </a:r>
            <a:r>
              <a:rPr lang="nl-BE" b="1" dirty="0">
                <a:solidFill>
                  <a:srgbClr val="0070C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voor elk kind </a:t>
            </a:r>
            <a:r>
              <a:rPr lang="nl-BE" dirty="0">
                <a:latin typeface="Arial Narrow" panose="020B0604020202020204" pitchFamily="34" charset="0"/>
                <a:cs typeface="Arial Narrow" panose="020B0604020202020204" pitchFamily="34" charset="0"/>
              </a:rPr>
              <a:t>zonder onderscheid, in aanvulling op de opvoeding van het kind in zijn gezin, met respect voor de draagkracht van het kind, zijn thuismilieu en de keuzevrijheid van het gezin. 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71C61435-B1B3-EF46-50B0-0AAED67968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6096000" cy="6858000"/>
          </a:xfrm>
          <a:prstGeom prst="rect">
            <a:avLst/>
          </a:prstGeom>
          <a:solidFill>
            <a:srgbClr val="1E64C8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311150">
              <a:lnSpc>
                <a:spcPct val="115000"/>
              </a:lnSpc>
              <a:spcAft>
                <a:spcPts val="0"/>
              </a:spcAft>
            </a:pPr>
            <a:r>
              <a:rPr lang="nl-BE" sz="2000" u="none" strike="noStrike" dirty="0">
                <a:solidFill>
                  <a:srgbClr val="FFFFFF"/>
                </a:solidFill>
                <a:effectLst/>
                <a:latin typeface="UGent Panno Text Medium" charset="0"/>
                <a:ea typeface="Calibri" charset="0"/>
                <a:cs typeface="Arial" charset="0"/>
              </a:rPr>
              <a:t> </a:t>
            </a:r>
            <a:endParaRPr lang="nl-NL" sz="1100" dirty="0">
              <a:effectLst/>
              <a:latin typeface="Arial" charset="0"/>
              <a:ea typeface="Calibri" charset="0"/>
              <a:cs typeface="Times New Roman" charset="0"/>
            </a:endParaRPr>
          </a:p>
          <a:p>
            <a:pPr marL="311150">
              <a:lnSpc>
                <a:spcPct val="115000"/>
              </a:lnSpc>
              <a:spcAft>
                <a:spcPts val="0"/>
              </a:spcAft>
            </a:pPr>
            <a:r>
              <a:rPr lang="nl-BE" sz="20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Stad Gent, 1 maart 2024</a:t>
            </a:r>
          </a:p>
          <a:p>
            <a:pPr marL="311150">
              <a:lnSpc>
                <a:spcPct val="115000"/>
              </a:lnSpc>
              <a:spcAft>
                <a:spcPts val="0"/>
              </a:spcAft>
            </a:pPr>
            <a:endParaRPr lang="nl-BE" sz="20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11150">
              <a:lnSpc>
                <a:spcPct val="115000"/>
              </a:lnSpc>
              <a:spcAft>
                <a:spcPts val="0"/>
              </a:spcAft>
            </a:pPr>
            <a:endParaRPr lang="nl-BE" sz="20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11150">
              <a:lnSpc>
                <a:spcPct val="115000"/>
              </a:lnSpc>
              <a:spcAft>
                <a:spcPts val="0"/>
              </a:spcAft>
            </a:pPr>
            <a:endParaRPr lang="nl-BE" sz="20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11150">
              <a:lnSpc>
                <a:spcPct val="115000"/>
              </a:lnSpc>
              <a:spcAft>
                <a:spcPts val="0"/>
              </a:spcAft>
            </a:pPr>
            <a:endParaRPr lang="nl-BE" sz="20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11150">
              <a:lnSpc>
                <a:spcPct val="115000"/>
              </a:lnSpc>
              <a:spcAft>
                <a:spcPts val="0"/>
              </a:spcAft>
            </a:pPr>
            <a:endParaRPr lang="nl-NL" sz="2000" dirty="0">
              <a:solidFill>
                <a:schemeClr val="bg1"/>
              </a:solidFill>
              <a:latin typeface="Arial Narrow" panose="020B0604020202020204" pitchFamily="34" charset="0"/>
              <a:ea typeface="UGent Panno Text SemiBold" charset="0"/>
              <a:cs typeface="Arial Narrow" panose="020B0604020202020204" pitchFamily="34" charset="0"/>
            </a:endParaRPr>
          </a:p>
          <a:p>
            <a:pPr marL="311150">
              <a:lnSpc>
                <a:spcPct val="115000"/>
              </a:lnSpc>
              <a:spcAft>
                <a:spcPts val="0"/>
              </a:spcAft>
            </a:pPr>
            <a:endParaRPr lang="nl-NL" sz="3600" dirty="0">
              <a:solidFill>
                <a:schemeClr val="bg1"/>
              </a:solidFill>
              <a:latin typeface="Arial Narrow" panose="020B0604020202020204" pitchFamily="34" charset="0"/>
              <a:ea typeface="UGent Panno Text Medium" charset="0"/>
              <a:cs typeface="Arial Narrow" panose="020B0604020202020204" pitchFamily="34" charset="0"/>
            </a:endParaRPr>
          </a:p>
          <a:p>
            <a:pPr marL="311150">
              <a:lnSpc>
                <a:spcPct val="115000"/>
              </a:lnSpc>
              <a:spcAft>
                <a:spcPts val="0"/>
              </a:spcAft>
            </a:pPr>
            <a:endParaRPr lang="nl-NL" sz="3600" dirty="0">
              <a:solidFill>
                <a:schemeClr val="bg1"/>
              </a:solidFill>
              <a:latin typeface="Arial Narrow" panose="020B0604020202020204" pitchFamily="34" charset="0"/>
              <a:ea typeface="UGent Panno Text Medium" charset="0"/>
              <a:cs typeface="Arial Narrow" panose="020B0604020202020204" pitchFamily="34" charset="0"/>
            </a:endParaRPr>
          </a:p>
          <a:p>
            <a:pPr marL="311150">
              <a:lnSpc>
                <a:spcPct val="115000"/>
              </a:lnSpc>
              <a:spcAft>
                <a:spcPts val="0"/>
              </a:spcAft>
            </a:pPr>
            <a:endParaRPr lang="nl-NL" sz="3600" dirty="0">
              <a:solidFill>
                <a:schemeClr val="bg1"/>
              </a:solidFill>
              <a:latin typeface="Arial Narrow" panose="020B0604020202020204" pitchFamily="34" charset="0"/>
              <a:ea typeface="UGent Panno Text Medium" charset="0"/>
              <a:cs typeface="Arial Narrow" panose="020B0604020202020204" pitchFamily="34" charset="0"/>
            </a:endParaRPr>
          </a:p>
          <a:p>
            <a:pPr marL="311150">
              <a:lnSpc>
                <a:spcPct val="115000"/>
              </a:lnSpc>
              <a:spcAft>
                <a:spcPts val="0"/>
              </a:spcAft>
            </a:pPr>
            <a:r>
              <a:rPr lang="nl-NL" sz="3600" dirty="0">
                <a:solidFill>
                  <a:schemeClr val="bg1"/>
                </a:solidFill>
                <a:latin typeface="Arial Narrow" panose="020B0604020202020204" pitchFamily="34" charset="0"/>
                <a:ea typeface="UGent Panno Text Medium" charset="0"/>
                <a:cs typeface="Arial Narrow" panose="020B0604020202020204" pitchFamily="34" charset="0"/>
              </a:rPr>
              <a:t>KWALITEIT IN DE KINDEROPVANG </a:t>
            </a:r>
          </a:p>
          <a:p>
            <a:pPr marL="311150">
              <a:lnSpc>
                <a:spcPct val="115000"/>
              </a:lnSpc>
              <a:spcAft>
                <a:spcPts val="0"/>
              </a:spcAft>
            </a:pPr>
            <a:r>
              <a:rPr lang="nl-NL" sz="3600" dirty="0">
                <a:solidFill>
                  <a:schemeClr val="bg1"/>
                </a:solidFill>
                <a:latin typeface="Arial Narrow" panose="020B0604020202020204" pitchFamily="34" charset="0"/>
                <a:ea typeface="UGent Panno Text Medium" charset="0"/>
                <a:cs typeface="Arial Narrow" panose="020B0604020202020204" pitchFamily="34" charset="0"/>
              </a:rPr>
              <a:t>VAN DE TOEKOMST</a:t>
            </a:r>
          </a:p>
        </p:txBody>
      </p:sp>
    </p:spTree>
    <p:extLst>
      <p:ext uri="{BB962C8B-B14F-4D97-AF65-F5344CB8AC3E}">
        <p14:creationId xmlns:p14="http://schemas.microsoft.com/office/powerpoint/2010/main" val="2880670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EF747EEC-EE87-BA49-BCB9-477DAA555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905" y="240346"/>
            <a:ext cx="4448584" cy="628087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826F995-29D2-BC8A-6848-ED9CE8982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524" y="1519310"/>
            <a:ext cx="6609950" cy="4135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8374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4457A7B-682B-9E40-4229-12A1DDE8CB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6566877"/>
              </p:ext>
            </p:extLst>
          </p:nvPr>
        </p:nvGraphicFramePr>
        <p:xfrm>
          <a:off x="5000283" y="71067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kstvak 4">
            <a:extLst>
              <a:ext uri="{FF2B5EF4-FFF2-40B4-BE49-F238E27FC236}">
                <a16:creationId xmlns:a16="http://schemas.microsoft.com/office/drawing/2014/main" id="{5077BE01-DF4F-C0AF-78A8-6162C51EB0E7}"/>
              </a:ext>
            </a:extLst>
          </p:cNvPr>
          <p:cNvSpPr txBox="1"/>
          <p:nvPr/>
        </p:nvSpPr>
        <p:spPr>
          <a:xfrm>
            <a:off x="575741" y="452055"/>
            <a:ext cx="7077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dirty="0">
                <a:latin typeface="Arial" panose="020B0604020202020204" pitchFamily="34" charset="0"/>
                <a:cs typeface="Arial" panose="020B0604020202020204" pitchFamily="34" charset="0"/>
              </a:rPr>
              <a:t>Het competente systeem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1D92565-D6DC-51DD-1A44-0BE21B73E6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8166" y="1610751"/>
            <a:ext cx="3086116" cy="428361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354750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>
            <a:extLst>
              <a:ext uri="{FF2B5EF4-FFF2-40B4-BE49-F238E27FC236}">
                <a16:creationId xmlns:a16="http://schemas.microsoft.com/office/drawing/2014/main" id="{C612EB5C-BAF6-E84F-9F09-2C7CC985511D}"/>
              </a:ext>
            </a:extLst>
          </p:cNvPr>
          <p:cNvSpPr txBox="1"/>
          <p:nvPr/>
        </p:nvSpPr>
        <p:spPr>
          <a:xfrm>
            <a:off x="575742" y="1522306"/>
            <a:ext cx="11256335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Gelaagd en divers</a:t>
            </a:r>
          </a:p>
          <a:p>
            <a:endParaRPr lang="nl-BE" dirty="0"/>
          </a:p>
          <a:p>
            <a:pPr marL="457200" indent="-457200">
              <a:buAutoNum type="arabicPeriod"/>
            </a:pPr>
            <a:r>
              <a:rPr lang="nl-BE" sz="2400" dirty="0">
                <a:latin typeface="Arial" panose="020B0604020202020204" pitchFamily="34" charset="0"/>
                <a:cs typeface="Arial" panose="020B0604020202020204" pitchFamily="34" charset="0"/>
              </a:rPr>
              <a:t>Op niveau van de leefgroep</a:t>
            </a:r>
          </a:p>
          <a:p>
            <a:pPr marL="457200" indent="-457200">
              <a:buAutoNum type="arabicPeriod"/>
            </a:pPr>
            <a:r>
              <a:rPr lang="nl-BE" sz="2400" dirty="0">
                <a:latin typeface="Arial" panose="020B0604020202020204" pitchFamily="34" charset="0"/>
                <a:cs typeface="Arial" panose="020B0604020202020204" pitchFamily="34" charset="0"/>
              </a:rPr>
              <a:t>Op niveau van de locatie of groep van locaties </a:t>
            </a:r>
          </a:p>
          <a:p>
            <a:pPr marL="457200" indent="-457200">
              <a:buAutoNum type="arabicPeriod"/>
            </a:pPr>
            <a:r>
              <a:rPr lang="nl-BE" sz="2400" dirty="0">
                <a:latin typeface="Arial" panose="020B0604020202020204" pitchFamily="34" charset="0"/>
                <a:cs typeface="Arial" panose="020B0604020202020204" pitchFamily="34" charset="0"/>
              </a:rPr>
              <a:t>Op niveau van organisatie of groep van organisaties</a:t>
            </a:r>
          </a:p>
          <a:p>
            <a:pPr marL="457200" indent="-457200">
              <a:buAutoNum type="arabicPeriod"/>
            </a:pPr>
            <a:r>
              <a:rPr lang="nl-BE" sz="2400" dirty="0">
                <a:latin typeface="Arial" panose="020B0604020202020204" pitchFamily="34" charset="0"/>
                <a:cs typeface="Arial" panose="020B0604020202020204" pitchFamily="34" charset="0"/>
              </a:rPr>
              <a:t>Op niveau van lokale dienstverlening (Huis van het Kind?)</a:t>
            </a:r>
          </a:p>
          <a:p>
            <a:pPr marL="457200" indent="-457200">
              <a:buAutoNum type="arabicPeriod"/>
            </a:pPr>
            <a:endParaRPr lang="nl-B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BE" sz="2400" dirty="0">
                <a:latin typeface="Arial" panose="020B0604020202020204" pitchFamily="34" charset="0"/>
                <a:cs typeface="Arial" panose="020B0604020202020204" pitchFamily="34" charset="0"/>
              </a:rPr>
              <a:t>Als antwoord op problemen van kwantiteit én kwaliteit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3C97659-DEF0-54D6-70B8-CA6275AFBB5A}"/>
              </a:ext>
            </a:extLst>
          </p:cNvPr>
          <p:cNvSpPr txBox="1"/>
          <p:nvPr/>
        </p:nvSpPr>
        <p:spPr>
          <a:xfrm>
            <a:off x="575742" y="452055"/>
            <a:ext cx="5119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dirty="0">
                <a:latin typeface="Arial" panose="020B0604020202020204" pitchFamily="34" charset="0"/>
                <a:cs typeface="Arial" panose="020B0604020202020204" pitchFamily="34" charset="0"/>
              </a:rPr>
              <a:t>Het beroepenveld</a:t>
            </a:r>
          </a:p>
        </p:txBody>
      </p:sp>
    </p:spTree>
    <p:extLst>
      <p:ext uri="{BB962C8B-B14F-4D97-AF65-F5344CB8AC3E}">
        <p14:creationId xmlns:p14="http://schemas.microsoft.com/office/powerpoint/2010/main" val="33703819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>
            <a:extLst>
              <a:ext uri="{FF2B5EF4-FFF2-40B4-BE49-F238E27FC236}">
                <a16:creationId xmlns:a16="http://schemas.microsoft.com/office/drawing/2014/main" id="{C612EB5C-BAF6-E84F-9F09-2C7CC985511D}"/>
              </a:ext>
            </a:extLst>
          </p:cNvPr>
          <p:cNvSpPr txBox="1"/>
          <p:nvPr/>
        </p:nvSpPr>
        <p:spPr>
          <a:xfrm>
            <a:off x="575742" y="1522306"/>
            <a:ext cx="1125633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Gelaagd en divers</a:t>
            </a:r>
          </a:p>
          <a:p>
            <a:endParaRPr lang="nl-BE" dirty="0"/>
          </a:p>
          <a:p>
            <a:pPr marL="457200" indent="-457200">
              <a:buAutoNum type="arabicPeriod"/>
            </a:pPr>
            <a:r>
              <a:rPr lang="nl-BE" sz="2400" dirty="0">
                <a:latin typeface="Arial" panose="020B0604020202020204" pitchFamily="34" charset="0"/>
                <a:cs typeface="Arial" panose="020B0604020202020204" pitchFamily="34" charset="0"/>
              </a:rPr>
              <a:t>Op niveau van de leefgroep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BE" sz="2400" dirty="0">
                <a:latin typeface="Arial" panose="020B0604020202020204" pitchFamily="34" charset="0"/>
                <a:cs typeface="Arial" panose="020B0604020202020204" pitchFamily="34" charset="0"/>
              </a:rPr>
              <a:t>Kinderbegeleiders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BE" sz="2400" dirty="0">
                <a:latin typeface="Arial" panose="020B0604020202020204" pitchFamily="34" charset="0"/>
                <a:cs typeface="Arial" panose="020B0604020202020204" pitchFamily="34" charset="0"/>
              </a:rPr>
              <a:t>Educatieve medewerkers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BE" sz="2400" dirty="0">
                <a:latin typeface="Arial" panose="020B0604020202020204" pitchFamily="34" charset="0"/>
                <a:cs typeface="Arial" panose="020B0604020202020204" pitchFamily="34" charset="0"/>
              </a:rPr>
              <a:t>Logistieke medewerkers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BE" sz="2400" dirty="0">
                <a:latin typeface="Arial" panose="020B0604020202020204" pitchFamily="34" charset="0"/>
                <a:cs typeface="Arial" panose="020B0604020202020204" pitchFamily="34" charset="0"/>
              </a:rPr>
              <a:t>Kinderbegeleiders in opleiding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3C97659-DEF0-54D6-70B8-CA6275AFBB5A}"/>
              </a:ext>
            </a:extLst>
          </p:cNvPr>
          <p:cNvSpPr txBox="1"/>
          <p:nvPr/>
        </p:nvSpPr>
        <p:spPr>
          <a:xfrm>
            <a:off x="575742" y="452055"/>
            <a:ext cx="5119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dirty="0">
                <a:latin typeface="Arial" panose="020B0604020202020204" pitchFamily="34" charset="0"/>
                <a:cs typeface="Arial" panose="020B0604020202020204" pitchFamily="34" charset="0"/>
              </a:rPr>
              <a:t>Het beroepenveld</a:t>
            </a:r>
          </a:p>
        </p:txBody>
      </p:sp>
    </p:spTree>
    <p:extLst>
      <p:ext uri="{BB962C8B-B14F-4D97-AF65-F5344CB8AC3E}">
        <p14:creationId xmlns:p14="http://schemas.microsoft.com/office/powerpoint/2010/main" val="21947932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>
            <a:extLst>
              <a:ext uri="{FF2B5EF4-FFF2-40B4-BE49-F238E27FC236}">
                <a16:creationId xmlns:a16="http://schemas.microsoft.com/office/drawing/2014/main" id="{C612EB5C-BAF6-E84F-9F09-2C7CC985511D}"/>
              </a:ext>
            </a:extLst>
          </p:cNvPr>
          <p:cNvSpPr txBox="1"/>
          <p:nvPr/>
        </p:nvSpPr>
        <p:spPr>
          <a:xfrm>
            <a:off x="575742" y="1522306"/>
            <a:ext cx="1125633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Gelaagd en divers</a:t>
            </a:r>
          </a:p>
          <a:p>
            <a:endParaRPr lang="nl-BE" dirty="0"/>
          </a:p>
          <a:p>
            <a:pPr marL="457200" indent="-457200">
              <a:buAutoNum type="arabicPeriod"/>
            </a:pPr>
            <a:r>
              <a:rPr lang="nl-BE" sz="2400" dirty="0">
                <a:latin typeface="Arial" panose="020B0604020202020204" pitchFamily="34" charset="0"/>
                <a:cs typeface="Arial" panose="020B0604020202020204" pitchFamily="34" charset="0"/>
              </a:rPr>
              <a:t>Op niveau van de leefgroep</a:t>
            </a:r>
          </a:p>
          <a:p>
            <a:pPr marL="457200" indent="-457200">
              <a:buAutoNum type="arabicPeriod"/>
            </a:pPr>
            <a:r>
              <a:rPr lang="nl-BE" sz="2400" dirty="0">
                <a:latin typeface="Arial" panose="020B0604020202020204" pitchFamily="34" charset="0"/>
                <a:cs typeface="Arial" panose="020B0604020202020204" pitchFamily="34" charset="0"/>
              </a:rPr>
              <a:t>Op niveau van de locatie of groep van locaties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BE" sz="2400" dirty="0">
                <a:latin typeface="Arial" panose="020B0604020202020204" pitchFamily="34" charset="0"/>
                <a:cs typeface="Arial" panose="020B0604020202020204" pitchFamily="34" charset="0"/>
              </a:rPr>
              <a:t>Pedagogische ondersteuning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3C97659-DEF0-54D6-70B8-CA6275AFBB5A}"/>
              </a:ext>
            </a:extLst>
          </p:cNvPr>
          <p:cNvSpPr txBox="1"/>
          <p:nvPr/>
        </p:nvSpPr>
        <p:spPr>
          <a:xfrm>
            <a:off x="575742" y="452055"/>
            <a:ext cx="5119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dirty="0">
                <a:latin typeface="Arial" panose="020B0604020202020204" pitchFamily="34" charset="0"/>
                <a:cs typeface="Arial" panose="020B0604020202020204" pitchFamily="34" charset="0"/>
              </a:rPr>
              <a:t>Het beroepenveld</a:t>
            </a:r>
          </a:p>
        </p:txBody>
      </p:sp>
    </p:spTree>
    <p:extLst>
      <p:ext uri="{BB962C8B-B14F-4D97-AF65-F5344CB8AC3E}">
        <p14:creationId xmlns:p14="http://schemas.microsoft.com/office/powerpoint/2010/main" val="35978273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>
            <a:extLst>
              <a:ext uri="{FF2B5EF4-FFF2-40B4-BE49-F238E27FC236}">
                <a16:creationId xmlns:a16="http://schemas.microsoft.com/office/drawing/2014/main" id="{C612EB5C-BAF6-E84F-9F09-2C7CC985511D}"/>
              </a:ext>
            </a:extLst>
          </p:cNvPr>
          <p:cNvSpPr txBox="1"/>
          <p:nvPr/>
        </p:nvSpPr>
        <p:spPr>
          <a:xfrm>
            <a:off x="575742" y="1522306"/>
            <a:ext cx="1125633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Gelaagd en divers</a:t>
            </a:r>
          </a:p>
          <a:p>
            <a:endParaRPr lang="nl-BE" dirty="0"/>
          </a:p>
          <a:p>
            <a:pPr marL="457200" indent="-457200">
              <a:buAutoNum type="arabicPeriod"/>
            </a:pPr>
            <a:r>
              <a:rPr lang="nl-BE" sz="2400" dirty="0">
                <a:latin typeface="Arial" panose="020B0604020202020204" pitchFamily="34" charset="0"/>
                <a:cs typeface="Arial" panose="020B0604020202020204" pitchFamily="34" charset="0"/>
              </a:rPr>
              <a:t>Op niveau van de leefgroep</a:t>
            </a:r>
          </a:p>
          <a:p>
            <a:pPr marL="457200" indent="-457200">
              <a:buAutoNum type="arabicPeriod"/>
            </a:pPr>
            <a:r>
              <a:rPr lang="nl-BE" sz="2400" dirty="0">
                <a:latin typeface="Arial" panose="020B0604020202020204" pitchFamily="34" charset="0"/>
                <a:cs typeface="Arial" panose="020B0604020202020204" pitchFamily="34" charset="0"/>
              </a:rPr>
              <a:t>Op niveau van de locatie of groep van locaties </a:t>
            </a:r>
          </a:p>
          <a:p>
            <a:pPr marL="457200" indent="-457200">
              <a:buAutoNum type="arabicPeriod"/>
            </a:pPr>
            <a:r>
              <a:rPr lang="nl-BE" sz="2400" dirty="0">
                <a:latin typeface="Arial" panose="020B0604020202020204" pitchFamily="34" charset="0"/>
                <a:cs typeface="Arial" panose="020B0604020202020204" pitchFamily="34" charset="0"/>
              </a:rPr>
              <a:t>Op niveau van organisatie of groep van organisaties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BE" sz="2400" dirty="0">
                <a:latin typeface="Arial" panose="020B0604020202020204" pitchFamily="34" charset="0"/>
                <a:cs typeface="Arial" panose="020B0604020202020204" pitchFamily="34" charset="0"/>
              </a:rPr>
              <a:t>Beleidsvoerend vermogen – leiderschap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BE" sz="2400" dirty="0">
                <a:latin typeface="Arial" panose="020B0604020202020204" pitchFamily="34" charset="0"/>
                <a:cs typeface="Arial" panose="020B0604020202020204" pitchFamily="34" charset="0"/>
              </a:rPr>
              <a:t>Management (waaronder HR en loobaanplanning)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3C97659-DEF0-54D6-70B8-CA6275AFBB5A}"/>
              </a:ext>
            </a:extLst>
          </p:cNvPr>
          <p:cNvSpPr txBox="1"/>
          <p:nvPr/>
        </p:nvSpPr>
        <p:spPr>
          <a:xfrm>
            <a:off x="575742" y="452055"/>
            <a:ext cx="5119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dirty="0">
                <a:latin typeface="Arial" panose="020B0604020202020204" pitchFamily="34" charset="0"/>
                <a:cs typeface="Arial" panose="020B0604020202020204" pitchFamily="34" charset="0"/>
              </a:rPr>
              <a:t>Het beroepenveld</a:t>
            </a:r>
          </a:p>
        </p:txBody>
      </p:sp>
    </p:spTree>
    <p:extLst>
      <p:ext uri="{BB962C8B-B14F-4D97-AF65-F5344CB8AC3E}">
        <p14:creationId xmlns:p14="http://schemas.microsoft.com/office/powerpoint/2010/main" val="30091873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>
            <a:extLst>
              <a:ext uri="{FF2B5EF4-FFF2-40B4-BE49-F238E27FC236}">
                <a16:creationId xmlns:a16="http://schemas.microsoft.com/office/drawing/2014/main" id="{C612EB5C-BAF6-E84F-9F09-2C7CC985511D}"/>
              </a:ext>
            </a:extLst>
          </p:cNvPr>
          <p:cNvSpPr txBox="1"/>
          <p:nvPr/>
        </p:nvSpPr>
        <p:spPr>
          <a:xfrm>
            <a:off x="575742" y="1522306"/>
            <a:ext cx="11256335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Gelaagd en divers</a:t>
            </a:r>
          </a:p>
          <a:p>
            <a:endParaRPr lang="nl-BE" dirty="0"/>
          </a:p>
          <a:p>
            <a:pPr marL="457200" indent="-457200">
              <a:buAutoNum type="arabicPeriod"/>
            </a:pPr>
            <a:r>
              <a:rPr lang="nl-BE" sz="2400" dirty="0">
                <a:latin typeface="Arial" panose="020B0604020202020204" pitchFamily="34" charset="0"/>
                <a:cs typeface="Arial" panose="020B0604020202020204" pitchFamily="34" charset="0"/>
              </a:rPr>
              <a:t>Op niveau van de leefgroep</a:t>
            </a:r>
          </a:p>
          <a:p>
            <a:pPr marL="457200" indent="-457200">
              <a:buAutoNum type="arabicPeriod"/>
            </a:pPr>
            <a:r>
              <a:rPr lang="nl-BE" sz="2400" dirty="0">
                <a:latin typeface="Arial" panose="020B0604020202020204" pitchFamily="34" charset="0"/>
                <a:cs typeface="Arial" panose="020B0604020202020204" pitchFamily="34" charset="0"/>
              </a:rPr>
              <a:t>Op niveau van de locatie of groep van locaties </a:t>
            </a:r>
          </a:p>
          <a:p>
            <a:pPr marL="457200" indent="-457200">
              <a:buAutoNum type="arabicPeriod"/>
            </a:pPr>
            <a:r>
              <a:rPr lang="nl-BE" sz="2400" dirty="0">
                <a:latin typeface="Arial" panose="020B0604020202020204" pitchFamily="34" charset="0"/>
                <a:cs typeface="Arial" panose="020B0604020202020204" pitchFamily="34" charset="0"/>
              </a:rPr>
              <a:t>Op niveau van organisatie of groep van organisaties</a:t>
            </a:r>
          </a:p>
          <a:p>
            <a:pPr marL="457200" indent="-457200">
              <a:buAutoNum type="arabicPeriod"/>
            </a:pPr>
            <a:r>
              <a:rPr lang="nl-BE" sz="2400" dirty="0">
                <a:latin typeface="Arial" panose="020B0604020202020204" pitchFamily="34" charset="0"/>
                <a:cs typeface="Arial" panose="020B0604020202020204" pitchFamily="34" charset="0"/>
              </a:rPr>
              <a:t>Op niveau van lokale dienstverlening (Huis van het Kind?)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BE" sz="2400" dirty="0">
                <a:latin typeface="Arial" panose="020B0604020202020204" pitchFamily="34" charset="0"/>
                <a:cs typeface="Arial" panose="020B0604020202020204" pitchFamily="34" charset="0"/>
              </a:rPr>
              <a:t>Samenwerking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BE" sz="2400" dirty="0">
                <a:latin typeface="Arial" panose="020B0604020202020204" pitchFamily="34" charset="0"/>
                <a:cs typeface="Arial" panose="020B0604020202020204" pitchFamily="34" charset="0"/>
              </a:rPr>
              <a:t>Horizontale en verticale mobiliteit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3C97659-DEF0-54D6-70B8-CA6275AFBB5A}"/>
              </a:ext>
            </a:extLst>
          </p:cNvPr>
          <p:cNvSpPr txBox="1"/>
          <p:nvPr/>
        </p:nvSpPr>
        <p:spPr>
          <a:xfrm>
            <a:off x="575742" y="452055"/>
            <a:ext cx="5119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dirty="0">
                <a:latin typeface="Arial" panose="020B0604020202020204" pitchFamily="34" charset="0"/>
                <a:cs typeface="Arial" panose="020B0604020202020204" pitchFamily="34" charset="0"/>
              </a:rPr>
              <a:t>Het beroepenveld</a:t>
            </a:r>
          </a:p>
        </p:txBody>
      </p:sp>
    </p:spTree>
    <p:extLst>
      <p:ext uri="{BB962C8B-B14F-4D97-AF65-F5344CB8AC3E}">
        <p14:creationId xmlns:p14="http://schemas.microsoft.com/office/powerpoint/2010/main" val="18867898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>
            <a:extLst>
              <a:ext uri="{FF2B5EF4-FFF2-40B4-BE49-F238E27FC236}">
                <a16:creationId xmlns:a16="http://schemas.microsoft.com/office/drawing/2014/main" id="{C612EB5C-BAF6-E84F-9F09-2C7CC985511D}"/>
              </a:ext>
            </a:extLst>
          </p:cNvPr>
          <p:cNvSpPr txBox="1"/>
          <p:nvPr/>
        </p:nvSpPr>
        <p:spPr>
          <a:xfrm>
            <a:off x="575742" y="1522306"/>
            <a:ext cx="112563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>
                <a:latin typeface="Arial" panose="020B0604020202020204" pitchFamily="34" charset="0"/>
                <a:cs typeface="Arial" panose="020B0604020202020204" pitchFamily="34" charset="0"/>
              </a:rPr>
              <a:t>Wat met de relatie tot de kleuterschool?</a:t>
            </a:r>
          </a:p>
          <a:p>
            <a:endParaRPr lang="nl-B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BE" sz="2400" dirty="0">
                <a:latin typeface="Arial" panose="020B0604020202020204" pitchFamily="34" charset="0"/>
                <a:cs typeface="Arial" panose="020B0604020202020204" pitchFamily="34" charset="0"/>
              </a:rPr>
              <a:t>- Welk beroep is nodig voor de 2 tot 4 jarigen</a:t>
            </a:r>
          </a:p>
          <a:p>
            <a:r>
              <a:rPr lang="nl-BE" sz="2400" dirty="0">
                <a:latin typeface="Arial" panose="020B0604020202020204" pitchFamily="34" charset="0"/>
                <a:cs typeface="Arial" panose="020B0604020202020204" pitchFamily="34" charset="0"/>
              </a:rPr>
              <a:t>- Welke beroepen zijn nodig voor de 0 tot 6 jarigen?</a:t>
            </a:r>
          </a:p>
          <a:p>
            <a:r>
              <a:rPr lang="nl-BE" sz="2400" dirty="0">
                <a:latin typeface="Arial" panose="020B0604020202020204" pitchFamily="34" charset="0"/>
                <a:cs typeface="Arial" panose="020B0604020202020204" pitchFamily="34" charset="0"/>
              </a:rPr>
              <a:t>- Welke dromen mogen we koesteren?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3C97659-DEF0-54D6-70B8-CA6275AFBB5A}"/>
              </a:ext>
            </a:extLst>
          </p:cNvPr>
          <p:cNvSpPr txBox="1"/>
          <p:nvPr/>
        </p:nvSpPr>
        <p:spPr>
          <a:xfrm>
            <a:off x="575742" y="452055"/>
            <a:ext cx="5119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dirty="0">
                <a:latin typeface="Arial" panose="020B0604020202020204" pitchFamily="34" charset="0"/>
                <a:cs typeface="Arial" panose="020B0604020202020204" pitchFamily="34" charset="0"/>
              </a:rPr>
              <a:t>En de verre toekomst ?</a:t>
            </a:r>
          </a:p>
        </p:txBody>
      </p:sp>
    </p:spTree>
    <p:extLst>
      <p:ext uri="{BB962C8B-B14F-4D97-AF65-F5344CB8AC3E}">
        <p14:creationId xmlns:p14="http://schemas.microsoft.com/office/powerpoint/2010/main" val="732366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2786053A-B64F-D548-B4FB-9F31AA4CC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61" y="1811128"/>
            <a:ext cx="5997999" cy="4389647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0AEC4E71-CCC4-C14F-870C-AB750676A6DD}"/>
              </a:ext>
            </a:extLst>
          </p:cNvPr>
          <p:cNvSpPr txBox="1"/>
          <p:nvPr/>
        </p:nvSpPr>
        <p:spPr>
          <a:xfrm>
            <a:off x="0" y="341376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400" dirty="0">
                <a:latin typeface="Arial Narrow" panose="020B0604020202020204" pitchFamily="34" charset="0"/>
                <a:cs typeface="Arial Narrow" panose="020B0604020202020204" pitchFamily="34" charset="0"/>
              </a:rPr>
              <a:t>De pedagogische, economische en sociale functies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076F2FA9-A627-004D-BFC1-679215C1CDD7}"/>
              </a:ext>
            </a:extLst>
          </p:cNvPr>
          <p:cNvSpPr txBox="1"/>
          <p:nvPr/>
        </p:nvSpPr>
        <p:spPr>
          <a:xfrm>
            <a:off x="6248506" y="1811128"/>
            <a:ext cx="5431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>
                <a:latin typeface="Arial Narrow" panose="020B0604020202020204" pitchFamily="34" charset="0"/>
                <a:ea typeface="UGent Panno Text" charset="0"/>
                <a:cs typeface="Arial Narrow" panose="020B0604020202020204" pitchFamily="34" charset="0"/>
              </a:rPr>
              <a:t>Kinderopvang: een uniek potentieel</a:t>
            </a:r>
          </a:p>
        </p:txBody>
      </p:sp>
    </p:spTree>
    <p:extLst>
      <p:ext uri="{BB962C8B-B14F-4D97-AF65-F5344CB8AC3E}">
        <p14:creationId xmlns:p14="http://schemas.microsoft.com/office/powerpoint/2010/main" val="193869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2786053A-B64F-D548-B4FB-9F31AA4CC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61" y="1811128"/>
            <a:ext cx="5997999" cy="4389647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0AEC4E71-CCC4-C14F-870C-AB750676A6DD}"/>
              </a:ext>
            </a:extLst>
          </p:cNvPr>
          <p:cNvSpPr txBox="1"/>
          <p:nvPr/>
        </p:nvSpPr>
        <p:spPr>
          <a:xfrm>
            <a:off x="0" y="341376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400" dirty="0">
                <a:latin typeface="Arial Narrow" panose="020B0604020202020204" pitchFamily="34" charset="0"/>
                <a:cs typeface="Arial Narrow" panose="020B0604020202020204" pitchFamily="34" charset="0"/>
              </a:rPr>
              <a:t>De </a:t>
            </a:r>
            <a:r>
              <a:rPr lang="nl-BE" sz="4400" dirty="0">
                <a:solidFill>
                  <a:srgbClr val="0070C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pedagogische</a:t>
            </a:r>
            <a:r>
              <a:rPr lang="nl-BE" sz="4400" dirty="0">
                <a:latin typeface="Arial Narrow" panose="020B0604020202020204" pitchFamily="34" charset="0"/>
                <a:cs typeface="Arial Narrow" panose="020B0604020202020204" pitchFamily="34" charset="0"/>
              </a:rPr>
              <a:t>, economische en sociale functies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23E6CC8-1542-D64C-B887-61A51C8442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6918" y="3510617"/>
            <a:ext cx="1855807" cy="2630597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8D5D5ADD-6BC5-1B48-BC28-121CE69F27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4102" y="3493754"/>
            <a:ext cx="1874442" cy="2616101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F8073E8F-4CF6-7048-AF3A-A5FE49694E93}"/>
              </a:ext>
            </a:extLst>
          </p:cNvPr>
          <p:cNvSpPr txBox="1"/>
          <p:nvPr/>
        </p:nvSpPr>
        <p:spPr>
          <a:xfrm>
            <a:off x="6248506" y="1811128"/>
            <a:ext cx="54314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>
                <a:latin typeface="Arial Narrow" panose="020B0604020202020204" pitchFamily="34" charset="0"/>
                <a:ea typeface="UGent Panno Text" charset="0"/>
                <a:cs typeface="Arial Narrow" panose="020B0604020202020204" pitchFamily="34" charset="0"/>
              </a:rPr>
              <a:t>Impact op verstandelijke, sociale en emotionele ontwikkeling en op schoolresultaten</a:t>
            </a:r>
          </a:p>
          <a:p>
            <a:r>
              <a:rPr lang="nl-BE" sz="2400" dirty="0">
                <a:latin typeface="Arial Narrow" panose="020B0604020202020204" pitchFamily="34" charset="0"/>
                <a:ea typeface="UGent Panno Text" charset="0"/>
                <a:cs typeface="Arial Narrow" panose="020B0604020202020204" pitchFamily="34" charset="0"/>
              </a:rPr>
              <a:t>Merkbaar tot in het secundair onderwijs</a:t>
            </a:r>
          </a:p>
        </p:txBody>
      </p:sp>
    </p:spTree>
    <p:extLst>
      <p:ext uri="{BB962C8B-B14F-4D97-AF65-F5344CB8AC3E}">
        <p14:creationId xmlns:p14="http://schemas.microsoft.com/office/powerpoint/2010/main" val="861741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2786053A-B64F-D548-B4FB-9F31AA4CC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61" y="1811128"/>
            <a:ext cx="5997999" cy="4389647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0AEC4E71-CCC4-C14F-870C-AB750676A6DD}"/>
              </a:ext>
            </a:extLst>
          </p:cNvPr>
          <p:cNvSpPr txBox="1"/>
          <p:nvPr/>
        </p:nvSpPr>
        <p:spPr>
          <a:xfrm>
            <a:off x="0" y="341376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400" dirty="0">
                <a:latin typeface="Arial Narrow" panose="020B0604020202020204" pitchFamily="34" charset="0"/>
                <a:cs typeface="Arial Narrow" panose="020B0604020202020204" pitchFamily="34" charset="0"/>
              </a:rPr>
              <a:t>De </a:t>
            </a:r>
            <a:r>
              <a:rPr lang="nl-BE" sz="4400" dirty="0">
                <a:solidFill>
                  <a:srgbClr val="0070C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pedagogische</a:t>
            </a:r>
            <a:r>
              <a:rPr lang="nl-BE" sz="4400" dirty="0">
                <a:latin typeface="Arial Narrow" panose="020B0604020202020204" pitchFamily="34" charset="0"/>
                <a:cs typeface="Arial Narrow" panose="020B0604020202020204" pitchFamily="34" charset="0"/>
              </a:rPr>
              <a:t>, economische en sociale functies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F11E36B6-5510-3343-8ED5-46CB16D917B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840" y="1811128"/>
            <a:ext cx="5562845" cy="4389647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4363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2786053A-B64F-D548-B4FB-9F31AA4CC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61" y="1811128"/>
            <a:ext cx="5997999" cy="4389647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0AEC4E71-CCC4-C14F-870C-AB750676A6DD}"/>
              </a:ext>
            </a:extLst>
          </p:cNvPr>
          <p:cNvSpPr txBox="1"/>
          <p:nvPr/>
        </p:nvSpPr>
        <p:spPr>
          <a:xfrm>
            <a:off x="280416" y="341376"/>
            <a:ext cx="109971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400" dirty="0">
                <a:latin typeface="Arial Narrow" panose="020B0604020202020204" pitchFamily="34" charset="0"/>
                <a:cs typeface="Arial Narrow" panose="020B0604020202020204" pitchFamily="34" charset="0"/>
              </a:rPr>
              <a:t>De </a:t>
            </a:r>
            <a:r>
              <a:rPr lang="nl-BE" sz="4400" dirty="0">
                <a:solidFill>
                  <a:srgbClr val="0070C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pedagogische</a:t>
            </a:r>
            <a:r>
              <a:rPr lang="nl-BE" sz="4400" dirty="0">
                <a:latin typeface="Arial Narrow" panose="020B0604020202020204" pitchFamily="34" charset="0"/>
                <a:cs typeface="Arial Narrow" panose="020B0604020202020204" pitchFamily="34" charset="0"/>
              </a:rPr>
              <a:t>, </a:t>
            </a:r>
            <a:r>
              <a:rPr lang="nl-BE" sz="4400" dirty="0">
                <a:solidFill>
                  <a:srgbClr val="0070C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economische</a:t>
            </a:r>
            <a:r>
              <a:rPr lang="nl-BE" sz="4400" dirty="0">
                <a:latin typeface="Arial Narrow" panose="020B0604020202020204" pitchFamily="34" charset="0"/>
                <a:cs typeface="Arial Narrow" panose="020B0604020202020204" pitchFamily="34" charset="0"/>
              </a:rPr>
              <a:t> en sociale functies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8073E8F-4CF6-7048-AF3A-A5FE49694E93}"/>
              </a:ext>
            </a:extLst>
          </p:cNvPr>
          <p:cNvSpPr txBox="1"/>
          <p:nvPr/>
        </p:nvSpPr>
        <p:spPr>
          <a:xfrm>
            <a:off x="6248506" y="1811128"/>
            <a:ext cx="54314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>
                <a:latin typeface="Arial Narrow" panose="020B0604020202020204" pitchFamily="34" charset="0"/>
                <a:ea typeface="UGent Panno Text" charset="0"/>
                <a:cs typeface="Arial Narrow" panose="020B0604020202020204" pitchFamily="34" charset="0"/>
              </a:rPr>
              <a:t>Gelijke kansen op de arbeidsmarkt</a:t>
            </a:r>
          </a:p>
          <a:p>
            <a:r>
              <a:rPr lang="nl-BE" sz="2400" dirty="0">
                <a:latin typeface="Arial Narrow" panose="020B0604020202020204" pitchFamily="34" charset="0"/>
                <a:ea typeface="UGent Panno Text" charset="0"/>
                <a:cs typeface="Arial Narrow" panose="020B0604020202020204" pitchFamily="34" charset="0"/>
              </a:rPr>
              <a:t>Inkomen </a:t>
            </a:r>
            <a:r>
              <a:rPr lang="nl-BE" sz="2400" dirty="0">
                <a:latin typeface="Arial Narrow" panose="020B0604020202020204" pitchFamily="34" charset="0"/>
                <a:ea typeface="UGent Panno Text" charset="0"/>
                <a:cs typeface="Arial Narrow" panose="020B0604020202020204" pitchFamily="34" charset="0"/>
                <a:sym typeface="Wingdings" pitchFamily="2" charset="2"/>
              </a:rPr>
              <a:t> Armoede</a:t>
            </a:r>
            <a:endParaRPr lang="nl-BE" sz="2400" dirty="0">
              <a:latin typeface="Arial Narrow" panose="020B0604020202020204" pitchFamily="34" charset="0"/>
              <a:ea typeface="UGent Panno Text" charset="0"/>
              <a:cs typeface="Arial Narrow" panose="020B0604020202020204" pitchFamily="34" charset="0"/>
            </a:endParaRPr>
          </a:p>
          <a:p>
            <a:r>
              <a:rPr lang="nl-BE" sz="2400" dirty="0">
                <a:latin typeface="Arial Narrow" panose="020B0604020202020204" pitchFamily="34" charset="0"/>
                <a:ea typeface="UGent Panno Text" charset="0"/>
                <a:cs typeface="Arial Narrow" panose="020B0604020202020204" pitchFamily="34" charset="0"/>
              </a:rPr>
              <a:t>Armoede </a:t>
            </a:r>
            <a:r>
              <a:rPr lang="nl-BE" sz="2400" dirty="0">
                <a:latin typeface="Arial Narrow" panose="020B0604020202020204" pitchFamily="34" charset="0"/>
                <a:ea typeface="UGent Panno Text" charset="0"/>
                <a:cs typeface="Arial Narrow" panose="020B0604020202020204" pitchFamily="34" charset="0"/>
                <a:sym typeface="Wingdings" pitchFamily="2" charset="2"/>
              </a:rPr>
              <a:t> </a:t>
            </a:r>
            <a:r>
              <a:rPr lang="nl-BE" sz="2400" dirty="0">
                <a:latin typeface="Arial Narrow" panose="020B0604020202020204" pitchFamily="34" charset="0"/>
                <a:ea typeface="UGent Panno Text" charset="0"/>
                <a:cs typeface="Arial Narrow" panose="020B0604020202020204" pitchFamily="34" charset="0"/>
              </a:rPr>
              <a:t>Aspiraties</a:t>
            </a:r>
          </a:p>
          <a:p>
            <a:r>
              <a:rPr lang="nl-BE" sz="2400" dirty="0">
                <a:latin typeface="Arial Narrow" panose="020B0604020202020204" pitchFamily="34" charset="0"/>
                <a:ea typeface="UGent Panno Text" charset="0"/>
                <a:cs typeface="Arial Narrow" panose="020B0604020202020204" pitchFamily="34" charset="0"/>
              </a:rPr>
              <a:t>Sociale steun</a:t>
            </a:r>
          </a:p>
        </p:txBody>
      </p:sp>
    </p:spTree>
    <p:extLst>
      <p:ext uri="{BB962C8B-B14F-4D97-AF65-F5344CB8AC3E}">
        <p14:creationId xmlns:p14="http://schemas.microsoft.com/office/powerpoint/2010/main" val="3101405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2786053A-B64F-D548-B4FB-9F31AA4CC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61" y="1811128"/>
            <a:ext cx="5997999" cy="4389647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0AEC4E71-CCC4-C14F-870C-AB750676A6DD}"/>
              </a:ext>
            </a:extLst>
          </p:cNvPr>
          <p:cNvSpPr txBox="1"/>
          <p:nvPr/>
        </p:nvSpPr>
        <p:spPr>
          <a:xfrm>
            <a:off x="0" y="341376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400" dirty="0">
                <a:latin typeface="Arial Narrow" panose="020B0604020202020204" pitchFamily="34" charset="0"/>
                <a:cs typeface="Arial Narrow" panose="020B0604020202020204" pitchFamily="34" charset="0"/>
              </a:rPr>
              <a:t>De pedagogische, economische en </a:t>
            </a:r>
            <a:r>
              <a:rPr lang="nl-BE" sz="4400" dirty="0">
                <a:solidFill>
                  <a:srgbClr val="0070C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sociale</a:t>
            </a:r>
            <a:r>
              <a:rPr lang="nl-BE" sz="4400" dirty="0">
                <a:latin typeface="Arial Narrow" panose="020B0604020202020204" pitchFamily="34" charset="0"/>
                <a:cs typeface="Arial Narrow" panose="020B0604020202020204" pitchFamily="34" charset="0"/>
              </a:rPr>
              <a:t> functies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8073E8F-4CF6-7048-AF3A-A5FE49694E93}"/>
              </a:ext>
            </a:extLst>
          </p:cNvPr>
          <p:cNvSpPr txBox="1"/>
          <p:nvPr/>
        </p:nvSpPr>
        <p:spPr>
          <a:xfrm>
            <a:off x="6248506" y="1811128"/>
            <a:ext cx="54314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>
                <a:latin typeface="Arial Narrow" panose="020B0604020202020204" pitchFamily="34" charset="0"/>
                <a:ea typeface="UGent Panno Text" charset="0"/>
                <a:cs typeface="Arial Narrow" panose="020B0604020202020204" pitchFamily="34" charset="0"/>
              </a:rPr>
              <a:t>Sociale steun</a:t>
            </a:r>
          </a:p>
          <a:p>
            <a:r>
              <a:rPr lang="nl-BE" sz="2400" dirty="0">
                <a:latin typeface="Arial Narrow" panose="020B0604020202020204" pitchFamily="34" charset="0"/>
                <a:ea typeface="UGent Panno Text" charset="0"/>
                <a:cs typeface="Arial Narrow" panose="020B0604020202020204" pitchFamily="34" charset="0"/>
              </a:rPr>
              <a:t>Sociale isolatie en cohesie</a:t>
            </a:r>
          </a:p>
        </p:txBody>
      </p:sp>
    </p:spTree>
    <p:extLst>
      <p:ext uri="{BB962C8B-B14F-4D97-AF65-F5344CB8AC3E}">
        <p14:creationId xmlns:p14="http://schemas.microsoft.com/office/powerpoint/2010/main" val="184889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F9796013-D650-4C42-8401-55E2E7134211}"/>
              </a:ext>
            </a:extLst>
          </p:cNvPr>
          <p:cNvSpPr txBox="1"/>
          <p:nvPr/>
        </p:nvSpPr>
        <p:spPr>
          <a:xfrm>
            <a:off x="6339840" y="4584192"/>
            <a:ext cx="5242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nl-BE" sz="2400" dirty="0">
                <a:latin typeface="+mj-lt"/>
              </a:rPr>
              <a:t>De pedagogische, economische en sociale functies</a:t>
            </a:r>
          </a:p>
          <a:p>
            <a:pPr marL="342900" indent="-342900">
              <a:buAutoNum type="arabicPeriod"/>
            </a:pPr>
            <a:r>
              <a:rPr lang="nl-BE" sz="2400" b="1" dirty="0">
                <a:solidFill>
                  <a:srgbClr val="1E64C8"/>
                </a:solidFill>
                <a:latin typeface="+mj-lt"/>
              </a:rPr>
              <a:t>Wat is pedagogische kwaliteit?</a:t>
            </a:r>
          </a:p>
          <a:p>
            <a:pPr marL="342900" indent="-342900">
              <a:buAutoNum type="arabicPeriod"/>
            </a:pPr>
            <a:r>
              <a:rPr lang="nl-BE" sz="2400" dirty="0">
                <a:latin typeface="+mj-lt"/>
              </a:rPr>
              <a:t>Welk beroepenveld?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0D12081-C910-CB45-83B0-B0E467984954}"/>
              </a:ext>
            </a:extLst>
          </p:cNvPr>
          <p:cNvSpPr txBox="1"/>
          <p:nvPr/>
        </p:nvSpPr>
        <p:spPr>
          <a:xfrm>
            <a:off x="6339840" y="451104"/>
            <a:ext cx="5388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latin typeface="Arial Narrow" panose="020B0604020202020204" pitchFamily="34" charset="0"/>
                <a:cs typeface="Arial Narrow" panose="020B0604020202020204" pitchFamily="34" charset="0"/>
              </a:rPr>
              <a:t>De Vlaamse Gemeenschap beoogt met kinderopvang een dienstverlening aan gezinnen die een </a:t>
            </a:r>
            <a:r>
              <a:rPr lang="nl-BE" b="1" dirty="0">
                <a:solidFill>
                  <a:srgbClr val="0070C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economische</a:t>
            </a:r>
            <a:r>
              <a:rPr lang="nl-BE" dirty="0">
                <a:latin typeface="Arial Narrow" panose="020B0604020202020204" pitchFamily="34" charset="0"/>
                <a:cs typeface="Arial Narrow" panose="020B0604020202020204" pitchFamily="34" charset="0"/>
              </a:rPr>
              <a:t>, </a:t>
            </a:r>
            <a:r>
              <a:rPr lang="nl-BE" b="1" dirty="0">
                <a:solidFill>
                  <a:srgbClr val="0070C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pedagogische</a:t>
            </a:r>
            <a:r>
              <a:rPr lang="nl-BE" dirty="0">
                <a:latin typeface="Arial Narrow" panose="020B0604020202020204" pitchFamily="34" charset="0"/>
                <a:cs typeface="Arial Narrow" panose="020B0604020202020204" pitchFamily="34" charset="0"/>
              </a:rPr>
              <a:t> en </a:t>
            </a:r>
            <a:r>
              <a:rPr lang="nl-BE" b="1" dirty="0">
                <a:solidFill>
                  <a:srgbClr val="0070C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sociale functie </a:t>
            </a:r>
            <a:r>
              <a:rPr lang="nl-BE" dirty="0">
                <a:latin typeface="Arial Narrow" panose="020B0604020202020204" pitchFamily="34" charset="0"/>
                <a:cs typeface="Arial Narrow" panose="020B0604020202020204" pitchFamily="34" charset="0"/>
              </a:rPr>
              <a:t>heeft, die </a:t>
            </a:r>
            <a:r>
              <a:rPr lang="nl-BE" b="1" dirty="0">
                <a:solidFill>
                  <a:srgbClr val="0070C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kwaliteitsvol</a:t>
            </a:r>
            <a:r>
              <a:rPr lang="nl-BE" dirty="0">
                <a:latin typeface="Arial Narrow" panose="020B0604020202020204" pitchFamily="34" charset="0"/>
                <a:cs typeface="Arial Narrow" panose="020B0604020202020204" pitchFamily="34" charset="0"/>
              </a:rPr>
              <a:t>, beschikbaar, betaalbaar en rechtstreeks </a:t>
            </a:r>
            <a:r>
              <a:rPr lang="nl-BE" b="1" dirty="0">
                <a:solidFill>
                  <a:srgbClr val="0070C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toegankelijk</a:t>
            </a:r>
            <a:r>
              <a:rPr lang="nl-BE" dirty="0">
                <a:latin typeface="Arial Narrow" panose="020B0604020202020204" pitchFamily="34" charset="0"/>
                <a:cs typeface="Arial Narrow" panose="020B0604020202020204" pitchFamily="34" charset="0"/>
              </a:rPr>
              <a:t> is </a:t>
            </a:r>
            <a:r>
              <a:rPr lang="nl-BE" b="1" dirty="0">
                <a:solidFill>
                  <a:srgbClr val="0070C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voor elk kind </a:t>
            </a:r>
            <a:r>
              <a:rPr lang="nl-BE" dirty="0">
                <a:latin typeface="Arial Narrow" panose="020B0604020202020204" pitchFamily="34" charset="0"/>
                <a:cs typeface="Arial Narrow" panose="020B0604020202020204" pitchFamily="34" charset="0"/>
              </a:rPr>
              <a:t>zonder onderscheid, in aanvulling op de opvoeding van het kind in zijn gezin, met respect voor de draagkracht van het kind, zijn thuismilieu en de keuzevrijheid van het gezin. 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71C61435-B1B3-EF46-50B0-0AAED67968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6096000" cy="6858000"/>
          </a:xfrm>
          <a:prstGeom prst="rect">
            <a:avLst/>
          </a:prstGeom>
          <a:solidFill>
            <a:srgbClr val="1E64C8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311150">
              <a:lnSpc>
                <a:spcPct val="115000"/>
              </a:lnSpc>
              <a:spcAft>
                <a:spcPts val="0"/>
              </a:spcAft>
            </a:pPr>
            <a:r>
              <a:rPr lang="nl-BE" sz="2000" u="none" strike="noStrike" dirty="0">
                <a:solidFill>
                  <a:srgbClr val="FFFFFF"/>
                </a:solidFill>
                <a:effectLst/>
                <a:latin typeface="UGent Panno Text Medium" charset="0"/>
                <a:ea typeface="Calibri" charset="0"/>
                <a:cs typeface="Arial" charset="0"/>
              </a:rPr>
              <a:t> </a:t>
            </a:r>
            <a:endParaRPr lang="nl-NL" sz="1100" dirty="0">
              <a:effectLst/>
              <a:latin typeface="Arial" charset="0"/>
              <a:ea typeface="Calibri" charset="0"/>
              <a:cs typeface="Times New Roman" charset="0"/>
            </a:endParaRPr>
          </a:p>
          <a:p>
            <a:pPr marL="311150">
              <a:lnSpc>
                <a:spcPct val="115000"/>
              </a:lnSpc>
              <a:spcAft>
                <a:spcPts val="0"/>
              </a:spcAft>
            </a:pPr>
            <a:r>
              <a:rPr lang="nl-BE" sz="20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Stad Gent, 1 maart 2024</a:t>
            </a:r>
          </a:p>
          <a:p>
            <a:pPr marL="311150">
              <a:lnSpc>
                <a:spcPct val="115000"/>
              </a:lnSpc>
              <a:spcAft>
                <a:spcPts val="0"/>
              </a:spcAft>
            </a:pPr>
            <a:endParaRPr lang="nl-BE" sz="20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11150">
              <a:lnSpc>
                <a:spcPct val="115000"/>
              </a:lnSpc>
              <a:spcAft>
                <a:spcPts val="0"/>
              </a:spcAft>
            </a:pPr>
            <a:endParaRPr lang="nl-BE" sz="20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11150">
              <a:lnSpc>
                <a:spcPct val="115000"/>
              </a:lnSpc>
              <a:spcAft>
                <a:spcPts val="0"/>
              </a:spcAft>
            </a:pPr>
            <a:endParaRPr lang="nl-BE" sz="20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11150">
              <a:lnSpc>
                <a:spcPct val="115000"/>
              </a:lnSpc>
              <a:spcAft>
                <a:spcPts val="0"/>
              </a:spcAft>
            </a:pPr>
            <a:endParaRPr lang="nl-BE" sz="20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11150">
              <a:lnSpc>
                <a:spcPct val="115000"/>
              </a:lnSpc>
              <a:spcAft>
                <a:spcPts val="0"/>
              </a:spcAft>
            </a:pPr>
            <a:endParaRPr lang="nl-NL" sz="2000" dirty="0">
              <a:solidFill>
                <a:schemeClr val="bg1"/>
              </a:solidFill>
              <a:latin typeface="Arial Narrow" panose="020B0604020202020204" pitchFamily="34" charset="0"/>
              <a:ea typeface="UGent Panno Text SemiBold" charset="0"/>
              <a:cs typeface="Arial Narrow" panose="020B0604020202020204" pitchFamily="34" charset="0"/>
            </a:endParaRPr>
          </a:p>
          <a:p>
            <a:pPr marL="311150">
              <a:lnSpc>
                <a:spcPct val="115000"/>
              </a:lnSpc>
              <a:spcAft>
                <a:spcPts val="0"/>
              </a:spcAft>
            </a:pPr>
            <a:endParaRPr lang="nl-NL" sz="3600" dirty="0">
              <a:solidFill>
                <a:schemeClr val="bg1"/>
              </a:solidFill>
              <a:latin typeface="Arial Narrow" panose="020B0604020202020204" pitchFamily="34" charset="0"/>
              <a:ea typeface="UGent Panno Text Medium" charset="0"/>
              <a:cs typeface="Arial Narrow" panose="020B0604020202020204" pitchFamily="34" charset="0"/>
            </a:endParaRPr>
          </a:p>
          <a:p>
            <a:pPr marL="311150">
              <a:lnSpc>
                <a:spcPct val="115000"/>
              </a:lnSpc>
              <a:spcAft>
                <a:spcPts val="0"/>
              </a:spcAft>
            </a:pPr>
            <a:endParaRPr lang="nl-NL" sz="3600" dirty="0">
              <a:solidFill>
                <a:schemeClr val="bg1"/>
              </a:solidFill>
              <a:latin typeface="Arial Narrow" panose="020B0604020202020204" pitchFamily="34" charset="0"/>
              <a:ea typeface="UGent Panno Text Medium" charset="0"/>
              <a:cs typeface="Arial Narrow" panose="020B0604020202020204" pitchFamily="34" charset="0"/>
            </a:endParaRPr>
          </a:p>
          <a:p>
            <a:pPr marL="311150">
              <a:lnSpc>
                <a:spcPct val="115000"/>
              </a:lnSpc>
              <a:spcAft>
                <a:spcPts val="0"/>
              </a:spcAft>
            </a:pPr>
            <a:endParaRPr lang="nl-NL" sz="3600" dirty="0">
              <a:solidFill>
                <a:schemeClr val="bg1"/>
              </a:solidFill>
              <a:latin typeface="Arial Narrow" panose="020B0604020202020204" pitchFamily="34" charset="0"/>
              <a:ea typeface="UGent Panno Text Medium" charset="0"/>
              <a:cs typeface="Arial Narrow" panose="020B0604020202020204" pitchFamily="34" charset="0"/>
            </a:endParaRPr>
          </a:p>
          <a:p>
            <a:pPr marL="311150">
              <a:lnSpc>
                <a:spcPct val="115000"/>
              </a:lnSpc>
              <a:spcAft>
                <a:spcPts val="0"/>
              </a:spcAft>
            </a:pPr>
            <a:r>
              <a:rPr lang="nl-NL" sz="3600" dirty="0">
                <a:solidFill>
                  <a:schemeClr val="bg1"/>
                </a:solidFill>
                <a:latin typeface="Arial Narrow" panose="020B0604020202020204" pitchFamily="34" charset="0"/>
                <a:ea typeface="UGent Panno Text Medium" charset="0"/>
                <a:cs typeface="Arial Narrow" panose="020B0604020202020204" pitchFamily="34" charset="0"/>
              </a:rPr>
              <a:t>KWALITEIT IN DE KINDEROPVANG </a:t>
            </a:r>
          </a:p>
          <a:p>
            <a:pPr marL="311150">
              <a:lnSpc>
                <a:spcPct val="115000"/>
              </a:lnSpc>
              <a:spcAft>
                <a:spcPts val="0"/>
              </a:spcAft>
            </a:pPr>
            <a:r>
              <a:rPr lang="nl-NL" sz="3600" dirty="0">
                <a:solidFill>
                  <a:schemeClr val="bg1"/>
                </a:solidFill>
                <a:latin typeface="Arial Narrow" panose="020B0604020202020204" pitchFamily="34" charset="0"/>
                <a:ea typeface="UGent Panno Text Medium" charset="0"/>
                <a:cs typeface="Arial Narrow" panose="020B0604020202020204" pitchFamily="34" charset="0"/>
              </a:rPr>
              <a:t>VAN DE TOEKOMST</a:t>
            </a:r>
          </a:p>
        </p:txBody>
      </p:sp>
    </p:spTree>
    <p:extLst>
      <p:ext uri="{BB962C8B-B14F-4D97-AF65-F5344CB8AC3E}">
        <p14:creationId xmlns:p14="http://schemas.microsoft.com/office/powerpoint/2010/main" val="3782855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vak 7">
            <a:extLst>
              <a:ext uri="{FF2B5EF4-FFF2-40B4-BE49-F238E27FC236}">
                <a16:creationId xmlns:a16="http://schemas.microsoft.com/office/drawing/2014/main" id="{DAB17C93-7BEA-0145-828B-38816B46C448}"/>
              </a:ext>
            </a:extLst>
          </p:cNvPr>
          <p:cNvSpPr txBox="1"/>
          <p:nvPr/>
        </p:nvSpPr>
        <p:spPr>
          <a:xfrm>
            <a:off x="581021" y="784545"/>
            <a:ext cx="78057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dirty="0">
                <a:latin typeface="Arial" panose="020B0604020202020204" pitchFamily="34" charset="0"/>
                <a:cs typeface="Arial" panose="020B0604020202020204" pitchFamily="34" charset="0"/>
              </a:rPr>
              <a:t>STARTING STRONG VI</a:t>
            </a:r>
          </a:p>
        </p:txBody>
      </p:sp>
      <p:pic>
        <p:nvPicPr>
          <p:cNvPr id="6" name="Picture 2" descr="book">
            <a:extLst>
              <a:ext uri="{FF2B5EF4-FFF2-40B4-BE49-F238E27FC236}">
                <a16:creationId xmlns:a16="http://schemas.microsoft.com/office/drawing/2014/main" id="{E694328D-BBC0-DE46-B969-A3600D890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1744577"/>
            <a:ext cx="3209968" cy="427681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2F1524CF-68A3-6543-89EB-6948AE79B98C}"/>
              </a:ext>
            </a:extLst>
          </p:cNvPr>
          <p:cNvSpPr txBox="1"/>
          <p:nvPr/>
        </p:nvSpPr>
        <p:spPr>
          <a:xfrm>
            <a:off x="5457968" y="1744577"/>
            <a:ext cx="1742932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Structurele</a:t>
            </a:r>
          </a:p>
          <a:p>
            <a:pPr algn="ctr"/>
            <a:r>
              <a:rPr lang="nl-B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kwaliteit 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4E95865D-0FE7-EC4E-9052-E72763C56C91}"/>
              </a:ext>
            </a:extLst>
          </p:cNvPr>
          <p:cNvSpPr txBox="1"/>
          <p:nvPr/>
        </p:nvSpPr>
        <p:spPr>
          <a:xfrm>
            <a:off x="5457967" y="3429000"/>
            <a:ext cx="1742923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Proces-</a:t>
            </a:r>
          </a:p>
          <a:p>
            <a:pPr algn="ctr"/>
            <a:r>
              <a:rPr lang="nl-B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kwaliteit 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5EDB34A7-896E-C847-9C97-29178B9A1788}"/>
              </a:ext>
            </a:extLst>
          </p:cNvPr>
          <p:cNvSpPr txBox="1"/>
          <p:nvPr/>
        </p:nvSpPr>
        <p:spPr>
          <a:xfrm>
            <a:off x="5463561" y="5190391"/>
            <a:ext cx="1737321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</a:t>
            </a:r>
          </a:p>
          <a:p>
            <a:pPr algn="ctr"/>
            <a:endParaRPr lang="nl-BE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93543073-DBCD-6C4C-9B39-1B43330AB344}"/>
              </a:ext>
            </a:extLst>
          </p:cNvPr>
          <p:cNvCxnSpPr>
            <a:cxnSpLocks/>
          </p:cNvCxnSpPr>
          <p:nvPr/>
        </p:nvCxnSpPr>
        <p:spPr>
          <a:xfrm>
            <a:off x="6282287" y="2575574"/>
            <a:ext cx="0" cy="901114"/>
          </a:xfrm>
          <a:prstGeom prst="line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8E51A5B5-D760-0645-95A8-77ABD009C66A}"/>
              </a:ext>
            </a:extLst>
          </p:cNvPr>
          <p:cNvCxnSpPr>
            <a:cxnSpLocks/>
          </p:cNvCxnSpPr>
          <p:nvPr/>
        </p:nvCxnSpPr>
        <p:spPr>
          <a:xfrm>
            <a:off x="6290416" y="4289277"/>
            <a:ext cx="0" cy="901114"/>
          </a:xfrm>
          <a:prstGeom prst="line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85C69BCE-E5CC-834C-B91B-00930760F2F5}"/>
              </a:ext>
            </a:extLst>
          </p:cNvPr>
          <p:cNvCxnSpPr>
            <a:cxnSpLocks/>
          </p:cNvCxnSpPr>
          <p:nvPr/>
        </p:nvCxnSpPr>
        <p:spPr>
          <a:xfrm>
            <a:off x="4537211" y="5473521"/>
            <a:ext cx="920757" cy="0"/>
          </a:xfrm>
          <a:prstGeom prst="line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07E0918E-540E-F547-B3B9-1184305C2D9B}"/>
              </a:ext>
            </a:extLst>
          </p:cNvPr>
          <p:cNvCxnSpPr>
            <a:cxnSpLocks/>
          </p:cNvCxnSpPr>
          <p:nvPr/>
        </p:nvCxnSpPr>
        <p:spPr>
          <a:xfrm>
            <a:off x="4537211" y="5631441"/>
            <a:ext cx="920756" cy="0"/>
          </a:xfrm>
          <a:prstGeom prst="line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BA863FE7-9307-0E43-8FF3-97FC489F8EAB}"/>
              </a:ext>
            </a:extLst>
          </p:cNvPr>
          <p:cNvCxnSpPr>
            <a:cxnSpLocks/>
          </p:cNvCxnSpPr>
          <p:nvPr/>
        </p:nvCxnSpPr>
        <p:spPr>
          <a:xfrm>
            <a:off x="4537211" y="5831778"/>
            <a:ext cx="920756" cy="0"/>
          </a:xfrm>
          <a:prstGeom prst="line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kstvak 21">
            <a:extLst>
              <a:ext uri="{FF2B5EF4-FFF2-40B4-BE49-F238E27FC236}">
                <a16:creationId xmlns:a16="http://schemas.microsoft.com/office/drawing/2014/main" id="{F68D765D-F6EB-8041-83ED-827A4C011640}"/>
              </a:ext>
            </a:extLst>
          </p:cNvPr>
          <p:cNvSpPr txBox="1"/>
          <p:nvPr/>
        </p:nvSpPr>
        <p:spPr>
          <a:xfrm>
            <a:off x="7418231" y="3336666"/>
            <a:ext cx="36060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nl-BE" sz="2000" b="1" dirty="0">
                <a:solidFill>
                  <a:srgbClr val="1E64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Meaningful interactions</a:t>
            </a:r>
            <a:r>
              <a:rPr lang="nl-BE" sz="20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r>
              <a:rPr lang="nl-BE" sz="2000" dirty="0">
                <a:latin typeface="Arial" panose="020B0604020202020204" pitchFamily="34" charset="0"/>
                <a:cs typeface="Arial" panose="020B0604020202020204" pitchFamily="34" charset="0"/>
              </a:rPr>
              <a:t>Emotionele ondersteuning</a:t>
            </a:r>
          </a:p>
          <a:p>
            <a:r>
              <a:rPr lang="nl-BE" sz="2000" dirty="0">
                <a:latin typeface="Arial" panose="020B0604020202020204" pitchFamily="34" charset="0"/>
                <a:cs typeface="Arial" panose="020B0604020202020204" pitchFamily="34" charset="0"/>
              </a:rPr>
              <a:t>Educatieve ondersteuning</a:t>
            </a:r>
          </a:p>
        </p:txBody>
      </p:sp>
    </p:spTree>
    <p:extLst>
      <p:ext uri="{BB962C8B-B14F-4D97-AF65-F5344CB8AC3E}">
        <p14:creationId xmlns:p14="http://schemas.microsoft.com/office/powerpoint/2010/main" val="27922069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608</TotalTime>
  <Words>927</Words>
  <Application>Microsoft Macintosh PowerPoint</Application>
  <PresentationFormat>Breedbeeld</PresentationFormat>
  <Paragraphs>218</Paragraphs>
  <Slides>28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28</vt:i4>
      </vt:variant>
    </vt:vector>
  </HeadingPairs>
  <TitlesOfParts>
    <vt:vector size="35" baseType="lpstr">
      <vt:lpstr>Arial</vt:lpstr>
      <vt:lpstr>Arial Narrow</vt:lpstr>
      <vt:lpstr>Calibri</vt:lpstr>
      <vt:lpstr>Calibri Light</vt:lpstr>
      <vt:lpstr>Courier New</vt:lpstr>
      <vt:lpstr>UGent Panno Text Medium</vt:lpstr>
      <vt:lpstr>Office-thema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Facts matter and so do opinions: on selecting methodologies and research questions</dc:title>
  <dc:creator>Microsoft Office-gebruiker</dc:creator>
  <cp:lastModifiedBy>Michel Vandenbroeck</cp:lastModifiedBy>
  <cp:revision>166</cp:revision>
  <cp:lastPrinted>2018-11-14T08:06:24Z</cp:lastPrinted>
  <dcterms:created xsi:type="dcterms:W3CDTF">2018-05-22T11:27:07Z</dcterms:created>
  <dcterms:modified xsi:type="dcterms:W3CDTF">2024-02-21T16:11:27Z</dcterms:modified>
</cp:coreProperties>
</file>