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69" r:id="rId6"/>
    <p:sldId id="257" r:id="rId7"/>
    <p:sldId id="258" r:id="rId8"/>
    <p:sldId id="265" r:id="rId9"/>
    <p:sldId id="259" r:id="rId10"/>
    <p:sldId id="262" r:id="rId11"/>
    <p:sldId id="267" r:id="rId12"/>
    <p:sldId id="270" r:id="rId13"/>
    <p:sldId id="266" r:id="rId14"/>
    <p:sldId id="271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F8FC7-B123-E143-8BAF-66EE50E873C1}" type="datetimeFigureOut">
              <a:rPr lang="nl-BE" smtClean="0"/>
              <a:t>19/04/2022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11A88-032E-9C4D-9CC2-B1EC25E6178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7445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11A88-032E-9C4D-9CC2-B1EC25E61789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509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51FDBA7-8629-4F99-9D42-FFA2625E2B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280" y="5588781"/>
            <a:ext cx="3654829" cy="69316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dd.mm.jjjj</a:t>
            </a:r>
            <a:endParaRPr lang="nl-B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DACB73E-3586-4A4E-AFB0-6B2E656B63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80" y="4763193"/>
            <a:ext cx="3654829" cy="69316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Hoofdtitel presentatie</a:t>
            </a:r>
            <a:endParaRPr lang="nl-BE" dirty="0"/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9929D529-8EAE-460F-B4F4-52EF1707CB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150" y="0"/>
            <a:ext cx="7943850" cy="6858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pic>
        <p:nvPicPr>
          <p:cNvPr id="1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7DA838BE-0644-4D30-8E5E-200023F91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209827"/>
            <a:ext cx="1078992" cy="17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8 afbeelding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6" y="406690"/>
            <a:ext cx="3259772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8" y="1289050"/>
            <a:ext cx="3259772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A50A422A-A05F-4877-B9A3-371A58A1363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960000" y="0"/>
            <a:ext cx="2232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0C6CEF1-7FAF-4715-AB7B-A7334608F1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7745" y="3474000"/>
            <a:ext cx="3259772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731F7575-8655-4E0F-816A-40C3E2CC14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745" y="7938"/>
            <a:ext cx="3259772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afbeelding 3">
            <a:extLst>
              <a:ext uri="{FF2B5EF4-FFF2-40B4-BE49-F238E27FC236}">
                <a16:creationId xmlns:a16="http://schemas.microsoft.com/office/drawing/2014/main" id="{0FABDB40-C614-4871-9DFE-FE9EF4B2D1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60000" y="4626001"/>
            <a:ext cx="2232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afbeelding 3">
            <a:extLst>
              <a:ext uri="{FF2B5EF4-FFF2-40B4-BE49-F238E27FC236}">
                <a16:creationId xmlns:a16="http://schemas.microsoft.com/office/drawing/2014/main" id="{87386C02-9EB2-48BB-B620-1A8B5150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60000" y="2295382"/>
            <a:ext cx="2232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4" name="Tijdelijke aanduiding voor afbeelding 3">
            <a:extLst>
              <a:ext uri="{FF2B5EF4-FFF2-40B4-BE49-F238E27FC236}">
                <a16:creationId xmlns:a16="http://schemas.microsoft.com/office/drawing/2014/main" id="{BB2FE712-FD4B-4BF5-805B-498053FA883A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943262" y="-7939"/>
            <a:ext cx="2232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B32171EA-1908-499B-A19B-60B6CB4EDB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43262" y="4618062"/>
            <a:ext cx="2232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A44AD3C3-F0B7-4BE6-A659-25DDD65057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43262" y="2287443"/>
            <a:ext cx="2232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014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3 afbeeldingen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6" y="406690"/>
            <a:ext cx="3259772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4288" y="406691"/>
            <a:ext cx="3989711" cy="28934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14" name="Tijdelijke aanduiding voor afbeelding 3">
            <a:extLst>
              <a:ext uri="{FF2B5EF4-FFF2-40B4-BE49-F238E27FC236}">
                <a16:creationId xmlns:a16="http://schemas.microsoft.com/office/drawing/2014/main" id="{BB2FE712-FD4B-4BF5-805B-498053FA883A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196000" y="3429000"/>
            <a:ext cx="3996000" cy="3429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B32171EA-1908-499B-A19B-60B6CB4EDB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2" y="3429000"/>
            <a:ext cx="3996000" cy="34290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A44AD3C3-F0B7-4BE6-A659-25DDD65057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8000" y="3429000"/>
            <a:ext cx="3996000" cy="3429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6144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47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22108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108C1F91-A72A-4A26-AEE9-5B3094D0ED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9891" y="0"/>
            <a:ext cx="6022108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024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96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ACDE92F7-040A-444F-8D0E-2977A85BA8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98000" y="0"/>
            <a:ext cx="3996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0CFC1669-5F33-4CE7-94E6-635FD4D356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5999" y="0"/>
            <a:ext cx="3996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2101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3">
            <a:extLst>
              <a:ext uri="{FF2B5EF4-FFF2-40B4-BE49-F238E27FC236}">
                <a16:creationId xmlns:a16="http://schemas.microsoft.com/office/drawing/2014/main" id="{BB2FE712-FD4B-4BF5-805B-498053FA88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6000" y="3492000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B32171EA-1908-499B-A19B-60B6CB4EDB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3492000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A44AD3C3-F0B7-4BE6-A659-25DDD65057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8000" y="3483000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afbeelding 3">
            <a:extLst>
              <a:ext uri="{FF2B5EF4-FFF2-40B4-BE49-F238E27FC236}">
                <a16:creationId xmlns:a16="http://schemas.microsoft.com/office/drawing/2014/main" id="{BDF3467D-EA8E-45CD-95A7-723AB6CF2B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96000" y="-1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500C3B29-6323-4FCA-9531-5B86983065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6DFC3E07-BF7C-4393-B77B-84463D002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8000" y="0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4601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3">
            <a:extLst>
              <a:ext uri="{FF2B5EF4-FFF2-40B4-BE49-F238E27FC236}">
                <a16:creationId xmlns:a16="http://schemas.microsoft.com/office/drawing/2014/main" id="{BB2FE712-FD4B-4BF5-805B-498053FA88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41709" y="3492000"/>
            <a:ext cx="4950291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A44AD3C3-F0B7-4BE6-A659-25DDD65057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8000" y="3483000"/>
            <a:ext cx="3041709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500C3B29-6323-4FCA-9531-5B86983065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2"/>
            <a:ext cx="3996000" cy="68490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6DFC3E07-BF7C-4393-B77B-84463D002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8000" y="0"/>
            <a:ext cx="8094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649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A44AD3C3-F0B7-4BE6-A659-25DDD65057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8000" y="3483000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6DFC3E07-BF7C-4393-B77B-84463D002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98000" y="0"/>
            <a:ext cx="3996000" cy="336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jdelijke aanduiding voor afbeelding 3">
            <a:extLst>
              <a:ext uri="{FF2B5EF4-FFF2-40B4-BE49-F238E27FC236}">
                <a16:creationId xmlns:a16="http://schemas.microsoft.com/office/drawing/2014/main" id="{3F7C8710-F96B-4022-9B3C-6210B36C7E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000" y="-3969"/>
            <a:ext cx="3996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afbeelding 3">
            <a:extLst>
              <a:ext uri="{FF2B5EF4-FFF2-40B4-BE49-F238E27FC236}">
                <a16:creationId xmlns:a16="http://schemas.microsoft.com/office/drawing/2014/main" id="{DEDBEC84-4947-49E4-A37F-956C792F8C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6000" y="2311015"/>
            <a:ext cx="3996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E9504004-91AC-4F76-985E-E740D40E60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6000" y="4626000"/>
            <a:ext cx="3996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afbeelding 3">
            <a:extLst>
              <a:ext uri="{FF2B5EF4-FFF2-40B4-BE49-F238E27FC236}">
                <a16:creationId xmlns:a16="http://schemas.microsoft.com/office/drawing/2014/main" id="{AFDDB30B-6719-4413-A959-AC99500B128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3996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2EEC542A-1043-4AA2-92E2-5EBE151BC8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2314984"/>
            <a:ext cx="3996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3">
            <a:extLst>
              <a:ext uri="{FF2B5EF4-FFF2-40B4-BE49-F238E27FC236}">
                <a16:creationId xmlns:a16="http://schemas.microsoft.com/office/drawing/2014/main" id="{A7A625B6-9C22-4882-AF57-870B612B9C7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4629969"/>
            <a:ext cx="39960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002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5" y="406690"/>
            <a:ext cx="11579630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" y="1289050"/>
            <a:ext cx="11579427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8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5" y="406690"/>
            <a:ext cx="7308071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" y="1289050"/>
            <a:ext cx="7308071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4800" y="-3969"/>
            <a:ext cx="40572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064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twee afbeelding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5" y="406690"/>
            <a:ext cx="7308000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" y="1289050"/>
            <a:ext cx="7308000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4800" y="0"/>
            <a:ext cx="4057200" cy="333340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A775B06-BCB5-4FF3-AD17-DFEE610E9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4800" y="3524596"/>
            <a:ext cx="4057200" cy="333340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270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3 afbeelding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5" y="406690"/>
            <a:ext cx="7308000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" y="1289050"/>
            <a:ext cx="7308000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4800" y="8890"/>
            <a:ext cx="4057200" cy="2160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9FB17508-1369-4457-B98D-35CA7275030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4800" y="2345031"/>
            <a:ext cx="4057200" cy="2160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750591F8-E91E-4D83-9536-C3E1DEEB9C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4800" y="4698000"/>
            <a:ext cx="4057200" cy="2160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855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6" y="406690"/>
            <a:ext cx="3259772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8" y="1289050"/>
            <a:ext cx="3259772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171" y="0"/>
            <a:ext cx="8226829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618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twee afbeeldingen recht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6" y="406690"/>
            <a:ext cx="3259772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8" y="1289050"/>
            <a:ext cx="3259772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172" y="0"/>
            <a:ext cx="4070262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A50A422A-A05F-4877-B9A3-371A58A13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0400" y="-3969"/>
            <a:ext cx="40716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082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6" y="406690"/>
            <a:ext cx="3259772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8" y="1289050"/>
            <a:ext cx="3259772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172" y="0"/>
            <a:ext cx="4070262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A50A422A-A05F-4877-B9A3-371A58A13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0400" y="-3969"/>
            <a:ext cx="4071600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0C6CEF1-7FAF-4715-AB7B-A7334608F1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5172" y="3466062"/>
            <a:ext cx="4070262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731F7575-8655-4E0F-816A-40C3E2CC14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0400" y="3466062"/>
            <a:ext cx="4071600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885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tekst - 5 afbeelding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706F6-A2B3-47DA-92DD-1B4E1534C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86" y="406690"/>
            <a:ext cx="3259772" cy="607464"/>
          </a:xfrm>
        </p:spPr>
        <p:txBody>
          <a:bodyPr>
            <a:normAutofit/>
          </a:bodyPr>
          <a:lstStyle>
            <a:lvl1pPr>
              <a:defRPr sz="2800">
                <a:latin typeface="Avenir Light" panose="020B0402020203020204" pitchFamily="34" charset="0"/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4F3D405-5A27-4874-9235-FA9A2BC48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" y="5660967"/>
            <a:ext cx="975186" cy="975186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A38C99-E2F3-4545-9AD6-44F557E76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8" y="1289050"/>
            <a:ext cx="3259772" cy="427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nl-NL" dirty="0"/>
              <a:t>Tekst</a:t>
            </a:r>
          </a:p>
          <a:p>
            <a:pPr lvl="0"/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DD503B5-6B21-417E-A9CB-806A718913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5172" y="0"/>
            <a:ext cx="4070262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A50A422A-A05F-4877-B9A3-371A58A136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0400" y="-3969"/>
            <a:ext cx="40716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0C6CEF1-7FAF-4715-AB7B-A7334608F1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5172" y="3466062"/>
            <a:ext cx="4070262" cy="338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731F7575-8655-4E0F-816A-40C3E2CC14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0400" y="2311015"/>
            <a:ext cx="40716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afbeelding 3">
            <a:extLst>
              <a:ext uri="{FF2B5EF4-FFF2-40B4-BE49-F238E27FC236}">
                <a16:creationId xmlns:a16="http://schemas.microsoft.com/office/drawing/2014/main" id="{0FABDB40-C614-4871-9DFE-FE9EF4B2D1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0400" y="4626000"/>
            <a:ext cx="4071600" cy="2232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138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886CFC-0F3F-4173-A320-C01B0C08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A0E207-5D1A-4633-86F0-2BEF18771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422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venir Black" panose="020B08030202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7">
            <a:extLst>
              <a:ext uri="{FF2B5EF4-FFF2-40B4-BE49-F238E27FC236}">
                <a16:creationId xmlns:a16="http://schemas.microsoft.com/office/drawing/2014/main" id="{5DD12675-132D-4624-B692-E6ED9DAE9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" y="5933570"/>
            <a:ext cx="3654829" cy="693160"/>
          </a:xfrm>
        </p:spPr>
        <p:txBody>
          <a:bodyPr/>
          <a:lstStyle/>
          <a:p>
            <a:r>
              <a:rPr lang="nl-BE" dirty="0"/>
              <a:t>1</a:t>
            </a:r>
            <a:r>
              <a:rPr lang="nl-BE" baseline="30000" dirty="0"/>
              <a:t>e</a:t>
            </a:r>
            <a:r>
              <a:rPr lang="nl-BE" dirty="0"/>
              <a:t> infomoment - 19.04.2022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3532F29-85A1-4F02-9429-151D6812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2348305"/>
            <a:ext cx="4230370" cy="3353995"/>
          </a:xfrm>
        </p:spPr>
        <p:txBody>
          <a:bodyPr>
            <a:normAutofit fontScale="90000"/>
          </a:bodyPr>
          <a:lstStyle/>
          <a:p>
            <a:r>
              <a:rPr lang="nl-BE" dirty="0"/>
              <a:t>Beheersplannen:</a:t>
            </a:r>
            <a:br>
              <a:rPr lang="nl-BE" dirty="0"/>
            </a:br>
            <a:r>
              <a:rPr lang="nl-BE" dirty="0"/>
              <a:t>“Ketelpoort, Tavernierstraat, Tiebaertsteeg, Nederkouter en Savaanstraat”</a:t>
            </a:r>
            <a:br>
              <a:rPr lang="nl-BE" dirty="0"/>
            </a:br>
            <a:br>
              <a:rPr lang="nl-BE" dirty="0"/>
            </a:br>
            <a:r>
              <a:rPr lang="nl-BE" dirty="0"/>
              <a:t>en</a:t>
            </a:r>
            <a:br>
              <a:rPr lang="nl-BE" dirty="0"/>
            </a:br>
            <a:br>
              <a:rPr lang="nl-BE" dirty="0"/>
            </a:br>
            <a:r>
              <a:rPr lang="nl-BE" dirty="0"/>
              <a:t>“Koninklijke Opera en omgeving”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A41364F-5E61-A049-B311-ECACE41B3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840" r="51835" b="2222"/>
          <a:stretch/>
        </p:blipFill>
        <p:spPr>
          <a:xfrm>
            <a:off x="8228330" y="0"/>
            <a:ext cx="396367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1BF1FE1-1501-C14D-A049-5BAB6635B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t="346" r="29410" b="1723"/>
          <a:stretch/>
        </p:blipFill>
        <p:spPr>
          <a:xfrm>
            <a:off x="4375150" y="0"/>
            <a:ext cx="375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6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E9B58-75B0-1146-AAA5-7C5045F27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Timing beheersplan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364854-D75C-BE4A-86A3-E60BE8189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Afronding eerste fase (inventarisatie): eind mei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Volgend informatiemoment: dinsdagavond 21 juni 2022</a:t>
            </a:r>
          </a:p>
          <a:p>
            <a:pPr lvl="1"/>
            <a:r>
              <a:rPr lang="nl-BE" dirty="0"/>
              <a:t>	</a:t>
            </a:r>
            <a:r>
              <a:rPr lang="nl-BE" dirty="0">
                <a:sym typeface="Wingdings" pitchFamily="2" charset="2"/>
              </a:rPr>
              <a:t> Fysieke bijeenkomst</a:t>
            </a:r>
          </a:p>
          <a:p>
            <a:pPr lvl="1"/>
            <a:r>
              <a:rPr lang="nl-BE" dirty="0">
                <a:sym typeface="Wingdings" pitchFamily="2" charset="2"/>
              </a:rPr>
              <a:t>	 Mogelijkheid tot inzage fiches eigen pand en feedback</a:t>
            </a:r>
          </a:p>
          <a:p>
            <a:endParaRPr lang="nl-BE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ym typeface="Wingdings" pitchFamily="2" charset="2"/>
              </a:rPr>
              <a:t>Verwachtte officiële indiening beheersplan: najaar 2022, gevolgd door 3</a:t>
            </a:r>
            <a:r>
              <a:rPr lang="nl-BE" baseline="30000" dirty="0">
                <a:sym typeface="Wingdings" pitchFamily="2" charset="2"/>
              </a:rPr>
              <a:t>e</a:t>
            </a:r>
            <a:r>
              <a:rPr lang="nl-BE" dirty="0">
                <a:sym typeface="Wingdings" pitchFamily="2" charset="2"/>
              </a:rPr>
              <a:t> informatiemoment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ym typeface="Wingdings" pitchFamily="2" charset="2"/>
            </a:endParaRPr>
          </a:p>
          <a:p>
            <a:r>
              <a:rPr lang="nl-BE" dirty="0">
                <a:sym typeface="Wingdings" pitchFamily="2" charset="2"/>
              </a:rPr>
              <a:t> Communicatie omtrent informatiemomenten volgt nog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60C7A3EF-C944-F949-8D0D-4207CAAB06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10567" r="15366" b="27236"/>
          <a:stretch/>
        </p:blipFill>
        <p:spPr>
          <a:xfrm rot="5400000">
            <a:off x="6728254" y="1394253"/>
            <a:ext cx="6858000" cy="4069493"/>
          </a:xfrm>
        </p:spPr>
      </p:pic>
    </p:spTree>
    <p:extLst>
      <p:ext uri="{BB962C8B-B14F-4D97-AF65-F5344CB8AC3E}">
        <p14:creationId xmlns:p14="http://schemas.microsoft.com/office/powerpoint/2010/main" val="19941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6F293-7DD5-8247-AC31-92BB656A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F52084C-7097-6B45-8D2F-C6AA7A5617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68E5DC7C-4D8B-BB4F-BA2C-4318706052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17057" r="15666" b="11592"/>
          <a:stretch/>
        </p:blipFill>
        <p:spPr>
          <a:xfrm>
            <a:off x="3140305" y="0"/>
            <a:ext cx="9109361" cy="6858000"/>
          </a:xfrm>
        </p:spPr>
      </p:pic>
    </p:spTree>
    <p:extLst>
      <p:ext uri="{BB962C8B-B14F-4D97-AF65-F5344CB8AC3E}">
        <p14:creationId xmlns:p14="http://schemas.microsoft.com/office/powerpoint/2010/main" val="3605946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15F824B-35E7-814B-857D-AAFE29F4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000" b="1" dirty="0">
                <a:solidFill>
                  <a:srgbClr val="93C1A9"/>
                </a:solidFill>
              </a:rPr>
              <a:t>Wie zijn wij?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90A72FB-D9C3-F549-9EFD-C16BA5B5E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/>
              <a:t>architectuur- en adviesbureau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b="1" dirty="0"/>
              <a:t>energiek bureau </a:t>
            </a:r>
            <a:r>
              <a:rPr lang="nl-BE" dirty="0"/>
              <a:t>met een </a:t>
            </a:r>
            <a:r>
              <a:rPr lang="nl-BE" b="1" dirty="0"/>
              <a:t>passie voor erfgoed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/>
              <a:t>gespecialiseerd in</a:t>
            </a:r>
            <a:br>
              <a:rPr lang="nl-BE" dirty="0"/>
            </a:br>
            <a:r>
              <a:rPr lang="nl-BE" dirty="0"/>
              <a:t>restauratie- en erfgoedprojecten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Aangesteld door stad Gent voor de opmaak van het beheersplan: </a:t>
            </a:r>
            <a:r>
              <a:rPr lang="nl-BE" b="1" dirty="0"/>
              <a:t>samenwerking</a:t>
            </a:r>
          </a:p>
        </p:txBody>
      </p:sp>
      <p:pic>
        <p:nvPicPr>
          <p:cNvPr id="10" name="Tijdelijke aanduiding voor afbeelding 5">
            <a:extLst>
              <a:ext uri="{FF2B5EF4-FFF2-40B4-BE49-F238E27FC236}">
                <a16:creationId xmlns:a16="http://schemas.microsoft.com/office/drawing/2014/main" id="{93A5CEC8-8AD0-A744-8697-2CB90A89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r="9024"/>
          <a:stretch>
            <a:fillRect/>
          </a:stretch>
        </p:blipFill>
        <p:spPr>
          <a:xfrm>
            <a:off x="4248150" y="0"/>
            <a:ext cx="794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F3FAE-912D-994D-9E18-57CDB7FD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Beheersplan, wat?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57C085-4E78-A64B-A914-8FCD0C18B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85" y="1291033"/>
            <a:ext cx="6628016" cy="43541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Beide zones beschermd als stadsgezicht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Leidraad voor onderhoud en behoud van het bijzondere karakter en de erfgoedwaarden van beide beschermde stadsgezichten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Mogelijkheid voor de aanvraag premies na goedkeuring beheersplan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Beheersplan heeft een looptijd van 24 jaar: 2022 – 2046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D87C798D-1F90-084D-9964-418EC8931D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3761" r="8065" b="14016"/>
          <a:stretch/>
        </p:blipFill>
        <p:spPr>
          <a:xfrm>
            <a:off x="7213601" y="-61109"/>
            <a:ext cx="4978400" cy="6919109"/>
          </a:xfrm>
        </p:spPr>
      </p:pic>
    </p:spTree>
    <p:extLst>
      <p:ext uri="{BB962C8B-B14F-4D97-AF65-F5344CB8AC3E}">
        <p14:creationId xmlns:p14="http://schemas.microsoft.com/office/powerpoint/2010/main" val="403392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ACCAA-1558-FC44-BB5E-B65F098B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Bescherming als stadsgezicht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DE5701C-8AD0-D14A-B593-228E6E09A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C0CD7678-3C32-9542-9F21-C993D85A2E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" b="1371"/>
          <a:stretch>
            <a:fillRect/>
          </a:stretch>
        </p:blipFill>
        <p:spPr>
          <a:xfrm>
            <a:off x="6354676" y="1129465"/>
            <a:ext cx="5382399" cy="4422190"/>
          </a:xfr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2E88354-4594-1645-B702-8ABA0E625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4" y="1129465"/>
            <a:ext cx="5382399" cy="443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3D8BD-34CB-374D-82CA-D9CC654B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 beheersplan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CDC9CB-3F64-1D47-96D0-F00CA6AD3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8 vaste hoofdstukken</a:t>
            </a:r>
          </a:p>
          <a:p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Identificatie</a:t>
            </a:r>
          </a:p>
          <a:p>
            <a:pPr marL="342900" indent="-342900">
              <a:buAutoNum type="arabicPeriod"/>
            </a:pPr>
            <a:r>
              <a:rPr lang="nl-BE" dirty="0"/>
              <a:t>Historische nota</a:t>
            </a:r>
          </a:p>
          <a:p>
            <a:pPr marL="342900" indent="-342900">
              <a:buAutoNum type="arabicPeriod"/>
            </a:pPr>
            <a:r>
              <a:rPr lang="nl-BE" dirty="0"/>
              <a:t>Inventaris van de erfgoedelementen</a:t>
            </a:r>
          </a:p>
          <a:p>
            <a:pPr marL="342900" indent="-342900">
              <a:buAutoNum type="arabicPeriod"/>
            </a:pPr>
            <a:r>
              <a:rPr lang="nl-BE" dirty="0"/>
              <a:t>Erfgoedwaarden</a:t>
            </a:r>
          </a:p>
          <a:p>
            <a:pPr marL="342900" indent="-342900">
              <a:buAutoNum type="arabicPeriod"/>
            </a:pPr>
            <a:r>
              <a:rPr lang="nl-BE" dirty="0"/>
              <a:t>Visie en doelstellingen</a:t>
            </a:r>
          </a:p>
          <a:p>
            <a:pPr marL="342900" indent="-342900">
              <a:buAutoNum type="arabicPeriod"/>
            </a:pPr>
            <a:r>
              <a:rPr lang="nl-BE" dirty="0"/>
              <a:t>Opsomming van de maatregelen</a:t>
            </a:r>
          </a:p>
          <a:p>
            <a:pPr marL="342900" indent="-342900">
              <a:buAutoNum type="arabicPeriod"/>
            </a:pPr>
            <a:r>
              <a:rPr lang="nl-BE" dirty="0"/>
              <a:t>Voorstel voor opvolging</a:t>
            </a:r>
          </a:p>
          <a:p>
            <a:pPr marL="342900" indent="-342900">
              <a:buAutoNum type="arabicPeriod"/>
            </a:pPr>
            <a:r>
              <a:rPr lang="nl-BE" dirty="0"/>
              <a:t>Bijlagen</a:t>
            </a:r>
          </a:p>
          <a:p>
            <a:r>
              <a:rPr lang="nl-BE" dirty="0">
                <a:sym typeface="Wingdings" pitchFamily="2" charset="2"/>
              </a:rPr>
              <a:t> In bijlage: fiche per pand </a:t>
            </a:r>
            <a:endParaRPr lang="nl-BE" dirty="0"/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FC6F0575-8721-774C-A1D7-AEC18C0C1B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-58" r="40507" b="58"/>
          <a:stretch/>
        </p:blipFill>
        <p:spPr>
          <a:xfrm>
            <a:off x="8134800" y="-3969"/>
            <a:ext cx="4057200" cy="6858000"/>
          </a:xfrm>
        </p:spPr>
      </p:pic>
    </p:spTree>
    <p:extLst>
      <p:ext uri="{BB962C8B-B14F-4D97-AF65-F5344CB8AC3E}">
        <p14:creationId xmlns:p14="http://schemas.microsoft.com/office/powerpoint/2010/main" val="1043971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7200F-1744-2941-B440-AE70CDEA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Aanpak individuele panden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DBAD77-8527-EC4F-891C-520C7A594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148" y="1657539"/>
            <a:ext cx="7308071" cy="42719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Fiche per pand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Bouwhistorische nota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Inventarisatie huidige toestand: focus op zichtbare geveldelen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Vergelijking met historische toestand adhv historische foto’s en plannen 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Formuleren op te waarderen elementen, voor herstel erfgoedwaarden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D7F4FB6-4487-E246-B84B-9F0B3BC060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r="2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3997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A3075-7C79-9A43-A13C-53D2A27A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Uitvoeren werken, wat nu?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F2611F-A4D3-0843-A0AF-B19608143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184" y="1937319"/>
            <a:ext cx="7308071" cy="4271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 beheersplan wordt aangeduid welke werken op welke manier uitgevoerd moeten worden.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Geen dwingend karakter, maar leidraad bij werken. 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Sommige werken worden vrijgesteld van toelating bij het Agentschap Onroerend Erfgoed, voor andere moet je </a:t>
            </a:r>
            <a:r>
              <a:rPr lang="nl-BE" u="sng" dirty="0"/>
              <a:t>altijd</a:t>
            </a:r>
            <a:r>
              <a:rPr lang="nl-BE" dirty="0"/>
              <a:t> toelating aanvragen.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A854E19-AB90-2C43-B871-1659397D78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28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550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D5588-2970-3A4A-AF68-2F0BFE4F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Voordelen eigenaar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DF02F0-392A-4048-B24B-7969D720F4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Oplijsting werken om erfgoedwaarden van eigendom te behouden of te herwaarderen: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Vrijstelling werken die in het beheersplan zijn opgenomen als ‘vrijgesteld van toelating’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Aanvragen van erfgoedpremies bij Agentschap Onroerend Erfgoed voor </a:t>
            </a:r>
            <a:r>
              <a:rPr lang="nl-BE" u="sng" dirty="0"/>
              <a:t>werken aan het exterieur </a:t>
            </a:r>
            <a:r>
              <a:rPr lang="nl-BE" dirty="0"/>
              <a:t>(na goedkeuring van het beheersplan)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A18CCE84-3A3C-ED4F-9EBC-4F98ED1430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3" t="-58" r="25079" b="58"/>
          <a:stretch/>
        </p:blipFill>
        <p:spPr>
          <a:xfrm>
            <a:off x="8134800" y="-3969"/>
            <a:ext cx="4057200" cy="6858000"/>
          </a:xfrm>
        </p:spPr>
      </p:pic>
    </p:spTree>
    <p:extLst>
      <p:ext uri="{BB962C8B-B14F-4D97-AF65-F5344CB8AC3E}">
        <p14:creationId xmlns:p14="http://schemas.microsoft.com/office/powerpoint/2010/main" val="2197259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CF8576-3B94-164F-8D45-67F7AF6F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Erfgoedpremies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69E1D6-4CC7-044A-8658-A7542E5B94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Binnen beschermde stadsgezichten: voor werken aan het exterieur die te maken hebben met behoud of herwaarderen erfgoedwaarden</a:t>
            </a:r>
          </a:p>
          <a:p>
            <a:r>
              <a:rPr lang="nl-BE" dirty="0"/>
              <a:t>	</a:t>
            </a:r>
            <a:r>
              <a:rPr lang="nl-BE" dirty="0">
                <a:sym typeface="Wingdings" pitchFamily="2" charset="2"/>
              </a:rPr>
              <a:t> Worden bepaald in het beheersplan</a:t>
            </a:r>
          </a:p>
          <a:p>
            <a:endParaRPr lang="nl-BE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ym typeface="Wingdings" pitchFamily="2" charset="2"/>
              </a:rPr>
              <a:t>Per jaar 40% premie op maximaal bedrag van 250.000 euro (ex btw). </a:t>
            </a:r>
          </a:p>
          <a:p>
            <a:r>
              <a:rPr lang="nl-BE" dirty="0">
                <a:sym typeface="Wingdings" pitchFamily="2" charset="2"/>
              </a:rPr>
              <a:t>	 Bijvoorbeeld: werken voor een bedrag van 50.000 euro (ex btw), 	hier wordt 40% van gesubsidieerd. Dit betekent dat er 20.000 euro 	(ex btw) subsidie verkregen wordt. </a:t>
            </a:r>
          </a:p>
          <a:p>
            <a:r>
              <a:rPr lang="nl-BE" dirty="0">
                <a:sym typeface="Wingdings" pitchFamily="2" charset="2"/>
              </a:rPr>
              <a:t>	 Dit is gelimiteerd op 500.000 euro per 5 jaar! </a:t>
            </a:r>
          </a:p>
          <a:p>
            <a:endParaRPr lang="nl-BE" dirty="0">
              <a:sym typeface="Wingdings" pitchFamily="2" charset="2"/>
            </a:endParaRPr>
          </a:p>
          <a:p>
            <a:endParaRPr lang="nl-BE" dirty="0">
              <a:sym typeface="Wingdings" pitchFamily="2" charset="2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48E474B5-F114-BD48-BE29-C1E43240130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4" t="-2247" r="4588" b="2247"/>
          <a:stretch/>
        </p:blipFill>
        <p:spPr>
          <a:xfrm>
            <a:off x="8134800" y="-3969"/>
            <a:ext cx="4057200" cy="6858000"/>
          </a:xfrm>
        </p:spPr>
      </p:pic>
    </p:spTree>
    <p:extLst>
      <p:ext uri="{BB962C8B-B14F-4D97-AF65-F5344CB8AC3E}">
        <p14:creationId xmlns:p14="http://schemas.microsoft.com/office/powerpoint/2010/main" val="8264313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rfgoed en Visie">
      <a:majorFont>
        <a:latin typeface="Avenir Black"/>
        <a:ea typeface=""/>
        <a:cs typeface=""/>
      </a:majorFont>
      <a:minorFont>
        <a:latin typeface="Avenir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jabloon extern_EEV_2021" id="{B2D6A903-DC34-4D3C-A002-EEBC1549AB0A}" vid="{D03D24EB-60B5-42A6-AB92-0EA8C9BA164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8F33BC257A145A93748F4F7B04E76" ma:contentTypeVersion="11" ma:contentTypeDescription="Een nieuw document maken." ma:contentTypeScope="" ma:versionID="79e6dded97849151e85190bf1841eb52">
  <xsd:schema xmlns:xsd="http://www.w3.org/2001/XMLSchema" xmlns:xs="http://www.w3.org/2001/XMLSchema" xmlns:p="http://schemas.microsoft.com/office/2006/metadata/properties" xmlns:ns2="a2f49608-db91-4a38-9220-603a1a5f1857" xmlns:ns3="e2c28355-ed1b-4477-9659-397438d1bd83" targetNamespace="http://schemas.microsoft.com/office/2006/metadata/properties" ma:root="true" ma:fieldsID="5d7eb0f9aad240d3e43a6842905ce816" ns2:_="" ns3:_="">
    <xsd:import namespace="a2f49608-db91-4a38-9220-603a1a5f1857"/>
    <xsd:import namespace="e2c28355-ed1b-4477-9659-397438d1bd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49608-db91-4a38-9220-603a1a5f18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28355-ed1b-4477-9659-397438d1bd8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A3D684-C62F-459D-A257-F213CEE158F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26F7CE-196F-442B-8143-A8DDAB6300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CD83CB-B29F-4F86-B229-DEADB924DD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f49608-db91-4a38-9220-603a1a5f1857"/>
    <ds:schemaRef ds:uri="e2c28355-ed1b-4477-9659-397438d1bd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222</TotalTime>
  <Words>412</Words>
  <Application>Microsoft Office PowerPoint</Application>
  <PresentationFormat>Breedbeeld</PresentationFormat>
  <Paragraphs>74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Avenir Black</vt:lpstr>
      <vt:lpstr>Avenir Book</vt:lpstr>
      <vt:lpstr>Avenir Light</vt:lpstr>
      <vt:lpstr>Calibri</vt:lpstr>
      <vt:lpstr>Kantoorthema</vt:lpstr>
      <vt:lpstr>Beheersplannen: “Ketelpoort, Tavernierstraat, Tiebaertsteeg, Nederkouter en Savaanstraat”  en  “Koninklijke Opera en omgeving”</vt:lpstr>
      <vt:lpstr>Wie zijn wij? </vt:lpstr>
      <vt:lpstr>Beheersplan, wat? </vt:lpstr>
      <vt:lpstr>Bescherming als stadsgezicht</vt:lpstr>
      <vt:lpstr>Inhoud beheersplan</vt:lpstr>
      <vt:lpstr>Aanpak individuele panden</vt:lpstr>
      <vt:lpstr>Uitvoeren werken, wat nu? </vt:lpstr>
      <vt:lpstr>Voordelen eigenaar</vt:lpstr>
      <vt:lpstr>Erfgoedpremies </vt:lpstr>
      <vt:lpstr>Timing beheersplan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Beheersplan De Concessie en Driftweg</dc:title>
  <dc:creator>Stefanie van der Wallen</dc:creator>
  <cp:lastModifiedBy>Vermeulen Nele</cp:lastModifiedBy>
  <cp:revision>4</cp:revision>
  <dcterms:created xsi:type="dcterms:W3CDTF">2022-01-21T07:46:15Z</dcterms:created>
  <dcterms:modified xsi:type="dcterms:W3CDTF">2022-04-19T08:09:15Z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0x010100B958F33BC257A145A93748F4F7B04E76</vt:lpwstr>
  </property>
</Properties>
</file>