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14" r:id="rId3"/>
    <p:sldMasterId id="2147483691" r:id="rId4"/>
    <p:sldMasterId id="2147483721" r:id="rId5"/>
    <p:sldMasterId id="2147483734" r:id="rId6"/>
    <p:sldMasterId id="2147483747" r:id="rId7"/>
  </p:sldMasterIdLst>
  <p:notesMasterIdLst>
    <p:notesMasterId r:id="rId18"/>
  </p:notesMasterIdLst>
  <p:handoutMasterIdLst>
    <p:handoutMasterId r:id="rId19"/>
  </p:handoutMasterIdLst>
  <p:sldIdLst>
    <p:sldId id="414" r:id="rId8"/>
    <p:sldId id="418" r:id="rId9"/>
    <p:sldId id="419" r:id="rId10"/>
    <p:sldId id="420" r:id="rId11"/>
    <p:sldId id="423" r:id="rId12"/>
    <p:sldId id="421" r:id="rId13"/>
    <p:sldId id="422" r:id="rId14"/>
    <p:sldId id="417" r:id="rId15"/>
    <p:sldId id="416" r:id="rId16"/>
    <p:sldId id="404" r:id="rId17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88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3738" autoAdjust="0"/>
  </p:normalViewPr>
  <p:slideViewPr>
    <p:cSldViewPr>
      <p:cViewPr varScale="1">
        <p:scale>
          <a:sx n="81" d="100"/>
          <a:sy n="81" d="100"/>
        </p:scale>
        <p:origin x="1656" y="62"/>
      </p:cViewPr>
      <p:guideLst>
        <p:guide orient="horz" pos="216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480" y="-136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6" y="9986651"/>
            <a:ext cx="6153806" cy="21545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380499" y="10082224"/>
            <a:ext cx="4572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l-BE" sz="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91972" y="10082224"/>
            <a:ext cx="864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E0696E95-42D5-4ADF-A088-4E699507F837}" type="datetime4">
              <a:rPr lang="nl-BE" sz="800" smtClean="0"/>
              <a:t>30 maart 2021</a:t>
            </a:fld>
            <a:endParaRPr lang="nl-BE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258228" y="10082224"/>
            <a:ext cx="345073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ctr"/>
            <a:fld id="{348D9AF8-2C9C-4335-AE47-A4DB39694F83}" type="slidenum">
              <a:rPr lang="nl-BE" sz="800"/>
              <a:pPr algn="ctr"/>
              <a:t>‹nr.›</a:t>
            </a:fld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1331561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6" y="9987986"/>
            <a:ext cx="6153806" cy="21545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92755" y="10083356"/>
            <a:ext cx="864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802" tIns="51401" rIns="102802" bIns="5140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102802" tIns="51401" rIns="102802" bIns="51401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378730" y="10083356"/>
            <a:ext cx="4572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259128" y="10083356"/>
            <a:ext cx="346058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/>
            </a:lvl1pPr>
          </a:lstStyle>
          <a:p>
            <a:fld id="{24401317-CE84-480F-99E9-54BF3FD44E2B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5235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253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dirty="0"/>
              <a:t>Dit is wat we als stad zeker verder willen opnemen.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dirty="0"/>
              <a:t>Heb je hier vragen over?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dirty="0"/>
              <a:t>Zien jullie zaken die ontbreken, maar die minstens even urgent zijn? Zaken die minder nodig lijken?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BE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/>
              <a:t>Hoe zien jullie het? Waar wil je mee verder in betrokken zijn?</a:t>
            </a:r>
          </a:p>
          <a:p>
            <a:pPr marL="171450" indent="-171450">
              <a:buFontTx/>
              <a:buChar char="-"/>
            </a:pP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/>
              <a:t>Schrijf zeker ook je signalen op in de chat – ook al kunnen we niet alles beantwoorden vandaag, we kunnen daar zeker verder mee aan de slag.</a:t>
            </a:r>
          </a:p>
          <a:p>
            <a:pPr marL="171450" indent="-171450">
              <a:buFontTx/>
              <a:buChar char="-"/>
            </a:pPr>
            <a:r>
              <a:rPr lang="nl-BE" dirty="0"/>
              <a:t>Ook als jullie bij het grondiger lezen van het onderzoek nog opmerkingen hebben voor ons, laat het weten op &lt;mailadres&gt;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2EAD88-1183-42B8-A64B-A6B09EC25A61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764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45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747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164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580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5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F4D524-6322-44B4-BE29-216C1CAE38B6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048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1D309C-A47F-4960-9E2C-C1C40882A70E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830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48BF9BA-E6DA-4011-92BB-CABB8D07A636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E068F1C5-5010-4C5C-8612-DEF7FACC21E9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470AF17-4B22-4386-8CD9-BE10F7E20BA2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1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836712"/>
          </a:xfrm>
        </p:spPr>
        <p:txBody>
          <a:bodyPr lIns="2124000" tIns="90000" rIns="252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</a:t>
            </a:r>
            <a:br>
              <a:rPr lang="nl-NL" dirty="0"/>
            </a:br>
            <a:r>
              <a:rPr lang="nl-NL" dirty="0"/>
              <a:t>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5791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0">
                <a:solidFill>
                  <a:schemeClr val="accent6"/>
                </a:solidFill>
              </a:defRPr>
            </a:lvl1pPr>
          </a:lstStyle>
          <a:p>
            <a:fld id="{E2C7F63E-1F32-4F77-94F7-2B419832ED24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5200" b="1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37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48680"/>
          </a:xfrm>
        </p:spPr>
        <p:txBody>
          <a:bodyPr lIns="504000" tIns="90000">
            <a:normAutofit/>
          </a:bodyPr>
          <a:lstStyle>
            <a:lvl1pPr marL="0" indent="0">
              <a:buNone/>
              <a:tabLst>
                <a:tab pos="1436688" algn="l"/>
              </a:tabLst>
              <a:defRPr sz="115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 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4800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1">
                <a:solidFill>
                  <a:schemeClr val="accent6"/>
                </a:solidFill>
              </a:defRPr>
            </a:lvl1pPr>
          </a:lstStyle>
          <a:p>
            <a:fld id="{AF6EA61F-91D1-4018-BD60-0AEEA0DF86F5}" type="datetime4">
              <a:rPr lang="nl-BE" smtClean="0"/>
              <a:t>30 maart 2021</a:t>
            </a:fld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5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122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096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90128" y="5974468"/>
            <a:ext cx="7538255" cy="576000"/>
          </a:xfrm>
        </p:spPr>
        <p:txBody>
          <a:bodyPr anchor="ctr" anchorCtr="0"/>
          <a:lstStyle>
            <a:lvl1pPr algn="l">
              <a:defRPr sz="17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10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"/>
            <a:ext cx="9144000" cy="799971"/>
          </a:xfrm>
        </p:spPr>
        <p:txBody>
          <a:bodyPr lIns="1836000" tIns="90000" rIns="126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Gebruik bij voorkeur de foto’s die in dit sjabloon aangeboden worden !! </a:t>
            </a:r>
            <a:br>
              <a:rPr lang="nl-NL" dirty="0"/>
            </a:br>
            <a:r>
              <a:rPr lang="nl-NL" dirty="0"/>
              <a:t>Verwijder de foto-dia’s die je niet nodig hebt. Anders wordt je bestand te groot om te e-mailen. ( verwijder dit vak als je het niet meer nodig hebt. 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88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916832"/>
            <a:ext cx="65052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98647" y="3945600"/>
            <a:ext cx="6504701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46" y="6139048"/>
            <a:ext cx="65052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24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44B4D5B0-E9F5-4841-BFBF-5B104E6ABF39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01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7BF5F09-0EBC-42D6-A9DA-BA463E786575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40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755B605A-B998-42B2-A6E0-869A46148ED8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4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Toekomstig traject middenveld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02039840-C018-4EA6-AE92-09CB2B450005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56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43A6F88A-C2C8-4642-B64D-8D0C5F67EE7A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85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727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638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19AE210D-7BBD-4847-BB3A-DAA682A371AF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81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0823799D-B11C-4BA9-9B40-9A63265890E5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3637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7F18792A-5421-4679-8CE0-020F9DD46631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47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08F5A5DA-5E47-4BCA-AF82-14ED558E23B0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86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>
                <a:solidFill>
                  <a:prstClr val="black"/>
                </a:solidFill>
              </a:rPr>
              <a:t>Toekomstig traject middenveld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black"/>
                </a:solidFill>
              </a:rPr>
              <a:pPr/>
              <a:t>‹nr.›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1335418D-989A-429A-BD5D-FF90AF692359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014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9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Toekomstig traject middenveld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77325223-CB97-421D-98CC-3F657F66A54D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4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001BAA23-DD6A-4FDD-9031-15585643673A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097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9A9D9AC6-B186-41E7-812C-D10F7B4D805B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93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Toekomstig traject middenveld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475F259A-C10C-49C7-A828-596192EE179D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58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88B68DAC-818C-4E75-BB1D-B089CC503F5F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157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3136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0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0CFFF04A-CC92-4C85-969C-11E28FB1BB6C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650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C61F8B9D-B0E8-4D7E-AAFF-EA54F308161C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9211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0498F48D-2430-4949-8016-3444EC34937A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12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>
                <a:solidFill>
                  <a:prstClr val="white"/>
                </a:solidFill>
              </a:rPr>
              <a:t>Toekomstig traject middenveld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54E6572A-0335-4F7C-BC4C-57890B4FA8B5}" type="datetime4">
              <a:rPr lang="nl-BE" smtClean="0">
                <a:solidFill>
                  <a:prstClr val="white"/>
                </a:solidFill>
              </a:rPr>
              <a:t>30 maart 2021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9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2F408769-17BB-42A8-8F13-FC6EBB89253C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202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>
                <a:solidFill>
                  <a:prstClr val="black"/>
                </a:solidFill>
              </a:rPr>
              <a:t>Toekomstig traject middenveld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>
                <a:solidFill>
                  <a:prstClr val="black"/>
                </a:solidFill>
              </a:rPr>
              <a:pPr/>
              <a:t>‹nr.›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5C03F370-FC0B-4867-AEA0-EA84451F116F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517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55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916832"/>
            <a:ext cx="65052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98647" y="3945600"/>
            <a:ext cx="6504701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46" y="6139048"/>
            <a:ext cx="65052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1150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28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1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62818C5-480C-4D4B-99DE-C6D58AC37A58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0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625B94F3-25F1-4FEC-BA01-C3EE63D92028}" type="datetime4">
              <a:rPr lang="nl-BE" smtClean="0"/>
              <a:t>30 maart 2021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15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95A70AB6-1EA3-4312-BEDC-5A8A3BEE3250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6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B244D992-5E12-4903-A85E-A8A13F37D6A9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4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64" r:id="rId3"/>
    <p:sldLayoutId id="2147483661" r:id="rId4"/>
    <p:sldLayoutId id="2147483660" r:id="rId5"/>
    <p:sldLayoutId id="2147483662" r:id="rId6"/>
    <p:sldLayoutId id="2147483665" r:id="rId7"/>
    <p:sldLayoutId id="2147483666" r:id="rId8"/>
    <p:sldLayoutId id="2147483717" r:id="rId9"/>
    <p:sldLayoutId id="2147483718" r:id="rId10"/>
    <p:sldLayoutId id="2147483719" r:id="rId11"/>
    <p:sldLayoutId id="2147483655" r:id="rId1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3291-7ED0-443D-A972-E71C5AAB91BF}" type="datetime4">
              <a:rPr lang="nl-BE" smtClean="0"/>
              <a:t>30 maart 2021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3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4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3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405A6189-B8E7-4447-A793-69A79C4BA005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1120673-F533-4EB3-A737-831868BCC56F}" type="datetime4">
              <a:rPr lang="nl-BE" smtClean="0"/>
              <a:t>30 maart 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4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Toekomstig traject middenveld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851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000" r="-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1319400" y="6029812"/>
            <a:ext cx="6505200" cy="300831"/>
          </a:xfrm>
        </p:spPr>
        <p:txBody>
          <a:bodyPr>
            <a:noAutofit/>
          </a:bodyPr>
          <a:lstStyle/>
          <a:p>
            <a:r>
              <a:rPr lang="nl-BE" sz="2000" dirty="0"/>
              <a:t>Slotmoment schepen De Bruycker – 27/03/2021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C33116-C5F9-4A21-A30D-8EBDA90D9DB6}"/>
              </a:ext>
            </a:extLst>
          </p:cNvPr>
          <p:cNvSpPr txBox="1">
            <a:spLocks/>
          </p:cNvSpPr>
          <p:nvPr/>
        </p:nvSpPr>
        <p:spPr>
          <a:xfrm>
            <a:off x="2915816" y="226526"/>
            <a:ext cx="5832648" cy="153349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4800" b="1" kern="12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Het Gents model:</a:t>
            </a:r>
          </a:p>
          <a:p>
            <a:pPr algn="r"/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aan het werk</a:t>
            </a:r>
          </a:p>
        </p:txBody>
      </p:sp>
    </p:spTree>
    <p:extLst>
      <p:ext uri="{BB962C8B-B14F-4D97-AF65-F5344CB8AC3E}">
        <p14:creationId xmlns:p14="http://schemas.microsoft.com/office/powerpoint/2010/main" val="256256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1B86F-0043-470D-BEFC-B4703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Aan de slag!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E3DBE5-5189-4359-9418-B9CA4618B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Het Gents model van Stad en middenveld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B45292E-D2A0-4BCE-9DBC-1E33AA49D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1800" dirty="0"/>
              <a:t>Astrid De Bruycker</a:t>
            </a:r>
          </a:p>
          <a:p>
            <a:r>
              <a:rPr lang="nl-BE" sz="1800" b="1" dirty="0"/>
              <a:t>Schepen van Gelijke Kansen, Welzijn, Participatie, Buurtwerk</a:t>
            </a:r>
          </a:p>
          <a:p>
            <a:endParaRPr lang="nl-BE" sz="1800" b="1" dirty="0"/>
          </a:p>
          <a:p>
            <a:r>
              <a:rPr lang="nl-BE" sz="1800" dirty="0"/>
              <a:t>Rudy Coddens</a:t>
            </a:r>
          </a:p>
          <a:p>
            <a:r>
              <a:rPr lang="nl-BE" sz="1800" b="1" dirty="0"/>
              <a:t>Schepen van Sociaal beleid, Armoedebestrijding, Gezondheid en Zorg, Seniorenbeleid</a:t>
            </a:r>
          </a:p>
        </p:txBody>
      </p:sp>
    </p:spTree>
    <p:extLst>
      <p:ext uri="{BB962C8B-B14F-4D97-AF65-F5344CB8AC3E}">
        <p14:creationId xmlns:p14="http://schemas.microsoft.com/office/powerpoint/2010/main" val="117300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943C1D08-BADD-4F69-94BE-D6E8915021CB}"/>
              </a:ext>
            </a:extLst>
          </p:cNvPr>
          <p:cNvSpPr txBox="1"/>
          <p:nvPr/>
        </p:nvSpPr>
        <p:spPr>
          <a:xfrm>
            <a:off x="501959" y="2053800"/>
            <a:ext cx="3097754" cy="38934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8028FF-0401-420B-A159-19F7E70DD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8350"/>
          <a:stretch/>
        </p:blipFill>
        <p:spPr>
          <a:xfrm>
            <a:off x="3599713" y="1763817"/>
            <a:ext cx="5042837" cy="4104456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</p:spPr>
        <p:txBody>
          <a:bodyPr/>
          <a:lstStyle/>
          <a:p>
            <a:r>
              <a:rPr lang="nl-BE" sz="3200" dirty="0"/>
              <a:t>Basiswerk financieel versterken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469DD34-B2DE-44E9-9AA9-040405648A4E}"/>
              </a:ext>
            </a:extLst>
          </p:cNvPr>
          <p:cNvSpPr txBox="1"/>
          <p:nvPr/>
        </p:nvSpPr>
        <p:spPr>
          <a:xfrm>
            <a:off x="579717" y="3005951"/>
            <a:ext cx="3019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€ 750.000 extra per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Gedeelde prioriteiten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Aandacht per wijk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Transparante 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Inspraak 7 en 8/5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Terugkoppeling 26/6</a:t>
            </a:r>
          </a:p>
        </p:txBody>
      </p:sp>
      <p:pic>
        <p:nvPicPr>
          <p:cNvPr id="14" name="Graphic 13" descr="Hoofd met radertjes">
            <a:extLst>
              <a:ext uri="{FF2B5EF4-FFF2-40B4-BE49-F238E27FC236}">
                <a16:creationId xmlns:a16="http://schemas.microsoft.com/office/drawing/2014/main" id="{B5BF9240-7C00-4367-BDFB-CCD377EB1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819" y="2160258"/>
            <a:ext cx="744431" cy="744431"/>
          </a:xfrm>
          <a:prstGeom prst="rect">
            <a:avLst/>
          </a:prstGeom>
        </p:spPr>
      </p:pic>
      <p:pic>
        <p:nvPicPr>
          <p:cNvPr id="15" name="Graphic 14" descr="Stopwatch">
            <a:extLst>
              <a:ext uri="{FF2B5EF4-FFF2-40B4-BE49-F238E27FC236}">
                <a16:creationId xmlns:a16="http://schemas.microsoft.com/office/drawing/2014/main" id="{F947D58B-59A8-42EE-8DFB-17FFE9531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819" y="4437112"/>
            <a:ext cx="744431" cy="7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0931C4-7719-4197-9AD4-B93DD527F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3320"/>
          <a:stretch/>
        </p:blipFill>
        <p:spPr>
          <a:xfrm>
            <a:off x="562511" y="2465423"/>
            <a:ext cx="5161617" cy="3210388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Advies &amp; begeleiding voor startende en bestaande organisaties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2717D43-E233-40BC-9853-D0A4AA0D74A8}"/>
              </a:ext>
            </a:extLst>
          </p:cNvPr>
          <p:cNvSpPr txBox="1"/>
          <p:nvPr/>
        </p:nvSpPr>
        <p:spPr>
          <a:xfrm>
            <a:off x="5796136" y="1641746"/>
            <a:ext cx="2857361" cy="439248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6AEB8A5-A6B3-4F1F-8A07-1ACE2EF97DFD}"/>
              </a:ext>
            </a:extLst>
          </p:cNvPr>
          <p:cNvSpPr txBox="1"/>
          <p:nvPr/>
        </p:nvSpPr>
        <p:spPr>
          <a:xfrm>
            <a:off x="5940152" y="2438400"/>
            <a:ext cx="3019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1 punt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‘Broedplaats voor burgerinitiatief’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Laagdrempelige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Vanaf sept. 2021</a:t>
            </a:r>
          </a:p>
        </p:txBody>
      </p:sp>
      <p:pic>
        <p:nvPicPr>
          <p:cNvPr id="13" name="Graphic 12" descr="Hoofd met radertjes">
            <a:extLst>
              <a:ext uri="{FF2B5EF4-FFF2-40B4-BE49-F238E27FC236}">
                <a16:creationId xmlns:a16="http://schemas.microsoft.com/office/drawing/2014/main" id="{1C63E245-79BD-4F65-A344-09087EA2E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1835" y="1778437"/>
            <a:ext cx="744431" cy="744431"/>
          </a:xfrm>
          <a:prstGeom prst="rect">
            <a:avLst/>
          </a:prstGeom>
        </p:spPr>
      </p:pic>
      <p:pic>
        <p:nvPicPr>
          <p:cNvPr id="14" name="Graphic 13" descr="Stopwatch">
            <a:extLst>
              <a:ext uri="{FF2B5EF4-FFF2-40B4-BE49-F238E27FC236}">
                <a16:creationId xmlns:a16="http://schemas.microsoft.com/office/drawing/2014/main" id="{8160FED6-62C3-4E60-97D6-4DCE60A67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2787" y="4653136"/>
            <a:ext cx="744431" cy="7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2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Participatie van etnisch-culturele minderheden</a:t>
            </a:r>
            <a:r>
              <a:rPr lang="nl-BE" dirty="0"/>
              <a:t>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319" y="6475631"/>
            <a:ext cx="5806458" cy="216000"/>
          </a:xfrm>
        </p:spPr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FA87EE-D10A-4285-92A7-83FE836610EB}"/>
              </a:ext>
            </a:extLst>
          </p:cNvPr>
          <p:cNvSpPr txBox="1"/>
          <p:nvPr/>
        </p:nvSpPr>
        <p:spPr>
          <a:xfrm>
            <a:off x="501959" y="2053800"/>
            <a:ext cx="2830207" cy="38934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A647D84-0D28-4540-8400-AB00F3937435}"/>
              </a:ext>
            </a:extLst>
          </p:cNvPr>
          <p:cNvSpPr txBox="1"/>
          <p:nvPr/>
        </p:nvSpPr>
        <p:spPr>
          <a:xfrm>
            <a:off x="722399" y="2897648"/>
            <a:ext cx="3019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Visie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Heldere taak- en rolverdeling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Start mei 2021</a:t>
            </a:r>
          </a:p>
        </p:txBody>
      </p:sp>
      <p:pic>
        <p:nvPicPr>
          <p:cNvPr id="13" name="Graphic 12" descr="Hoofd met radertjes">
            <a:extLst>
              <a:ext uri="{FF2B5EF4-FFF2-40B4-BE49-F238E27FC236}">
                <a16:creationId xmlns:a16="http://schemas.microsoft.com/office/drawing/2014/main" id="{DF3A47C2-CBC3-4F7D-BBE7-5D24010B6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9" y="2153217"/>
            <a:ext cx="744431" cy="744431"/>
          </a:xfrm>
          <a:prstGeom prst="rect">
            <a:avLst/>
          </a:prstGeom>
        </p:spPr>
      </p:pic>
      <p:pic>
        <p:nvPicPr>
          <p:cNvPr id="14" name="Graphic 13" descr="Stopwatch">
            <a:extLst>
              <a:ext uri="{FF2B5EF4-FFF2-40B4-BE49-F238E27FC236}">
                <a16:creationId xmlns:a16="http://schemas.microsoft.com/office/drawing/2014/main" id="{E0C28EEC-CCF4-4806-8306-07AEEBA11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959" y="4355077"/>
            <a:ext cx="744431" cy="7444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10DCA05-F5FA-43BD-B2D3-AF92FF0AA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8" y="2153217"/>
            <a:ext cx="4589783" cy="3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5BFD292-6D23-4570-A2BB-FFD35628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2" y="2412093"/>
            <a:ext cx="5559159" cy="3393171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Middenveldparlement en overlegstructuren</a:t>
            </a:r>
            <a:r>
              <a:rPr lang="nl-BE" dirty="0"/>
              <a:t>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  <a:p>
            <a:pPr algn="l"/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133A44-8534-4CCE-9C6C-AEFE47F4FA2D}"/>
              </a:ext>
            </a:extLst>
          </p:cNvPr>
          <p:cNvSpPr txBox="1"/>
          <p:nvPr/>
        </p:nvSpPr>
        <p:spPr>
          <a:xfrm>
            <a:off x="5796136" y="1641746"/>
            <a:ext cx="2857361" cy="439248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2B4E2F8-7FFC-4A5B-A17B-BCB381928931}"/>
              </a:ext>
            </a:extLst>
          </p:cNvPr>
          <p:cNvSpPr txBox="1"/>
          <p:nvPr/>
        </p:nvSpPr>
        <p:spPr>
          <a:xfrm>
            <a:off x="5951088" y="2381613"/>
            <a:ext cx="30199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Dialoog over samenwerking stad en middenveld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Heldere overlegstructuur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Start aanpak   september 2021</a:t>
            </a:r>
          </a:p>
        </p:txBody>
      </p:sp>
      <p:pic>
        <p:nvPicPr>
          <p:cNvPr id="13" name="Graphic 12" descr="Hoofd met radertjes">
            <a:extLst>
              <a:ext uri="{FF2B5EF4-FFF2-40B4-BE49-F238E27FC236}">
                <a16:creationId xmlns:a16="http://schemas.microsoft.com/office/drawing/2014/main" id="{AD0423C6-72CB-4EC6-B8F9-E5E0B249C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136" y="1641746"/>
            <a:ext cx="744431" cy="744431"/>
          </a:xfrm>
          <a:prstGeom prst="rect">
            <a:avLst/>
          </a:prstGeom>
        </p:spPr>
      </p:pic>
      <p:pic>
        <p:nvPicPr>
          <p:cNvPr id="14" name="Graphic 13" descr="Stopwatch">
            <a:extLst>
              <a:ext uri="{FF2B5EF4-FFF2-40B4-BE49-F238E27FC236}">
                <a16:creationId xmlns:a16="http://schemas.microsoft.com/office/drawing/2014/main" id="{86E02DC0-774D-41CE-A629-A522EDEA5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8232" y="4108678"/>
            <a:ext cx="744431" cy="7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20B4F767-6648-4BCB-97D7-248474EAB055}"/>
              </a:ext>
            </a:extLst>
          </p:cNvPr>
          <p:cNvSpPr txBox="1"/>
          <p:nvPr/>
        </p:nvSpPr>
        <p:spPr>
          <a:xfrm>
            <a:off x="501959" y="2053800"/>
            <a:ext cx="2830207" cy="38934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Stadsgebouwen</a:t>
            </a:r>
            <a:r>
              <a:rPr lang="nl-BE" dirty="0"/>
              <a:t> en -infrastructuur voor het sociale middenveld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C6F20EC-A2D8-42E4-A947-DB8D9973F232}"/>
              </a:ext>
            </a:extLst>
          </p:cNvPr>
          <p:cNvSpPr txBox="1"/>
          <p:nvPr/>
        </p:nvSpPr>
        <p:spPr>
          <a:xfrm>
            <a:off x="822614" y="2904689"/>
            <a:ext cx="3019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Gedeelde visie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Wie gebruikt wat?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Tegen welke voorwaarden?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Start najaar 2021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7E8ED7-C33F-4A6F-9A2C-E4F908F27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5" y="2053800"/>
            <a:ext cx="4974594" cy="3607448"/>
          </a:xfrm>
          <a:prstGeom prst="rect">
            <a:avLst/>
          </a:prstGeom>
        </p:spPr>
      </p:pic>
      <p:pic>
        <p:nvPicPr>
          <p:cNvPr id="15" name="Graphic 14" descr="Hoofd met radertjes">
            <a:extLst>
              <a:ext uri="{FF2B5EF4-FFF2-40B4-BE49-F238E27FC236}">
                <a16:creationId xmlns:a16="http://schemas.microsoft.com/office/drawing/2014/main" id="{BA4AE589-7150-40B2-8BB9-2D2AABC5D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819" y="2160258"/>
            <a:ext cx="744431" cy="744431"/>
          </a:xfrm>
          <a:prstGeom prst="rect">
            <a:avLst/>
          </a:prstGeom>
        </p:spPr>
      </p:pic>
      <p:pic>
        <p:nvPicPr>
          <p:cNvPr id="16" name="Graphic 15" descr="Stopwatch">
            <a:extLst>
              <a:ext uri="{FF2B5EF4-FFF2-40B4-BE49-F238E27FC236}">
                <a16:creationId xmlns:a16="http://schemas.microsoft.com/office/drawing/2014/main" id="{F1E4BEC3-E4AC-44B4-8BC8-8E2386978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819" y="4652545"/>
            <a:ext cx="744431" cy="7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04A0B80-B607-43D7-B915-DCFC745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Interne stadsorganisatie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B4F002-A516-43E8-A46D-1DE13E8B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A6A861-2A6E-4325-9884-F22BC983C8A8}"/>
              </a:ext>
            </a:extLst>
          </p:cNvPr>
          <p:cNvSpPr txBox="1"/>
          <p:nvPr/>
        </p:nvSpPr>
        <p:spPr>
          <a:xfrm>
            <a:off x="5796136" y="1641746"/>
            <a:ext cx="2857361" cy="439248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2C9F4D-C543-42AA-8CD4-1005BB7FA6B2}"/>
              </a:ext>
            </a:extLst>
          </p:cNvPr>
          <p:cNvSpPr txBox="1"/>
          <p:nvPr/>
        </p:nvSpPr>
        <p:spPr>
          <a:xfrm>
            <a:off x="5940152" y="2438400"/>
            <a:ext cx="3019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Administratieve vereenvoudiging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Je weg vinden in de stadsorganisatie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Voorbij de schotten kijken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Rollen verduidelijken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25000"/>
                  </a:schemeClr>
                </a:solidFill>
              </a:rPr>
              <a:t>Continu proces</a:t>
            </a:r>
          </a:p>
        </p:txBody>
      </p:sp>
      <p:pic>
        <p:nvPicPr>
          <p:cNvPr id="7" name="Graphic 6" descr="Hoofd met radertjes">
            <a:extLst>
              <a:ext uri="{FF2B5EF4-FFF2-40B4-BE49-F238E27FC236}">
                <a16:creationId xmlns:a16="http://schemas.microsoft.com/office/drawing/2014/main" id="{C7A0D32F-FB1B-4A98-8746-8E62C7E8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835" y="1778437"/>
            <a:ext cx="744431" cy="744431"/>
          </a:xfrm>
          <a:prstGeom prst="rect">
            <a:avLst/>
          </a:prstGeom>
        </p:spPr>
      </p:pic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4E1DAB6C-D821-4D6E-BE74-6F0D85CFA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6136" y="4604705"/>
            <a:ext cx="744431" cy="7444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AA7ED53-0DAC-46A6-82C3-622F389BA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0" y="2811714"/>
            <a:ext cx="4420540" cy="20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D76BAE4-B130-4625-B90F-95C14ED0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9" y="910800"/>
            <a:ext cx="8408690" cy="573984"/>
          </a:xfrm>
        </p:spPr>
        <p:txBody>
          <a:bodyPr/>
          <a:lstStyle/>
          <a:p>
            <a:r>
              <a:rPr lang="nl-BE" sz="4400" dirty="0"/>
              <a:t>Gents model, met werk op de plank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D549E0E-11F7-4C99-9232-96CDE5CC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DEFD57-5EF3-4C71-B7E7-EBA138BE0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149" y="1900800"/>
            <a:ext cx="2858451" cy="2095200"/>
          </a:xfrm>
        </p:spPr>
        <p:txBody>
          <a:bodyPr/>
          <a:lstStyle/>
          <a:p>
            <a:r>
              <a:rPr lang="nl-BE" sz="2400" dirty="0"/>
              <a:t>Basiswerk financieel versterken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FAFA1F-A78B-42E0-AFA7-D5902B49F9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0318" y="1900800"/>
            <a:ext cx="2923593" cy="2095200"/>
          </a:xfrm>
        </p:spPr>
        <p:txBody>
          <a:bodyPr/>
          <a:lstStyle/>
          <a:p>
            <a:r>
              <a:rPr lang="nl-BE" sz="2400" dirty="0"/>
              <a:t>Advies &amp; begeleiding voor (startende) organisaties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29B085C-5204-45C9-9FAF-E85234A34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182" y="1900800"/>
            <a:ext cx="2858451" cy="2095200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/>
              <a:t>Participatie etnisch-culturele minderheden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35A1F5B-C208-443E-945B-E69432AC7C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149" y="3996609"/>
            <a:ext cx="3268747" cy="2095200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/>
              <a:t>Middenveld-parlement en overlegstructuren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D30EA52-D4B7-4DCB-94FB-623053448F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0320" y="3996609"/>
            <a:ext cx="2973847" cy="2095200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/>
              <a:t>Stadsgebouwen</a:t>
            </a:r>
            <a:r>
              <a:rPr lang="nl-BE" dirty="0"/>
              <a:t> en </a:t>
            </a:r>
            <a:br>
              <a:rPr lang="nl-BE" dirty="0"/>
            </a:br>
            <a:r>
              <a:rPr lang="nl-BE" dirty="0"/>
              <a:t>-infrastructuur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BDE99F1-7CE8-4AE2-AE2B-A6262FD47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8182" y="3996609"/>
            <a:ext cx="3114297" cy="2095200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Interne stadsorganisatie</a:t>
            </a:r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6C1EB0F4-0088-44E8-A06B-F5681FDCB11C}"/>
              </a:ext>
            </a:extLst>
          </p:cNvPr>
          <p:cNvSpPr txBox="1">
            <a:spLocks/>
          </p:cNvSpPr>
          <p:nvPr/>
        </p:nvSpPr>
        <p:spPr>
          <a:xfrm>
            <a:off x="509922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rgbClr val="2C3F4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 err="1"/>
              <a:t>Tokomstig</a:t>
            </a:r>
            <a:r>
              <a:rPr lang="nl-BE" dirty="0"/>
              <a:t> traject middenveld</a:t>
            </a:r>
          </a:p>
        </p:txBody>
      </p:sp>
    </p:spTree>
    <p:extLst>
      <p:ext uri="{BB962C8B-B14F-4D97-AF65-F5344CB8AC3E}">
        <p14:creationId xmlns:p14="http://schemas.microsoft.com/office/powerpoint/2010/main" val="11849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Het Gents model van Stad en middenveld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Tijdslijn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22FDC0-7514-4E4C-B92B-BA41B5DD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79" y="2132856"/>
            <a:ext cx="8148588" cy="4104158"/>
          </a:xfrm>
          <a:prstGeom prst="rect">
            <a:avLst/>
          </a:prstGeom>
        </p:spPr>
      </p:pic>
      <p:pic>
        <p:nvPicPr>
          <p:cNvPr id="11" name="Graphic 10" descr="Vastmaken">
            <a:extLst>
              <a:ext uri="{FF2B5EF4-FFF2-40B4-BE49-F238E27FC236}">
                <a16:creationId xmlns:a16="http://schemas.microsoft.com/office/drawing/2014/main" id="{C638025B-A23F-4D1F-94CD-AA4BA908E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12684">
            <a:off x="1763913" y="1462592"/>
            <a:ext cx="995900" cy="9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3998"/>
      </p:ext>
    </p:extLst>
  </p:cSld>
  <p:clrMapOvr>
    <a:masterClrMapping/>
  </p:clrMapOvr>
</p:sld>
</file>

<file path=ppt/theme/theme1.xml><?xml version="1.0" encoding="utf-8"?>
<a:theme xmlns:a="http://schemas.openxmlformats.org/drawingml/2006/main" name="PPT_StadG_NL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9287063C-0599-467A-AB4D-3079ABC6480E}"/>
    </a:ext>
  </a:extLst>
</a:theme>
</file>

<file path=ppt/theme/theme2.xml><?xml version="1.0" encoding="utf-8"?>
<a:theme xmlns:a="http://schemas.openxmlformats.org/drawingml/2006/main" name="titeldia presentatie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33B5399C-9C7D-4B1D-B61C-0E1F47E4F81D}"/>
    </a:ext>
  </a:extLst>
</a:theme>
</file>

<file path=ppt/theme/theme3.xml><?xml version="1.0" encoding="utf-8"?>
<a:theme xmlns:a="http://schemas.openxmlformats.org/drawingml/2006/main" name="titeldia hoofdstu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693B91C5-8AE3-4217-928C-3C5F23A8414F}"/>
    </a:ext>
  </a:extLst>
</a:theme>
</file>

<file path=ppt/theme/theme4.xml><?xml version="1.0" encoding="utf-8"?>
<a:theme xmlns:a="http://schemas.openxmlformats.org/drawingml/2006/main" name="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1F1C774F-FDB2-46DB-B74F-1ABCD4E3ED6D}"/>
    </a:ext>
  </a:extLst>
</a:theme>
</file>

<file path=ppt/theme/theme5.xml><?xml version="1.0" encoding="utf-8"?>
<a:theme xmlns:a="http://schemas.openxmlformats.org/drawingml/2006/main" name="1_PPT_StadG_NL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9287063C-0599-467A-AB4D-3079ABC6480E}"/>
    </a:ext>
  </a:extLst>
</a:theme>
</file>

<file path=ppt/theme/theme6.xml><?xml version="1.0" encoding="utf-8"?>
<a:theme xmlns:a="http://schemas.openxmlformats.org/drawingml/2006/main" name="2_PPT_StadG_NL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9287063C-0599-467A-AB4D-3079ABC6480E}"/>
    </a:ext>
  </a:extLst>
</a:theme>
</file>

<file path=ppt/theme/theme7.xml><?xml version="1.0" encoding="utf-8"?>
<a:theme xmlns:a="http://schemas.openxmlformats.org/drawingml/2006/main" name="1_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1F1C774F-FDB2-46DB-B74F-1ABCD4E3ED6D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PPT_StadG_NL</Template>
  <TotalTime>2262</TotalTime>
  <Words>366</Words>
  <Application>Microsoft Office PowerPoint</Application>
  <PresentationFormat>Diavoorstelling (4:3)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Arial</vt:lpstr>
      <vt:lpstr>Calibri</vt:lpstr>
      <vt:lpstr>Wingdings</vt:lpstr>
      <vt:lpstr>PPT_StadG_NL</vt:lpstr>
      <vt:lpstr>titeldia presentatie</vt:lpstr>
      <vt:lpstr>titeldia hoofdstuk</vt:lpstr>
      <vt:lpstr>slot</vt:lpstr>
      <vt:lpstr>1_PPT_StadG_NL</vt:lpstr>
      <vt:lpstr>2_PPT_StadG_NL</vt:lpstr>
      <vt:lpstr>1_slot</vt:lpstr>
      <vt:lpstr>PowerPoint-presentatie</vt:lpstr>
      <vt:lpstr>Basiswerk financieel versterken</vt:lpstr>
      <vt:lpstr>Advies &amp; begeleiding voor startende en bestaande organisaties</vt:lpstr>
      <vt:lpstr>Participatie van etnisch-culturele minderheden </vt:lpstr>
      <vt:lpstr>Middenveldparlement en overlegstructuren </vt:lpstr>
      <vt:lpstr>Stadsgebouwen en -infrastructuur voor het sociale middenveld </vt:lpstr>
      <vt:lpstr>Interne stadsorganisatie</vt:lpstr>
      <vt:lpstr>Gents model, met werk op de plank</vt:lpstr>
      <vt:lpstr>Tijdslijn</vt:lpstr>
      <vt:lpstr>Aan de slag!</vt:lpstr>
    </vt:vector>
  </TitlesOfParts>
  <Company>Digipolis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agendapunt</dc:title>
  <dc:creator>Joris Katrien</dc:creator>
  <cp:lastModifiedBy>Delplace Alexander</cp:lastModifiedBy>
  <cp:revision>159</cp:revision>
  <cp:lastPrinted>2018-06-21T18:59:21Z</cp:lastPrinted>
  <dcterms:created xsi:type="dcterms:W3CDTF">2018-12-05T13:41:44Z</dcterms:created>
  <dcterms:modified xsi:type="dcterms:W3CDTF">2021-03-30T12:32:32Z</dcterms:modified>
</cp:coreProperties>
</file>