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2" r:id="rId2"/>
    <p:sldMasterId id="2147483666" r:id="rId3"/>
    <p:sldMasterId id="2147483668" r:id="rId4"/>
  </p:sldMasterIdLst>
  <p:notesMasterIdLst>
    <p:notesMasterId r:id="rId20"/>
  </p:notesMasterIdLst>
  <p:sldIdLst>
    <p:sldId id="443" r:id="rId5"/>
    <p:sldId id="256" r:id="rId6"/>
    <p:sldId id="469" r:id="rId7"/>
    <p:sldId id="470" r:id="rId8"/>
    <p:sldId id="468" r:id="rId9"/>
    <p:sldId id="434" r:id="rId10"/>
    <p:sldId id="477" r:id="rId11"/>
    <p:sldId id="478" r:id="rId12"/>
    <p:sldId id="474" r:id="rId13"/>
    <p:sldId id="472" r:id="rId14"/>
    <p:sldId id="479" r:id="rId15"/>
    <p:sldId id="482" r:id="rId16"/>
    <p:sldId id="481" r:id="rId17"/>
    <p:sldId id="483" r:id="rId18"/>
    <p:sldId id="480" r:id="rId19"/>
  </p:sldIdLst>
  <p:sldSz cx="12192000" cy="6858000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244"/>
    <a:srgbClr val="009FE3"/>
    <a:srgbClr val="AE8B7C"/>
    <a:srgbClr val="AC6B5C"/>
    <a:srgbClr val="FFF2C9"/>
    <a:srgbClr val="FFE9A3"/>
    <a:srgbClr val="009900"/>
    <a:srgbClr val="FED333"/>
    <a:srgbClr val="E03B4F"/>
    <a:srgbClr val="A58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57314" autoAdjust="0"/>
  </p:normalViewPr>
  <p:slideViewPr>
    <p:cSldViewPr snapToGrid="0">
      <p:cViewPr varScale="1">
        <p:scale>
          <a:sx n="40" d="100"/>
          <a:sy n="40" d="100"/>
        </p:scale>
        <p:origin x="111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80D43-3A0B-4DE6-90C5-D3B34500344D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2902A-E5A4-4FA8-8272-3083FAC387D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74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Mayor</a:t>
            </a:r>
            <a:r>
              <a:rPr lang="nl-BE" dirty="0"/>
              <a:t> Heyse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nl-B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BE" dirty="0"/>
              <a:t>Present </a:t>
            </a:r>
            <a:r>
              <a:rPr lang="nl-BE" dirty="0" err="1"/>
              <a:t>yourself</a:t>
            </a:r>
            <a:endParaRPr lang="nl-B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nl-B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BE" dirty="0"/>
              <a:t>We </a:t>
            </a:r>
            <a:r>
              <a:rPr lang="nl-BE" dirty="0" err="1"/>
              <a:t>would</a:t>
            </a:r>
            <a:r>
              <a:rPr lang="nl-BE" dirty="0"/>
              <a:t> like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welcome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of </a:t>
            </a:r>
            <a:r>
              <a:rPr lang="nl-BE" dirty="0" err="1"/>
              <a:t>you</a:t>
            </a:r>
            <a:r>
              <a:rPr lang="nl-BE" dirty="0"/>
              <a:t>,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BE" dirty="0"/>
              <a:t>In </a:t>
            </a:r>
            <a:r>
              <a:rPr lang="nl-BE" dirty="0" err="1"/>
              <a:t>the</a:t>
            </a:r>
            <a:r>
              <a:rPr lang="nl-BE" dirty="0"/>
              <a:t> first </a:t>
            </a:r>
            <a:r>
              <a:rPr lang="nl-BE" dirty="0" err="1"/>
              <a:t>place</a:t>
            </a:r>
            <a:r>
              <a:rPr lang="nl-BE" dirty="0"/>
              <a:t>, we are </a:t>
            </a:r>
            <a:r>
              <a:rPr lang="nl-BE" dirty="0" err="1"/>
              <a:t>welcoming</a:t>
            </a:r>
            <a:r>
              <a:rPr lang="nl-BE" dirty="0"/>
              <a:t> </a:t>
            </a:r>
            <a:r>
              <a:rPr lang="nl-BE" dirty="0" err="1"/>
              <a:t>our</a:t>
            </a:r>
            <a:r>
              <a:rPr lang="nl-BE" dirty="0"/>
              <a:t> partners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over Europe. </a:t>
            </a:r>
            <a:r>
              <a:rPr lang="nl-BE" dirty="0" err="1"/>
              <a:t>We’re</a:t>
            </a:r>
            <a:r>
              <a:rPr lang="nl-BE" dirty="0"/>
              <a:t> glad </a:t>
            </a:r>
            <a:r>
              <a:rPr lang="nl-BE" dirty="0" err="1"/>
              <a:t>you</a:t>
            </a:r>
            <a:r>
              <a:rPr lang="nl-BE" dirty="0"/>
              <a:t> chose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engaged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ROOF project </a:t>
            </a:r>
            <a:r>
              <a:rPr lang="nl-BE" dirty="0" err="1"/>
              <a:t>and</a:t>
            </a:r>
            <a:r>
              <a:rPr lang="nl-BE" dirty="0"/>
              <a:t> we are </a:t>
            </a:r>
            <a:r>
              <a:rPr lang="nl-BE" dirty="0" err="1"/>
              <a:t>confident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network</a:t>
            </a:r>
            <a:r>
              <a:rPr lang="nl-BE" dirty="0"/>
              <a:t> has </a:t>
            </a:r>
            <a:r>
              <a:rPr lang="nl-BE" dirty="0" err="1"/>
              <a:t>everything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needs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succeed</a:t>
            </a:r>
            <a:r>
              <a:rPr lang="nl-B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BE" dirty="0" err="1"/>
              <a:t>Secondly</a:t>
            </a:r>
            <a:r>
              <a:rPr lang="nl-BE" dirty="0"/>
              <a:t>, we are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welcoming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Urbact</a:t>
            </a:r>
            <a:r>
              <a:rPr lang="nl-BE" dirty="0"/>
              <a:t> </a:t>
            </a:r>
            <a:r>
              <a:rPr lang="nl-BE" dirty="0" err="1"/>
              <a:t>Local</a:t>
            </a:r>
            <a:r>
              <a:rPr lang="nl-BE" dirty="0"/>
              <a:t> Group members. The </a:t>
            </a:r>
            <a:r>
              <a:rPr lang="nl-BE" dirty="0" err="1"/>
              <a:t>continuing</a:t>
            </a:r>
            <a:r>
              <a:rPr lang="nl-BE" dirty="0"/>
              <a:t> engagement of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local</a:t>
            </a:r>
            <a:r>
              <a:rPr lang="nl-BE" dirty="0"/>
              <a:t> stakeholders is </a:t>
            </a:r>
            <a:r>
              <a:rPr lang="nl-BE" dirty="0" err="1"/>
              <a:t>very</a:t>
            </a:r>
            <a:r>
              <a:rPr lang="nl-BE" dirty="0"/>
              <a:t> important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us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succeed</a:t>
            </a:r>
            <a:r>
              <a:rPr lang="nl-BE" dirty="0"/>
              <a:t> in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task</a:t>
            </a:r>
            <a:r>
              <a:rPr lang="nl-BE" dirty="0"/>
              <a:t> of </a:t>
            </a:r>
            <a:r>
              <a:rPr lang="nl-BE" dirty="0" err="1"/>
              <a:t>ending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r>
              <a:rPr lang="nl-BE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nl-B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BE" dirty="0"/>
              <a:t>In </a:t>
            </a:r>
            <a:r>
              <a:rPr lang="nl-BE" dirty="0" err="1"/>
              <a:t>this</a:t>
            </a:r>
            <a:r>
              <a:rPr lang="nl-BE" dirty="0"/>
              <a:t> short </a:t>
            </a:r>
            <a:r>
              <a:rPr lang="nl-BE" dirty="0" err="1"/>
              <a:t>presentation</a:t>
            </a:r>
            <a:r>
              <a:rPr lang="nl-BE" dirty="0"/>
              <a:t>, we </a:t>
            </a:r>
            <a:r>
              <a:rPr lang="nl-BE" dirty="0" err="1"/>
              <a:t>would</a:t>
            </a:r>
            <a:r>
              <a:rPr lang="nl-BE" dirty="0"/>
              <a:t> like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give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insights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reasons</a:t>
            </a:r>
            <a:r>
              <a:rPr lang="nl-BE" dirty="0"/>
              <a:t> </a:t>
            </a:r>
            <a:r>
              <a:rPr lang="nl-BE" dirty="0" err="1"/>
              <a:t>why</a:t>
            </a:r>
            <a:r>
              <a:rPr lang="nl-BE" dirty="0"/>
              <a:t> we </a:t>
            </a:r>
            <a:r>
              <a:rPr lang="nl-BE" dirty="0" err="1"/>
              <a:t>started</a:t>
            </a:r>
            <a:r>
              <a:rPr lang="nl-BE" dirty="0"/>
              <a:t> ROOF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related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current</a:t>
            </a:r>
            <a:r>
              <a:rPr lang="nl-BE" dirty="0"/>
              <a:t> policy in </a:t>
            </a:r>
            <a:r>
              <a:rPr lang="nl-BE" dirty="0" err="1"/>
              <a:t>Ghent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Mayor</a:t>
            </a:r>
            <a:r>
              <a:rPr lang="nl-BE" dirty="0"/>
              <a:t> CODDENS: As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support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wellbeing</a:t>
            </a:r>
            <a:r>
              <a:rPr lang="nl-BE" dirty="0"/>
              <a:t> policy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homeless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 we do a </a:t>
            </a:r>
            <a:r>
              <a:rPr lang="nl-BE" dirty="0" err="1"/>
              <a:t>number</a:t>
            </a:r>
            <a:r>
              <a:rPr lang="nl-BE" dirty="0"/>
              <a:t> of </a:t>
            </a:r>
            <a:r>
              <a:rPr lang="nl-BE" dirty="0" err="1"/>
              <a:t>things</a:t>
            </a:r>
            <a:r>
              <a:rPr lang="nl-BE" dirty="0"/>
              <a:t>: </a:t>
            </a:r>
          </a:p>
          <a:p>
            <a:pPr marL="171450" indent="-171450">
              <a:buFontTx/>
              <a:buChar char="-"/>
            </a:pPr>
            <a:r>
              <a:rPr lang="nl-BE" dirty="0"/>
              <a:t>We </a:t>
            </a:r>
            <a:r>
              <a:rPr lang="nl-BE" dirty="0" err="1"/>
              <a:t>deliver</a:t>
            </a:r>
            <a:r>
              <a:rPr lang="nl-BE" dirty="0"/>
              <a:t> Housing First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rental</a:t>
            </a:r>
            <a:r>
              <a:rPr lang="nl-BE" dirty="0"/>
              <a:t> support. In 2019 we had 238 </a:t>
            </a:r>
            <a:r>
              <a:rPr lang="nl-BE" dirty="0" err="1"/>
              <a:t>trajectories</a:t>
            </a:r>
            <a:r>
              <a:rPr lang="nl-BE" dirty="0"/>
              <a:t> of Housing First </a:t>
            </a:r>
            <a:r>
              <a:rPr lang="nl-BE" dirty="0" err="1"/>
              <a:t>and</a:t>
            </a:r>
            <a:r>
              <a:rPr lang="nl-BE" dirty="0"/>
              <a:t> 329 </a:t>
            </a:r>
            <a:r>
              <a:rPr lang="nl-BE" dirty="0" err="1"/>
              <a:t>trajectories</a:t>
            </a:r>
            <a:r>
              <a:rPr lang="nl-BE" dirty="0"/>
              <a:t> of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rental</a:t>
            </a:r>
            <a:r>
              <a:rPr lang="nl-BE" dirty="0"/>
              <a:t> support. </a:t>
            </a:r>
            <a:r>
              <a:rPr lang="nl-BE" dirty="0" err="1"/>
              <a:t>Our</a:t>
            </a:r>
            <a:r>
              <a:rPr lang="nl-BE" dirty="0"/>
              <a:t> Housing First system has proven </a:t>
            </a:r>
            <a:r>
              <a:rPr lang="nl-BE" dirty="0" err="1"/>
              <a:t>successful</a:t>
            </a:r>
            <a:r>
              <a:rPr lang="nl-BE" dirty="0"/>
              <a:t>. For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future</a:t>
            </a:r>
            <a:r>
              <a:rPr lang="nl-BE" dirty="0"/>
              <a:t> we have </a:t>
            </a:r>
            <a:r>
              <a:rPr lang="nl-BE" dirty="0" err="1"/>
              <a:t>to</a:t>
            </a:r>
            <a:r>
              <a:rPr lang="nl-BE" dirty="0"/>
              <a:t>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support </a:t>
            </a:r>
            <a:r>
              <a:rPr lang="nl-BE" dirty="0" err="1"/>
              <a:t>can</a:t>
            </a:r>
            <a:r>
              <a:rPr lang="nl-BE" dirty="0"/>
              <a:t> keep up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planned</a:t>
            </a:r>
            <a:r>
              <a:rPr lang="nl-BE" dirty="0"/>
              <a:t> </a:t>
            </a:r>
            <a:r>
              <a:rPr lang="nl-BE" dirty="0" err="1"/>
              <a:t>expansion</a:t>
            </a:r>
            <a:r>
              <a:rPr lang="nl-BE" dirty="0"/>
              <a:t> of </a:t>
            </a:r>
            <a:r>
              <a:rPr lang="nl-BE" dirty="0" err="1"/>
              <a:t>housing</a:t>
            </a:r>
            <a:r>
              <a:rPr lang="nl-BE" dirty="0"/>
              <a:t> first</a:t>
            </a:r>
          </a:p>
          <a:p>
            <a:pPr marL="171450" indent="-171450">
              <a:buFontTx/>
              <a:buChar char="-"/>
            </a:pPr>
            <a:r>
              <a:rPr lang="nl-BE" dirty="0"/>
              <a:t>We are </a:t>
            </a:r>
            <a:r>
              <a:rPr lang="nl-BE" dirty="0" err="1"/>
              <a:t>optimising</a:t>
            </a:r>
            <a:r>
              <a:rPr lang="nl-BE" dirty="0"/>
              <a:t> </a:t>
            </a:r>
            <a:r>
              <a:rPr lang="nl-BE" dirty="0" err="1"/>
              <a:t>our</a:t>
            </a:r>
            <a:r>
              <a:rPr lang="nl-BE" dirty="0"/>
              <a:t> Shelter system</a:t>
            </a:r>
          </a:p>
          <a:p>
            <a:pPr marL="171450" indent="-171450">
              <a:buFontTx/>
              <a:buChar char="-"/>
            </a:pPr>
            <a:r>
              <a:rPr lang="nl-BE" dirty="0"/>
              <a:t>We </a:t>
            </a:r>
            <a:r>
              <a:rPr lang="nl-BE" dirty="0" err="1"/>
              <a:t>also</a:t>
            </a:r>
            <a:r>
              <a:rPr lang="nl-BE" dirty="0"/>
              <a:t> have </a:t>
            </a:r>
            <a:r>
              <a:rPr lang="nl-BE" dirty="0" err="1"/>
              <a:t>outreaching</a:t>
            </a:r>
            <a:r>
              <a:rPr lang="nl-BE" dirty="0"/>
              <a:t> services </a:t>
            </a:r>
            <a:r>
              <a:rPr lang="nl-BE" dirty="0" err="1"/>
              <a:t>to</a:t>
            </a:r>
            <a:r>
              <a:rPr lang="nl-BE" dirty="0"/>
              <a:t> make </a:t>
            </a:r>
            <a:r>
              <a:rPr lang="nl-BE" dirty="0" err="1"/>
              <a:t>sure</a:t>
            </a:r>
            <a:r>
              <a:rPr lang="nl-BE" dirty="0"/>
              <a:t> we keep </a:t>
            </a:r>
            <a:r>
              <a:rPr lang="nl-BE" dirty="0" err="1"/>
              <a:t>picking</a:t>
            </a:r>
            <a:r>
              <a:rPr lang="nl-BE" dirty="0"/>
              <a:t> up urgent </a:t>
            </a:r>
            <a:r>
              <a:rPr lang="nl-BE" dirty="0" err="1"/>
              <a:t>problematic</a:t>
            </a:r>
            <a:r>
              <a:rPr lang="nl-BE" dirty="0"/>
              <a:t> </a:t>
            </a:r>
            <a:r>
              <a:rPr lang="nl-BE" dirty="0" err="1"/>
              <a:t>situations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streets</a:t>
            </a:r>
            <a:endParaRPr lang="nl-BE" dirty="0"/>
          </a:p>
          <a:p>
            <a:pPr marL="171450" indent="-171450">
              <a:buFontTx/>
              <a:buChar char="-"/>
            </a:pPr>
            <a:endParaRPr lang="nl-BE" dirty="0"/>
          </a:p>
          <a:p>
            <a:pPr marL="0" indent="0">
              <a:buFontTx/>
              <a:buNone/>
            </a:pP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r>
              <a:rPr lang="nl-BE" dirty="0"/>
              <a:t> policy is part of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Poverty</a:t>
            </a:r>
            <a:r>
              <a:rPr lang="nl-BE" dirty="0"/>
              <a:t> </a:t>
            </a:r>
            <a:r>
              <a:rPr lang="nl-BE" dirty="0" err="1"/>
              <a:t>reduction</a:t>
            </a:r>
            <a:r>
              <a:rPr lang="nl-BE" dirty="0"/>
              <a:t> plan.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902A-E5A4-4FA8-8272-3083FAC387D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1876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Mayor</a:t>
            </a:r>
            <a:r>
              <a:rPr lang="nl-BE" dirty="0"/>
              <a:t> HEYSE</a:t>
            </a:r>
          </a:p>
          <a:p>
            <a:endParaRPr lang="nl-BE" dirty="0"/>
          </a:p>
          <a:p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conclude</a:t>
            </a:r>
            <a:r>
              <a:rPr lang="nl-BE" dirty="0"/>
              <a:t>, we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give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a short </a:t>
            </a:r>
            <a:r>
              <a:rPr lang="nl-BE" dirty="0" err="1"/>
              <a:t>overview</a:t>
            </a:r>
            <a:r>
              <a:rPr lang="nl-BE" dirty="0"/>
              <a:t> of </a:t>
            </a:r>
            <a:r>
              <a:rPr lang="nl-BE" dirty="0" err="1"/>
              <a:t>some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highlights</a:t>
            </a:r>
            <a:r>
              <a:rPr lang="nl-BE" dirty="0"/>
              <a:t> of </a:t>
            </a:r>
            <a:r>
              <a:rPr lang="nl-BE" dirty="0" err="1"/>
              <a:t>our</a:t>
            </a:r>
            <a:r>
              <a:rPr lang="nl-BE" dirty="0"/>
              <a:t> new policy </a:t>
            </a:r>
            <a:r>
              <a:rPr lang="nl-BE" dirty="0" err="1"/>
              <a:t>concerning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r>
              <a:rPr lang="nl-BE" dirty="0"/>
              <a:t>:</a:t>
            </a:r>
          </a:p>
          <a:p>
            <a:endParaRPr lang="nl-BE" dirty="0"/>
          </a:p>
          <a:p>
            <a:r>
              <a:rPr lang="nl-BE" dirty="0" err="1"/>
              <a:t>Firstly</a:t>
            </a:r>
            <a:r>
              <a:rPr lang="nl-BE" dirty="0"/>
              <a:t>, we have 41 units </a:t>
            </a:r>
            <a:r>
              <a:rPr lang="nl-BE" dirty="0" err="1"/>
              <a:t>available</a:t>
            </a:r>
            <a:r>
              <a:rPr lang="nl-BE" dirty="0"/>
              <a:t> extra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year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house </a:t>
            </a:r>
            <a:r>
              <a:rPr lang="nl-BE" dirty="0" err="1"/>
              <a:t>structural</a:t>
            </a:r>
            <a:r>
              <a:rPr lang="nl-BE" dirty="0"/>
              <a:t> </a:t>
            </a:r>
            <a:r>
              <a:rPr lang="nl-BE" dirty="0" err="1"/>
              <a:t>homeless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. </a:t>
            </a:r>
            <a:r>
              <a:rPr lang="nl-BE" dirty="0" err="1"/>
              <a:t>This</a:t>
            </a:r>
            <a:r>
              <a:rPr lang="nl-BE" dirty="0"/>
              <a:t> is </a:t>
            </a:r>
            <a:r>
              <a:rPr lang="nl-BE" dirty="0" err="1"/>
              <a:t>our</a:t>
            </a:r>
            <a:r>
              <a:rPr lang="nl-BE" dirty="0"/>
              <a:t> Housing First project. </a:t>
            </a:r>
          </a:p>
          <a:p>
            <a:endParaRPr lang="nl-BE" dirty="0"/>
          </a:p>
          <a:p>
            <a:r>
              <a:rPr lang="nl-BE" dirty="0" err="1"/>
              <a:t>Secondly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Social </a:t>
            </a:r>
            <a:r>
              <a:rPr lang="nl-BE" dirty="0" err="1"/>
              <a:t>Rental</a:t>
            </a:r>
            <a:r>
              <a:rPr lang="nl-BE" dirty="0"/>
              <a:t> Office has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ambition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double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number</a:t>
            </a:r>
            <a:r>
              <a:rPr lang="nl-BE" dirty="0"/>
              <a:t> of units </a:t>
            </a:r>
            <a:r>
              <a:rPr lang="nl-BE" dirty="0" err="1"/>
              <a:t>to</a:t>
            </a:r>
            <a:r>
              <a:rPr lang="nl-BE" dirty="0"/>
              <a:t> 532 in 2025.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taking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ETHOS LIGHT </a:t>
            </a:r>
            <a:r>
              <a:rPr lang="nl-BE" dirty="0" err="1"/>
              <a:t>definition</a:t>
            </a:r>
            <a:r>
              <a:rPr lang="nl-BE" dirty="0"/>
              <a:t> of </a:t>
            </a:r>
            <a:r>
              <a:rPr lang="nl-BE" dirty="0" err="1"/>
              <a:t>homelessness</a:t>
            </a:r>
            <a:r>
              <a:rPr lang="nl-BE" dirty="0"/>
              <a:t>, 80%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 </a:t>
            </a:r>
            <a:r>
              <a:rPr lang="nl-BE" dirty="0" err="1"/>
              <a:t>who</a:t>
            </a:r>
            <a:r>
              <a:rPr lang="nl-BE" dirty="0"/>
              <a:t> are </a:t>
            </a:r>
            <a:r>
              <a:rPr lang="nl-BE" dirty="0" err="1"/>
              <a:t>housed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Social </a:t>
            </a:r>
            <a:r>
              <a:rPr lang="nl-BE" dirty="0" err="1"/>
              <a:t>Rental</a:t>
            </a:r>
            <a:r>
              <a:rPr lang="nl-BE" dirty="0"/>
              <a:t> Office </a:t>
            </a:r>
            <a:r>
              <a:rPr lang="nl-BE" dirty="0" err="1"/>
              <a:t>were</a:t>
            </a:r>
            <a:r>
              <a:rPr lang="nl-BE" dirty="0"/>
              <a:t> </a:t>
            </a:r>
            <a:r>
              <a:rPr lang="nl-BE" dirty="0" err="1"/>
              <a:t>former</a:t>
            </a:r>
            <a:r>
              <a:rPr lang="nl-BE" dirty="0"/>
              <a:t> </a:t>
            </a:r>
            <a:r>
              <a:rPr lang="nl-BE" dirty="0" err="1"/>
              <a:t>homeless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. </a:t>
            </a:r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is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interesting</a:t>
            </a:r>
            <a:r>
              <a:rPr lang="nl-BE" dirty="0"/>
              <a:t> solution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First or </a:t>
            </a:r>
            <a:r>
              <a:rPr lang="nl-BE" dirty="0" err="1"/>
              <a:t>Housing</a:t>
            </a:r>
            <a:r>
              <a:rPr lang="nl-BE" dirty="0"/>
              <a:t> Led.</a:t>
            </a:r>
          </a:p>
          <a:p>
            <a:endParaRPr lang="nl-BE" dirty="0"/>
          </a:p>
          <a:p>
            <a:r>
              <a:rPr lang="nl-BE" dirty="0" err="1"/>
              <a:t>Thirdly</a:t>
            </a:r>
            <a:r>
              <a:rPr lang="nl-BE" dirty="0"/>
              <a:t>, </a:t>
            </a:r>
            <a:r>
              <a:rPr lang="nl-BE" dirty="0" err="1"/>
              <a:t>Ghent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invest</a:t>
            </a:r>
            <a:r>
              <a:rPr lang="nl-BE" dirty="0"/>
              <a:t> in </a:t>
            </a:r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projects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specific</a:t>
            </a:r>
            <a:r>
              <a:rPr lang="nl-BE" dirty="0"/>
              <a:t> target </a:t>
            </a:r>
            <a:r>
              <a:rPr lang="nl-BE" dirty="0" err="1"/>
              <a:t>groups</a:t>
            </a:r>
            <a:r>
              <a:rPr lang="nl-BE" dirty="0"/>
              <a:t>. </a:t>
            </a:r>
            <a:r>
              <a:rPr lang="nl-BE" dirty="0" err="1"/>
              <a:t>One</a:t>
            </a:r>
            <a:r>
              <a:rPr lang="nl-BE" dirty="0"/>
              <a:t> of </a:t>
            </a:r>
            <a:r>
              <a:rPr lang="nl-BE" dirty="0" err="1"/>
              <a:t>those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we are building right </a:t>
            </a:r>
            <a:r>
              <a:rPr lang="nl-BE" dirty="0" err="1"/>
              <a:t>now</a:t>
            </a:r>
            <a:r>
              <a:rPr lang="nl-BE" dirty="0"/>
              <a:t> are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Robust</a:t>
            </a:r>
            <a:r>
              <a:rPr lang="nl-BE" dirty="0"/>
              <a:t> </a:t>
            </a:r>
            <a:r>
              <a:rPr lang="nl-BE" dirty="0" err="1"/>
              <a:t>Houses</a:t>
            </a:r>
            <a:r>
              <a:rPr lang="nl-BE" dirty="0"/>
              <a:t>,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Danish</a:t>
            </a:r>
            <a:r>
              <a:rPr lang="nl-BE" dirty="0"/>
              <a:t> concept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Skaeve</a:t>
            </a:r>
            <a:r>
              <a:rPr lang="nl-BE" dirty="0"/>
              <a:t> Huse. We are building 11 </a:t>
            </a:r>
            <a:r>
              <a:rPr lang="nl-BE" dirty="0" err="1"/>
              <a:t>houses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deliver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tranquility</a:t>
            </a:r>
            <a:r>
              <a:rPr lang="nl-BE" dirty="0"/>
              <a:t>, </a:t>
            </a:r>
            <a:r>
              <a:rPr lang="nl-BE" dirty="0" err="1"/>
              <a:t>especially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 </a:t>
            </a:r>
            <a:r>
              <a:rPr lang="nl-BE" dirty="0" err="1"/>
              <a:t>who</a:t>
            </a:r>
            <a:r>
              <a:rPr lang="nl-BE" dirty="0"/>
              <a:t> do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function</a:t>
            </a:r>
            <a:r>
              <a:rPr lang="nl-BE" dirty="0"/>
              <a:t> well in high </a:t>
            </a:r>
            <a:r>
              <a:rPr lang="nl-BE" dirty="0" err="1"/>
              <a:t>density</a:t>
            </a:r>
            <a:r>
              <a:rPr lang="nl-BE" dirty="0"/>
              <a:t> </a:t>
            </a:r>
            <a:r>
              <a:rPr lang="nl-BE" dirty="0" err="1"/>
              <a:t>areas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a </a:t>
            </a:r>
            <a:r>
              <a:rPr lang="nl-BE" dirty="0" err="1"/>
              <a:t>stable</a:t>
            </a:r>
            <a:r>
              <a:rPr lang="nl-BE" dirty="0"/>
              <a:t> environment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recharge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</a:t>
            </a:r>
            <a:r>
              <a:rPr lang="nl-BE" dirty="0" err="1"/>
              <a:t>towards</a:t>
            </a:r>
            <a:r>
              <a:rPr lang="nl-BE" dirty="0"/>
              <a:t> more </a:t>
            </a:r>
            <a:r>
              <a:rPr lang="nl-BE" dirty="0" err="1"/>
              <a:t>quality</a:t>
            </a:r>
            <a:r>
              <a:rPr lang="nl-BE" dirty="0"/>
              <a:t> of life.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902A-E5A4-4FA8-8272-3083FAC387D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7759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Mayor</a:t>
            </a:r>
            <a:r>
              <a:rPr lang="nl-BE" dirty="0"/>
              <a:t> CODDENS: </a:t>
            </a:r>
          </a:p>
          <a:p>
            <a:endParaRPr lang="nl-BE" dirty="0"/>
          </a:p>
          <a:p>
            <a:pPr marL="171450" indent="-171450">
              <a:buFontTx/>
              <a:buChar char="-"/>
            </a:pPr>
            <a:r>
              <a:rPr lang="nl-BE" dirty="0"/>
              <a:t>We </a:t>
            </a:r>
            <a:r>
              <a:rPr lang="nl-BE" dirty="0" err="1"/>
              <a:t>also</a:t>
            </a:r>
            <a:r>
              <a:rPr lang="nl-BE" dirty="0"/>
              <a:t> plan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expand</a:t>
            </a:r>
            <a:r>
              <a:rPr lang="nl-BE" dirty="0"/>
              <a:t> </a:t>
            </a:r>
            <a:r>
              <a:rPr lang="nl-BE" dirty="0" err="1"/>
              <a:t>temporary</a:t>
            </a:r>
            <a:r>
              <a:rPr lang="nl-BE" dirty="0"/>
              <a:t> </a:t>
            </a:r>
            <a:r>
              <a:rPr lang="nl-BE" dirty="0" err="1"/>
              <a:t>accommodation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Intra European </a:t>
            </a:r>
            <a:r>
              <a:rPr lang="nl-BE" dirty="0" err="1"/>
              <a:t>Migrants</a:t>
            </a:r>
            <a:r>
              <a:rPr lang="nl-BE" dirty="0"/>
              <a:t>, a </a:t>
            </a:r>
            <a:r>
              <a:rPr lang="nl-BE" dirty="0" err="1"/>
              <a:t>group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complex issues,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specific</a:t>
            </a:r>
            <a:r>
              <a:rPr lang="nl-BE" dirty="0"/>
              <a:t> </a:t>
            </a:r>
            <a:r>
              <a:rPr lang="nl-BE" dirty="0" err="1"/>
              <a:t>legal</a:t>
            </a:r>
            <a:r>
              <a:rPr lang="nl-BE" dirty="0"/>
              <a:t> status issues. </a:t>
            </a:r>
            <a:r>
              <a:rPr lang="nl-BE" dirty="0" err="1"/>
              <a:t>They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find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here, but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address</a:t>
            </a:r>
            <a:r>
              <a:rPr lang="nl-BE" dirty="0"/>
              <a:t>. But most landlords </a:t>
            </a:r>
            <a:r>
              <a:rPr lang="nl-BE" dirty="0" err="1"/>
              <a:t>only</a:t>
            </a:r>
            <a:r>
              <a:rPr lang="nl-BE" dirty="0"/>
              <a:t> rent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 </a:t>
            </a:r>
            <a:r>
              <a:rPr lang="nl-BE" dirty="0" err="1"/>
              <a:t>who</a:t>
            </a:r>
            <a:r>
              <a:rPr lang="nl-BE" dirty="0"/>
              <a:t> </a:t>
            </a:r>
            <a:r>
              <a:rPr lang="nl-BE" dirty="0" err="1"/>
              <a:t>already</a:t>
            </a:r>
            <a:r>
              <a:rPr lang="nl-BE" dirty="0"/>
              <a:t> have a job. Catch 22.</a:t>
            </a:r>
          </a:p>
          <a:p>
            <a:pPr marL="171450" indent="-171450">
              <a:buFontTx/>
              <a:buChar char="-"/>
            </a:pPr>
            <a:r>
              <a:rPr lang="nl-BE" dirty="0"/>
              <a:t>We are </a:t>
            </a:r>
            <a:r>
              <a:rPr lang="nl-BE" dirty="0" err="1"/>
              <a:t>very</a:t>
            </a:r>
            <a:r>
              <a:rPr lang="nl-BE" dirty="0"/>
              <a:t> </a:t>
            </a:r>
            <a:r>
              <a:rPr lang="nl-BE" dirty="0" err="1"/>
              <a:t>excited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start </a:t>
            </a:r>
            <a:r>
              <a:rPr lang="nl-BE"/>
              <a:t>a shelter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orientation</a:t>
            </a:r>
            <a:r>
              <a:rPr lang="nl-BE" dirty="0"/>
              <a:t> system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 without </a:t>
            </a:r>
            <a:r>
              <a:rPr lang="nl-BE" dirty="0" err="1"/>
              <a:t>legal</a:t>
            </a:r>
            <a:r>
              <a:rPr lang="nl-BE" dirty="0"/>
              <a:t> </a:t>
            </a:r>
            <a:r>
              <a:rPr lang="nl-BE" dirty="0" err="1"/>
              <a:t>documents</a:t>
            </a:r>
            <a:r>
              <a:rPr lang="nl-BE" dirty="0"/>
              <a:t> or </a:t>
            </a:r>
            <a:r>
              <a:rPr lang="nl-BE" dirty="0" err="1"/>
              <a:t>with</a:t>
            </a:r>
            <a:r>
              <a:rPr lang="nl-BE" dirty="0"/>
              <a:t> a </a:t>
            </a:r>
            <a:r>
              <a:rPr lang="nl-BE" dirty="0" err="1"/>
              <a:t>precarious</a:t>
            </a:r>
            <a:r>
              <a:rPr lang="nl-BE" dirty="0"/>
              <a:t> status. </a:t>
            </a:r>
            <a:r>
              <a:rPr lang="nl-BE" dirty="0">
                <a:highlight>
                  <a:srgbClr val="FFFF00"/>
                </a:highlight>
              </a:rPr>
              <a:t>The </a:t>
            </a:r>
            <a:r>
              <a:rPr lang="nl-BE" dirty="0" err="1">
                <a:highlight>
                  <a:srgbClr val="FFFF00"/>
                </a:highlight>
              </a:rPr>
              <a:t>aim</a:t>
            </a:r>
            <a:r>
              <a:rPr lang="nl-BE" dirty="0">
                <a:highlight>
                  <a:srgbClr val="FFFF00"/>
                </a:highlight>
              </a:rPr>
              <a:t> is </a:t>
            </a:r>
            <a:r>
              <a:rPr lang="nl-BE" dirty="0" err="1">
                <a:highlight>
                  <a:srgbClr val="FFFF00"/>
                </a:highlight>
              </a:rPr>
              <a:t>to</a:t>
            </a:r>
            <a:r>
              <a:rPr lang="nl-BE" dirty="0">
                <a:highlight>
                  <a:srgbClr val="FFFF00"/>
                </a:highlight>
              </a:rPr>
              <a:t> help </a:t>
            </a:r>
            <a:r>
              <a:rPr lang="nl-BE" dirty="0" err="1">
                <a:highlight>
                  <a:srgbClr val="FFFF00"/>
                </a:highlight>
              </a:rPr>
              <a:t>them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either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organise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their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documents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and</a:t>
            </a:r>
            <a:r>
              <a:rPr lang="nl-BE" dirty="0">
                <a:highlight>
                  <a:srgbClr val="FFFF00"/>
                </a:highlight>
              </a:rPr>
              <a:t> go </a:t>
            </a:r>
            <a:r>
              <a:rPr lang="nl-BE" dirty="0" err="1">
                <a:highlight>
                  <a:srgbClr val="FFFF00"/>
                </a:highlight>
              </a:rPr>
              <a:t>from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there</a:t>
            </a:r>
            <a:r>
              <a:rPr lang="nl-BE" dirty="0">
                <a:highlight>
                  <a:srgbClr val="FFFF00"/>
                </a:highlight>
              </a:rPr>
              <a:t> or </a:t>
            </a:r>
            <a:r>
              <a:rPr lang="nl-BE" dirty="0" err="1">
                <a:highlight>
                  <a:srgbClr val="FFFF00"/>
                </a:highlight>
              </a:rPr>
              <a:t>if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there</a:t>
            </a:r>
            <a:r>
              <a:rPr lang="nl-BE" dirty="0">
                <a:highlight>
                  <a:srgbClr val="FFFF00"/>
                </a:highlight>
              </a:rPr>
              <a:t> is no solution help </a:t>
            </a:r>
            <a:r>
              <a:rPr lang="nl-BE" dirty="0" err="1">
                <a:highlight>
                  <a:srgbClr val="FFFF00"/>
                </a:highlight>
              </a:rPr>
              <a:t>them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to</a:t>
            </a:r>
            <a:r>
              <a:rPr lang="nl-BE" dirty="0">
                <a:highlight>
                  <a:srgbClr val="FFFF00"/>
                </a:highlight>
              </a:rPr>
              <a:t> go back </a:t>
            </a:r>
            <a:r>
              <a:rPr lang="nl-BE" dirty="0" err="1">
                <a:highlight>
                  <a:srgbClr val="FFFF00"/>
                </a:highlight>
              </a:rPr>
              <a:t>to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their</a:t>
            </a:r>
            <a:r>
              <a:rPr lang="nl-BE" dirty="0">
                <a:highlight>
                  <a:srgbClr val="FFFF00"/>
                </a:highlight>
              </a:rPr>
              <a:t> country of origine.</a:t>
            </a:r>
          </a:p>
          <a:p>
            <a:pPr marL="171450" indent="-171450">
              <a:buFontTx/>
              <a:buChar char="-"/>
            </a:pPr>
            <a:r>
              <a:rPr lang="nl-BE" dirty="0">
                <a:highlight>
                  <a:srgbClr val="FFFF00"/>
                </a:highlight>
              </a:rPr>
              <a:t>We are preparing </a:t>
            </a:r>
            <a:r>
              <a:rPr lang="nl-BE" dirty="0" err="1">
                <a:highlight>
                  <a:srgbClr val="FFFF00"/>
                </a:highlight>
              </a:rPr>
              <a:t>temporary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accommodation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for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people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who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currently</a:t>
            </a:r>
            <a:r>
              <a:rPr lang="nl-BE" dirty="0">
                <a:highlight>
                  <a:srgbClr val="FFFF00"/>
                </a:highlight>
              </a:rPr>
              <a:t> live in mobile units </a:t>
            </a:r>
            <a:r>
              <a:rPr lang="nl-BE" dirty="0" err="1">
                <a:highlight>
                  <a:srgbClr val="FFFF00"/>
                </a:highlight>
              </a:rPr>
              <a:t>and</a:t>
            </a:r>
            <a:r>
              <a:rPr lang="nl-BE" dirty="0">
                <a:highlight>
                  <a:srgbClr val="FFFF00"/>
                </a:highlight>
              </a:rPr>
              <a:t> barracks </a:t>
            </a:r>
            <a:r>
              <a:rPr lang="nl-BE" dirty="0" err="1">
                <a:highlight>
                  <a:srgbClr val="FFFF00"/>
                </a:highlight>
              </a:rPr>
              <a:t>etc</a:t>
            </a:r>
            <a:r>
              <a:rPr lang="nl-BE" dirty="0">
                <a:highlight>
                  <a:srgbClr val="FFFF00"/>
                </a:highlight>
              </a:rPr>
              <a:t> in </a:t>
            </a:r>
            <a:r>
              <a:rPr lang="nl-BE" dirty="0" err="1">
                <a:highlight>
                  <a:srgbClr val="FFFF00"/>
                </a:highlight>
              </a:rPr>
              <a:t>places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where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they</a:t>
            </a:r>
            <a:r>
              <a:rPr lang="nl-BE" dirty="0">
                <a:highlight>
                  <a:srgbClr val="FFFF00"/>
                </a:highlight>
              </a:rPr>
              <a:t> are </a:t>
            </a:r>
            <a:r>
              <a:rPr lang="nl-BE" dirty="0" err="1">
                <a:highlight>
                  <a:srgbClr val="FFFF00"/>
                </a:highlight>
              </a:rPr>
              <a:t>not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meant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to</a:t>
            </a:r>
            <a:r>
              <a:rPr lang="nl-BE" dirty="0">
                <a:highlight>
                  <a:srgbClr val="FFFF00"/>
                </a:highlight>
              </a:rPr>
              <a:t> live.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902A-E5A4-4FA8-8272-3083FAC387D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1805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Mayor</a:t>
            </a:r>
            <a:r>
              <a:rPr lang="nl-BE" dirty="0"/>
              <a:t> HEYSE:</a:t>
            </a:r>
          </a:p>
          <a:p>
            <a:endParaRPr lang="nl-BE" dirty="0"/>
          </a:p>
          <a:p>
            <a:r>
              <a:rPr lang="nl-BE" dirty="0" err="1"/>
              <a:t>Ghent</a:t>
            </a:r>
            <a:r>
              <a:rPr lang="nl-BE" dirty="0"/>
              <a:t> has </a:t>
            </a:r>
            <a:r>
              <a:rPr lang="nl-BE" dirty="0" err="1"/>
              <a:t>got</a:t>
            </a:r>
            <a:r>
              <a:rPr lang="nl-BE" dirty="0"/>
              <a:t> </a:t>
            </a:r>
            <a:r>
              <a:rPr lang="nl-BE" dirty="0" err="1"/>
              <a:t>funding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Urban </a:t>
            </a:r>
            <a:r>
              <a:rPr lang="nl-BE" dirty="0" err="1"/>
              <a:t>Innovative</a:t>
            </a:r>
            <a:r>
              <a:rPr lang="nl-BE" dirty="0"/>
              <a:t> Actions </a:t>
            </a:r>
            <a:r>
              <a:rPr lang="nl-BE" dirty="0" err="1"/>
              <a:t>to</a:t>
            </a:r>
            <a:r>
              <a:rPr lang="nl-BE" dirty="0"/>
              <a:t> set-up a </a:t>
            </a:r>
            <a:r>
              <a:rPr lang="nl-BE" dirty="0" err="1"/>
              <a:t>recurring</a:t>
            </a:r>
            <a:r>
              <a:rPr lang="nl-BE" dirty="0"/>
              <a:t> fund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renovation</a:t>
            </a:r>
            <a:r>
              <a:rPr lang="nl-BE" dirty="0"/>
              <a:t> of bad-</a:t>
            </a:r>
            <a:r>
              <a:rPr lang="nl-BE" dirty="0" err="1"/>
              <a:t>quality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poor</a:t>
            </a:r>
            <a:r>
              <a:rPr lang="nl-BE" dirty="0"/>
              <a:t> </a:t>
            </a:r>
            <a:r>
              <a:rPr lang="nl-BE" dirty="0" err="1"/>
              <a:t>owners</a:t>
            </a:r>
            <a:r>
              <a:rPr lang="nl-BE" dirty="0"/>
              <a:t> </a:t>
            </a:r>
            <a:r>
              <a:rPr lang="nl-BE" dirty="0" err="1"/>
              <a:t>who</a:t>
            </a:r>
            <a:r>
              <a:rPr lang="nl-BE" dirty="0"/>
              <a:t> do </a:t>
            </a:r>
            <a:r>
              <a:rPr lang="nl-BE" dirty="0" err="1"/>
              <a:t>not</a:t>
            </a:r>
            <a:r>
              <a:rPr lang="nl-BE" dirty="0"/>
              <a:t> have </a:t>
            </a:r>
            <a:r>
              <a:rPr lang="nl-BE" dirty="0" err="1"/>
              <a:t>the</a:t>
            </a:r>
            <a:r>
              <a:rPr lang="nl-BE" dirty="0"/>
              <a:t> means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renovate</a:t>
            </a:r>
            <a:r>
              <a:rPr lang="nl-BE" dirty="0"/>
              <a:t> </a:t>
            </a:r>
            <a:r>
              <a:rPr lang="nl-BE" dirty="0" err="1"/>
              <a:t>themselves</a:t>
            </a:r>
            <a:r>
              <a:rPr lang="nl-BE" dirty="0"/>
              <a:t>. The investment is </a:t>
            </a:r>
            <a:r>
              <a:rPr lang="nl-BE" dirty="0" err="1"/>
              <a:t>returned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 are re-</a:t>
            </a:r>
            <a:r>
              <a:rPr lang="nl-BE" dirty="0" err="1"/>
              <a:t>selling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house.</a:t>
            </a:r>
          </a:p>
          <a:p>
            <a:endParaRPr lang="nl-BE" dirty="0"/>
          </a:p>
          <a:p>
            <a:r>
              <a:rPr lang="nl-BE" dirty="0" err="1"/>
              <a:t>Finally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is </a:t>
            </a:r>
            <a:r>
              <a:rPr lang="nl-BE" dirty="0" err="1"/>
              <a:t>connecting</a:t>
            </a:r>
            <a:r>
              <a:rPr lang="nl-BE" dirty="0"/>
              <a:t> a lot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former</a:t>
            </a:r>
            <a:r>
              <a:rPr lang="nl-BE" dirty="0"/>
              <a:t> </a:t>
            </a:r>
            <a:r>
              <a:rPr lang="nl-BE" dirty="0" err="1"/>
              <a:t>policies</a:t>
            </a:r>
            <a:r>
              <a:rPr lang="nl-BE" dirty="0"/>
              <a:t>, </a:t>
            </a:r>
            <a:r>
              <a:rPr lang="nl-BE" dirty="0" err="1"/>
              <a:t>Ghent</a:t>
            </a:r>
            <a:r>
              <a:rPr lang="nl-BE" dirty="0"/>
              <a:t> has set-up a Taskforce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Sheltering. </a:t>
            </a:r>
            <a:r>
              <a:rPr lang="nl-BE" dirty="0" err="1"/>
              <a:t>This</a:t>
            </a:r>
            <a:r>
              <a:rPr lang="nl-BE" dirty="0"/>
              <a:t> is a </a:t>
            </a:r>
            <a:r>
              <a:rPr lang="nl-BE" dirty="0" err="1"/>
              <a:t>network</a:t>
            </a:r>
            <a:r>
              <a:rPr lang="nl-BE" dirty="0"/>
              <a:t> </a:t>
            </a:r>
            <a:r>
              <a:rPr lang="nl-BE" dirty="0" err="1"/>
              <a:t>collaboration</a:t>
            </a:r>
            <a:r>
              <a:rPr lang="nl-BE" dirty="0"/>
              <a:t> platform </a:t>
            </a:r>
            <a:r>
              <a:rPr lang="nl-BE" dirty="0" err="1"/>
              <a:t>where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relevant stakeholders </a:t>
            </a:r>
            <a:r>
              <a:rPr lang="nl-BE" dirty="0" err="1"/>
              <a:t>that</a:t>
            </a:r>
            <a:r>
              <a:rPr lang="nl-BE" dirty="0"/>
              <a:t> are </a:t>
            </a:r>
            <a:r>
              <a:rPr lang="nl-BE" dirty="0" err="1"/>
              <a:t>connected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poverty</a:t>
            </a:r>
            <a:r>
              <a:rPr lang="nl-BE" dirty="0"/>
              <a:t>, </a:t>
            </a:r>
            <a:r>
              <a:rPr lang="nl-BE" dirty="0" err="1"/>
              <a:t>housing</a:t>
            </a:r>
            <a:r>
              <a:rPr lang="nl-BE" dirty="0"/>
              <a:t>, </a:t>
            </a:r>
            <a:r>
              <a:rPr lang="nl-BE" dirty="0" err="1"/>
              <a:t>wellbeing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others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together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presented</a:t>
            </a:r>
            <a:r>
              <a:rPr lang="nl-BE" dirty="0"/>
              <a:t> </a:t>
            </a:r>
            <a:r>
              <a:rPr lang="nl-BE" dirty="0" err="1"/>
              <a:t>policies</a:t>
            </a:r>
            <a:r>
              <a:rPr lang="nl-BE" dirty="0"/>
              <a:t>. </a:t>
            </a:r>
          </a:p>
          <a:p>
            <a:r>
              <a:rPr lang="nl-BE" dirty="0"/>
              <a:t>The taskforce is </a:t>
            </a:r>
            <a:r>
              <a:rPr lang="nl-BE" dirty="0" err="1"/>
              <a:t>mainly</a:t>
            </a:r>
            <a:r>
              <a:rPr lang="nl-BE" dirty="0"/>
              <a:t> </a:t>
            </a:r>
            <a:r>
              <a:rPr lang="nl-BE" dirty="0" err="1"/>
              <a:t>meant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in co-</a:t>
            </a:r>
            <a:r>
              <a:rPr lang="nl-BE" dirty="0" err="1"/>
              <a:t>creation</a:t>
            </a:r>
            <a:r>
              <a:rPr lang="nl-BE" dirty="0"/>
              <a:t>,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gather</a:t>
            </a:r>
            <a:r>
              <a:rPr lang="nl-BE" dirty="0"/>
              <a:t> information </a:t>
            </a:r>
            <a:r>
              <a:rPr lang="nl-BE" dirty="0" err="1"/>
              <a:t>and</a:t>
            </a:r>
            <a:r>
              <a:rPr lang="nl-BE" dirty="0"/>
              <a:t> engagement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field,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have instant feedback-loops on </a:t>
            </a:r>
            <a:r>
              <a:rPr lang="nl-BE" dirty="0" err="1"/>
              <a:t>planned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realized</a:t>
            </a:r>
            <a:r>
              <a:rPr lang="nl-BE" dirty="0"/>
              <a:t> </a:t>
            </a:r>
            <a:r>
              <a:rPr lang="nl-BE" dirty="0" err="1"/>
              <a:t>policies</a:t>
            </a:r>
            <a:r>
              <a:rPr lang="nl-BE" dirty="0"/>
              <a:t>.</a:t>
            </a:r>
          </a:p>
          <a:p>
            <a:endParaRPr lang="nl-BE" dirty="0"/>
          </a:p>
          <a:p>
            <a:r>
              <a:rPr lang="nl-BE" dirty="0"/>
              <a:t>We hope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short </a:t>
            </a:r>
            <a:r>
              <a:rPr lang="nl-BE" dirty="0" err="1"/>
              <a:t>overview</a:t>
            </a:r>
            <a:r>
              <a:rPr lang="nl-BE" dirty="0"/>
              <a:t> </a:t>
            </a:r>
            <a:r>
              <a:rPr lang="nl-BE" dirty="0" err="1"/>
              <a:t>gives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insight</a:t>
            </a:r>
            <a:r>
              <a:rPr lang="nl-BE" dirty="0"/>
              <a:t> on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Ghent</a:t>
            </a:r>
            <a:r>
              <a:rPr lang="nl-BE" dirty="0"/>
              <a:t> is </a:t>
            </a:r>
            <a:r>
              <a:rPr lang="nl-BE" dirty="0" err="1"/>
              <a:t>trying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cope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plays</a:t>
            </a:r>
            <a:r>
              <a:rPr lang="nl-BE" dirty="0"/>
              <a:t> a </a:t>
            </a:r>
            <a:r>
              <a:rPr lang="nl-BE" dirty="0" err="1"/>
              <a:t>role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solution. We </a:t>
            </a:r>
            <a:r>
              <a:rPr lang="nl-BE" dirty="0" err="1"/>
              <a:t>also</a:t>
            </a:r>
            <a:r>
              <a:rPr lang="nl-BE" dirty="0"/>
              <a:t> hope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through</a:t>
            </a:r>
            <a:r>
              <a:rPr lang="nl-BE" dirty="0"/>
              <a:t> ROOF we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inspire</a:t>
            </a:r>
            <a:r>
              <a:rPr lang="nl-BE" dirty="0"/>
              <a:t>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others</a:t>
            </a:r>
            <a:r>
              <a:rPr lang="nl-BE" dirty="0"/>
              <a:t> </a:t>
            </a:r>
            <a:r>
              <a:rPr lang="nl-BE" dirty="0" err="1"/>
              <a:t>policies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action </a:t>
            </a:r>
            <a:r>
              <a:rPr lang="nl-BE" dirty="0" err="1"/>
              <a:t>plans</a:t>
            </a:r>
            <a:r>
              <a:rPr lang="nl-BE" dirty="0"/>
              <a:t> </a:t>
            </a:r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we </a:t>
            </a:r>
            <a:r>
              <a:rPr lang="nl-BE" dirty="0" err="1"/>
              <a:t>finally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coming</a:t>
            </a:r>
            <a:r>
              <a:rPr lang="nl-BE" dirty="0"/>
              <a:t> </a:t>
            </a:r>
            <a:r>
              <a:rPr lang="nl-BE" dirty="0" err="1"/>
              <a:t>years</a:t>
            </a:r>
            <a:r>
              <a:rPr lang="nl-BE" dirty="0"/>
              <a:t> </a:t>
            </a:r>
            <a:r>
              <a:rPr lang="nl-BE" dirty="0" err="1"/>
              <a:t>might</a:t>
            </a:r>
            <a:r>
              <a:rPr lang="nl-BE" dirty="0"/>
              <a:t> </a:t>
            </a:r>
            <a:r>
              <a:rPr lang="nl-BE" dirty="0" err="1"/>
              <a:t>succeed</a:t>
            </a:r>
            <a:r>
              <a:rPr lang="nl-BE" dirty="0"/>
              <a:t> in </a:t>
            </a:r>
            <a:r>
              <a:rPr lang="nl-BE" dirty="0" err="1"/>
              <a:t>ending</a:t>
            </a:r>
            <a:r>
              <a:rPr lang="nl-BE" dirty="0"/>
              <a:t> long term </a:t>
            </a:r>
            <a:r>
              <a:rPr lang="nl-BE" dirty="0" err="1"/>
              <a:t>structural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r>
              <a:rPr lang="nl-BE" dirty="0"/>
              <a:t> in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cities</a:t>
            </a:r>
            <a:r>
              <a:rPr lang="nl-BE" dirty="0"/>
              <a:t>. </a:t>
            </a:r>
          </a:p>
          <a:p>
            <a:endParaRPr lang="nl-BE" dirty="0"/>
          </a:p>
          <a:p>
            <a:r>
              <a:rPr lang="nl-BE" dirty="0"/>
              <a:t>We </a:t>
            </a:r>
            <a:r>
              <a:rPr lang="nl-BE" dirty="0" err="1"/>
              <a:t>wish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a </a:t>
            </a:r>
            <a:r>
              <a:rPr lang="nl-BE" dirty="0" err="1"/>
              <a:t>very</a:t>
            </a:r>
            <a:r>
              <a:rPr lang="nl-BE" dirty="0"/>
              <a:t> </a:t>
            </a:r>
            <a:r>
              <a:rPr lang="nl-BE" dirty="0" err="1"/>
              <a:t>inspiring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rewarding</a:t>
            </a:r>
            <a:r>
              <a:rPr lang="nl-BE" dirty="0"/>
              <a:t> </a:t>
            </a:r>
            <a:r>
              <a:rPr lang="nl-BE" dirty="0" err="1"/>
              <a:t>gathering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coming</a:t>
            </a:r>
            <a:r>
              <a:rPr lang="nl-BE" dirty="0"/>
              <a:t> </a:t>
            </a:r>
            <a:r>
              <a:rPr lang="nl-BE" dirty="0" err="1"/>
              <a:t>two</a:t>
            </a:r>
            <a:r>
              <a:rPr lang="nl-BE" dirty="0"/>
              <a:t> </a:t>
            </a:r>
            <a:r>
              <a:rPr lang="nl-BE" dirty="0" err="1"/>
              <a:t>days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a </a:t>
            </a:r>
            <a:r>
              <a:rPr lang="nl-BE" dirty="0" err="1"/>
              <a:t>beautiful</a:t>
            </a:r>
            <a:r>
              <a:rPr lang="nl-BE" dirty="0"/>
              <a:t> project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coming</a:t>
            </a:r>
            <a:r>
              <a:rPr lang="nl-BE" dirty="0"/>
              <a:t> </a:t>
            </a:r>
            <a:r>
              <a:rPr lang="nl-BE" dirty="0" err="1"/>
              <a:t>two</a:t>
            </a:r>
            <a:r>
              <a:rPr lang="nl-BE" dirty="0"/>
              <a:t> </a:t>
            </a:r>
            <a:r>
              <a:rPr lang="nl-BE" dirty="0" err="1"/>
              <a:t>years</a:t>
            </a:r>
            <a:r>
              <a:rPr lang="nl-BE" dirty="0"/>
              <a:t>. We hope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see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back here in </a:t>
            </a:r>
            <a:r>
              <a:rPr lang="nl-BE" dirty="0" err="1"/>
              <a:t>two</a:t>
            </a:r>
            <a:r>
              <a:rPr lang="nl-BE" dirty="0"/>
              <a:t> </a:t>
            </a:r>
            <a:r>
              <a:rPr lang="nl-BE" dirty="0" err="1"/>
              <a:t>years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final</a:t>
            </a:r>
            <a:r>
              <a:rPr lang="nl-BE" dirty="0"/>
              <a:t> meeting.</a:t>
            </a:r>
          </a:p>
          <a:p>
            <a:r>
              <a:rPr lang="nl-BE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902A-E5A4-4FA8-8272-3083FAC387D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036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Mayor</a:t>
            </a:r>
            <a:r>
              <a:rPr lang="nl-BE" dirty="0"/>
              <a:t> Heyse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B304AF8-6226-4666-AFE7-C35686973CE1}" type="datetime4">
              <a:rPr lang="nl-BE" smtClean="0"/>
              <a:t>7 februari 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619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Mayor</a:t>
            </a:r>
            <a:r>
              <a:rPr lang="nl-BE" dirty="0"/>
              <a:t> Heyse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B304AF8-6226-4666-AFE7-C35686973CE1}" type="datetime4">
              <a:rPr lang="nl-BE" smtClean="0"/>
              <a:t>7 februari 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01317-CE84-480F-99E9-54BF3FD44E2B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1044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Ghent</a:t>
            </a:r>
            <a:r>
              <a:rPr lang="nl-BE" dirty="0"/>
              <a:t> is making a policy shift </a:t>
            </a:r>
            <a:r>
              <a:rPr lang="nl-BE" dirty="0" err="1"/>
              <a:t>concerning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902A-E5A4-4FA8-8272-3083FAC387D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282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Mayor</a:t>
            </a:r>
            <a:r>
              <a:rPr lang="nl-BE" dirty="0"/>
              <a:t> CODDENS: </a:t>
            </a:r>
            <a:r>
              <a:rPr lang="nl-BE" dirty="0" err="1"/>
              <a:t>Historically</a:t>
            </a:r>
            <a:r>
              <a:rPr lang="nl-BE" dirty="0"/>
              <a:t>, </a:t>
            </a:r>
            <a:r>
              <a:rPr lang="nl-BE" dirty="0" err="1"/>
              <a:t>Ghent</a:t>
            </a:r>
            <a:r>
              <a:rPr lang="nl-BE" dirty="0"/>
              <a:t> has </a:t>
            </a:r>
            <a:r>
              <a:rPr lang="nl-BE" dirty="0" err="1"/>
              <a:t>followed</a:t>
            </a:r>
            <a:r>
              <a:rPr lang="nl-BE" dirty="0"/>
              <a:t> a </a:t>
            </a:r>
            <a:r>
              <a:rPr lang="nl-BE" dirty="0" err="1"/>
              <a:t>staircase</a:t>
            </a:r>
            <a:r>
              <a:rPr lang="nl-BE" dirty="0"/>
              <a:t> approach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r>
              <a:rPr lang="nl-BE" dirty="0"/>
              <a:t>. Over </a:t>
            </a:r>
            <a:r>
              <a:rPr lang="nl-BE" dirty="0" err="1"/>
              <a:t>the</a:t>
            </a:r>
            <a:r>
              <a:rPr lang="nl-BE" dirty="0"/>
              <a:t> last </a:t>
            </a:r>
            <a:r>
              <a:rPr lang="nl-BE" dirty="0" err="1"/>
              <a:t>years</a:t>
            </a:r>
            <a:r>
              <a:rPr lang="nl-BE" dirty="0"/>
              <a:t>, we </a:t>
            </a:r>
            <a:r>
              <a:rPr lang="nl-BE" dirty="0" err="1"/>
              <a:t>developed</a:t>
            </a:r>
            <a:r>
              <a:rPr lang="nl-BE" dirty="0"/>
              <a:t> a mix of different approaches,  Prevention, Shelter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Temporary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Sustainable</a:t>
            </a:r>
            <a:r>
              <a:rPr lang="nl-BE" dirty="0"/>
              <a:t> Housing solutions. In recent </a:t>
            </a:r>
            <a:r>
              <a:rPr lang="nl-BE" dirty="0" err="1"/>
              <a:t>years</a:t>
            </a:r>
            <a:r>
              <a:rPr lang="nl-BE" dirty="0"/>
              <a:t>, </a:t>
            </a:r>
            <a:r>
              <a:rPr lang="nl-BE" dirty="0" err="1"/>
              <a:t>homelessness</a:t>
            </a:r>
            <a:r>
              <a:rPr lang="nl-BE" dirty="0"/>
              <a:t> has been </a:t>
            </a:r>
            <a:r>
              <a:rPr lang="nl-BE" dirty="0" err="1"/>
              <a:t>viewed</a:t>
            </a:r>
            <a:r>
              <a:rPr lang="nl-BE" dirty="0"/>
              <a:t> </a:t>
            </a:r>
            <a:r>
              <a:rPr lang="nl-BE" dirty="0" err="1"/>
              <a:t>mainly</a:t>
            </a:r>
            <a:r>
              <a:rPr lang="nl-BE" dirty="0"/>
              <a:t> as </a:t>
            </a:r>
            <a:r>
              <a:rPr lang="nl-BE" dirty="0" err="1"/>
              <a:t>an</a:t>
            </a:r>
            <a:r>
              <a:rPr lang="nl-BE" dirty="0"/>
              <a:t> aspect of </a:t>
            </a:r>
            <a:r>
              <a:rPr lang="nl-BE" dirty="0" err="1"/>
              <a:t>poverty</a:t>
            </a:r>
            <a:r>
              <a:rPr lang="nl-BE" dirty="0"/>
              <a:t>. </a:t>
            </a:r>
            <a:r>
              <a:rPr lang="nl-BE" dirty="0" err="1"/>
              <a:t>Therefore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Ghent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r>
              <a:rPr lang="nl-BE" dirty="0"/>
              <a:t> plan was </a:t>
            </a:r>
            <a:r>
              <a:rPr lang="nl-BE" dirty="0" err="1"/>
              <a:t>integrated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bigger</a:t>
            </a:r>
            <a:r>
              <a:rPr lang="nl-BE" dirty="0"/>
              <a:t> </a:t>
            </a:r>
            <a:r>
              <a:rPr lang="nl-BE" dirty="0" err="1"/>
              <a:t>poverty</a:t>
            </a:r>
            <a:r>
              <a:rPr lang="nl-BE" dirty="0"/>
              <a:t> </a:t>
            </a:r>
            <a:r>
              <a:rPr lang="nl-BE" dirty="0" err="1"/>
              <a:t>reduction</a:t>
            </a:r>
            <a:r>
              <a:rPr lang="nl-BE" dirty="0"/>
              <a:t> plan. </a:t>
            </a:r>
            <a:r>
              <a:rPr lang="nl-BE" dirty="0" err="1"/>
              <a:t>Today</a:t>
            </a:r>
            <a:r>
              <a:rPr lang="nl-BE" dirty="0"/>
              <a:t>, we </a:t>
            </a:r>
            <a:r>
              <a:rPr lang="nl-BE" dirty="0" err="1"/>
              <a:t>can</a:t>
            </a:r>
            <a:r>
              <a:rPr lang="nl-BE" dirty="0"/>
              <a:t> say </a:t>
            </a:r>
            <a:r>
              <a:rPr lang="nl-BE" dirty="0" err="1"/>
              <a:t>that</a:t>
            </a:r>
            <a:r>
              <a:rPr lang="nl-BE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nl-BE" dirty="0"/>
              <a:t>(</a:t>
            </a:r>
            <a:r>
              <a:rPr lang="nl-BE" dirty="0" err="1"/>
              <a:t>Left</a:t>
            </a:r>
            <a:r>
              <a:rPr lang="nl-BE" dirty="0"/>
              <a:t> side of </a:t>
            </a:r>
            <a:r>
              <a:rPr lang="nl-BE" dirty="0" err="1"/>
              <a:t>the</a:t>
            </a:r>
            <a:r>
              <a:rPr lang="nl-BE" dirty="0"/>
              <a:t> slide) </a:t>
            </a:r>
            <a:r>
              <a:rPr lang="nl-BE" dirty="0" err="1"/>
              <a:t>Ghent</a:t>
            </a:r>
            <a:r>
              <a:rPr lang="nl-BE" dirty="0"/>
              <a:t> has </a:t>
            </a:r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good</a:t>
            </a:r>
            <a:r>
              <a:rPr lang="nl-BE" dirty="0"/>
              <a:t> </a:t>
            </a:r>
            <a:r>
              <a:rPr lang="nl-BE" dirty="0" err="1"/>
              <a:t>measures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prevent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r>
              <a:rPr lang="nl-BE" dirty="0"/>
              <a:t>, but </a:t>
            </a:r>
            <a:r>
              <a:rPr lang="nl-BE" dirty="0" err="1"/>
              <a:t>still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 are </a:t>
            </a:r>
            <a:r>
              <a:rPr lang="nl-BE" dirty="0" err="1"/>
              <a:t>becoming</a:t>
            </a:r>
            <a:r>
              <a:rPr lang="nl-BE" dirty="0"/>
              <a:t> </a:t>
            </a:r>
            <a:r>
              <a:rPr lang="nl-BE" dirty="0" err="1"/>
              <a:t>homeless</a:t>
            </a:r>
            <a:r>
              <a:rPr lang="nl-BE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nl-BE" dirty="0"/>
              <a:t>(Right side of </a:t>
            </a:r>
            <a:r>
              <a:rPr lang="nl-BE" dirty="0" err="1"/>
              <a:t>the</a:t>
            </a:r>
            <a:r>
              <a:rPr lang="nl-BE" dirty="0"/>
              <a:t> slide) we have </a:t>
            </a:r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interesting</a:t>
            </a:r>
            <a:r>
              <a:rPr lang="nl-BE" dirty="0"/>
              <a:t> </a:t>
            </a:r>
            <a:r>
              <a:rPr lang="nl-BE" dirty="0" err="1"/>
              <a:t>sustainable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solutions, but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just</a:t>
            </a:r>
            <a:r>
              <a:rPr lang="nl-BE" dirty="0"/>
              <a:t> </a:t>
            </a:r>
            <a:r>
              <a:rPr lang="nl-BE" dirty="0" err="1"/>
              <a:t>suffices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prevent</a:t>
            </a:r>
            <a:r>
              <a:rPr lang="nl-BE" dirty="0"/>
              <a:t> a </a:t>
            </a:r>
            <a:r>
              <a:rPr lang="nl-BE" dirty="0" err="1"/>
              <a:t>further</a:t>
            </a:r>
            <a:r>
              <a:rPr lang="nl-BE" dirty="0"/>
              <a:t> </a:t>
            </a:r>
            <a:r>
              <a:rPr lang="nl-BE" dirty="0" err="1"/>
              <a:t>rise</a:t>
            </a:r>
            <a:r>
              <a:rPr lang="nl-BE" dirty="0"/>
              <a:t> of </a:t>
            </a:r>
            <a:r>
              <a:rPr lang="nl-BE" dirty="0" err="1"/>
              <a:t>homeless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. A </a:t>
            </a:r>
            <a:r>
              <a:rPr lang="nl-BE" dirty="0" err="1"/>
              <a:t>group</a:t>
            </a:r>
            <a:r>
              <a:rPr lang="nl-BE" dirty="0"/>
              <a:t> of minimum 350 long term </a:t>
            </a:r>
            <a:r>
              <a:rPr lang="nl-BE" dirty="0" err="1"/>
              <a:t>legal</a:t>
            </a:r>
            <a:r>
              <a:rPr lang="nl-BE" dirty="0"/>
              <a:t> </a:t>
            </a:r>
            <a:r>
              <a:rPr lang="nl-BE" dirty="0" err="1"/>
              <a:t>homeless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 </a:t>
            </a:r>
            <a:r>
              <a:rPr lang="nl-BE" dirty="0" err="1"/>
              <a:t>still</a:t>
            </a:r>
            <a:r>
              <a:rPr lang="nl-BE" dirty="0"/>
              <a:t> </a:t>
            </a:r>
            <a:r>
              <a:rPr lang="nl-BE" dirty="0" err="1"/>
              <a:t>doesn’t</a:t>
            </a:r>
            <a:r>
              <a:rPr lang="nl-BE" dirty="0"/>
              <a:t> have a </a:t>
            </a:r>
            <a:r>
              <a:rPr lang="nl-BE" dirty="0" err="1"/>
              <a:t>sustainable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solution</a:t>
            </a:r>
          </a:p>
          <a:p>
            <a:pPr marL="228600" indent="-228600">
              <a:buFont typeface="+mj-lt"/>
              <a:buAutoNum type="arabicPeriod"/>
            </a:pPr>
            <a:r>
              <a:rPr lang="nl-BE" dirty="0" err="1"/>
              <a:t>Finally</a:t>
            </a:r>
            <a:r>
              <a:rPr lang="nl-BE" dirty="0"/>
              <a:t> (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middle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slide) a big part of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r>
              <a:rPr lang="nl-BE" dirty="0"/>
              <a:t> policy </a:t>
            </a:r>
            <a:r>
              <a:rPr lang="nl-BE" dirty="0" err="1"/>
              <a:t>still</a:t>
            </a:r>
            <a:r>
              <a:rPr lang="nl-BE" dirty="0"/>
              <a:t> </a:t>
            </a:r>
            <a:r>
              <a:rPr lang="nl-BE" dirty="0" err="1"/>
              <a:t>consists</a:t>
            </a:r>
            <a:r>
              <a:rPr lang="nl-BE" dirty="0"/>
              <a:t> of shelter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temporary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solutions. </a:t>
            </a:r>
            <a:r>
              <a:rPr lang="nl-BE" dirty="0" err="1"/>
              <a:t>Therefore</a:t>
            </a:r>
            <a:r>
              <a:rPr lang="nl-BE" dirty="0"/>
              <a:t>, we </a:t>
            </a:r>
            <a:r>
              <a:rPr lang="nl-BE" dirty="0" err="1"/>
              <a:t>can</a:t>
            </a:r>
            <a:r>
              <a:rPr lang="nl-BE" dirty="0"/>
              <a:t> state </a:t>
            </a:r>
            <a:r>
              <a:rPr lang="nl-BE" dirty="0" err="1"/>
              <a:t>that</a:t>
            </a:r>
            <a:r>
              <a:rPr lang="nl-BE" dirty="0"/>
              <a:t> we are </a:t>
            </a:r>
            <a:r>
              <a:rPr lang="nl-BE" dirty="0" err="1"/>
              <a:t>mainly</a:t>
            </a:r>
            <a:r>
              <a:rPr lang="nl-BE" dirty="0"/>
              <a:t> managing </a:t>
            </a:r>
            <a:r>
              <a:rPr lang="nl-BE" dirty="0" err="1"/>
              <a:t>homelessness</a:t>
            </a:r>
            <a:r>
              <a:rPr lang="nl-BE" dirty="0"/>
              <a:t> </a:t>
            </a:r>
            <a:r>
              <a:rPr lang="nl-BE" dirty="0" err="1"/>
              <a:t>instead</a:t>
            </a:r>
            <a:r>
              <a:rPr lang="nl-BE" dirty="0"/>
              <a:t> of </a:t>
            </a:r>
            <a:r>
              <a:rPr lang="nl-BE" dirty="0" err="1"/>
              <a:t>ending</a:t>
            </a:r>
            <a:r>
              <a:rPr lang="nl-BE" dirty="0"/>
              <a:t> it. </a:t>
            </a:r>
            <a:r>
              <a:rPr lang="nl-BE" dirty="0" err="1"/>
              <a:t>And</a:t>
            </a:r>
            <a:r>
              <a:rPr lang="nl-BE" dirty="0"/>
              <a:t> of course (</a:t>
            </a:r>
            <a:r>
              <a:rPr lang="nl-BE" dirty="0" err="1"/>
              <a:t>pointing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next slide) we want </a:t>
            </a:r>
            <a:r>
              <a:rPr lang="nl-BE" dirty="0" err="1"/>
              <a:t>to</a:t>
            </a:r>
            <a:r>
              <a:rPr lang="nl-BE" dirty="0"/>
              <a:t> end </a:t>
            </a:r>
            <a:r>
              <a:rPr lang="nl-BE" dirty="0" err="1"/>
              <a:t>homelessness</a:t>
            </a:r>
            <a:r>
              <a:rPr lang="nl-BE" dirty="0"/>
              <a:t>, </a:t>
            </a:r>
            <a:r>
              <a:rPr lang="nl-BE" dirty="0" err="1"/>
              <a:t>because</a:t>
            </a:r>
            <a:r>
              <a:rPr lang="nl-BE" dirty="0"/>
              <a:t> we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it’s</a:t>
            </a:r>
            <a:r>
              <a:rPr lang="nl-BE" dirty="0"/>
              <a:t> </a:t>
            </a:r>
            <a:r>
              <a:rPr lang="nl-BE" dirty="0" err="1"/>
              <a:t>doable</a:t>
            </a:r>
            <a:r>
              <a:rPr lang="nl-BE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902A-E5A4-4FA8-8272-3083FAC387D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738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Mayor</a:t>
            </a:r>
            <a:r>
              <a:rPr lang="nl-BE" dirty="0"/>
              <a:t> CODDENS: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coming</a:t>
            </a:r>
            <a:r>
              <a:rPr lang="nl-BE" dirty="0"/>
              <a:t> </a:t>
            </a:r>
            <a:r>
              <a:rPr lang="nl-BE" dirty="0" err="1"/>
              <a:t>years</a:t>
            </a:r>
            <a:r>
              <a:rPr lang="nl-BE" dirty="0"/>
              <a:t>, </a:t>
            </a:r>
            <a:r>
              <a:rPr lang="nl-BE" dirty="0" err="1"/>
              <a:t>Ghent</a:t>
            </a:r>
            <a:r>
              <a:rPr lang="nl-BE" dirty="0"/>
              <a:t> wants go </a:t>
            </a:r>
            <a:r>
              <a:rPr lang="nl-BE" dirty="0" err="1"/>
              <a:t>from</a:t>
            </a:r>
            <a:r>
              <a:rPr lang="nl-BE" dirty="0"/>
              <a:t> managing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ending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r>
              <a:rPr lang="nl-BE" dirty="0"/>
              <a:t>. We want </a:t>
            </a:r>
            <a:r>
              <a:rPr lang="nl-BE" dirty="0" err="1"/>
              <a:t>to</a:t>
            </a:r>
            <a:r>
              <a:rPr lang="nl-BE" dirty="0"/>
              <a:t> do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further</a:t>
            </a:r>
            <a:r>
              <a:rPr lang="nl-BE" dirty="0"/>
              <a:t> </a:t>
            </a:r>
            <a:r>
              <a:rPr lang="nl-BE" dirty="0" err="1"/>
              <a:t>investing</a:t>
            </a:r>
            <a:r>
              <a:rPr lang="nl-BE" dirty="0"/>
              <a:t> in prevention </a:t>
            </a:r>
            <a:r>
              <a:rPr lang="nl-BE" dirty="0" err="1"/>
              <a:t>and</a:t>
            </a:r>
            <a:r>
              <a:rPr lang="nl-BE" dirty="0"/>
              <a:t> in </a:t>
            </a:r>
            <a:r>
              <a:rPr lang="nl-BE" dirty="0" err="1"/>
              <a:t>structural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solutions</a:t>
            </a:r>
            <a:r>
              <a:rPr lang="nl-BE" dirty="0"/>
              <a:t>. As a </a:t>
            </a:r>
            <a:r>
              <a:rPr lang="nl-BE" dirty="0" err="1"/>
              <a:t>result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shelter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temporary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become</a:t>
            </a:r>
            <a:r>
              <a:rPr lang="nl-BE" dirty="0"/>
              <a:t> </a:t>
            </a:r>
            <a:r>
              <a:rPr lang="nl-BE" dirty="0" err="1"/>
              <a:t>less</a:t>
            </a:r>
            <a:r>
              <a:rPr lang="nl-BE" dirty="0"/>
              <a:t>.</a:t>
            </a:r>
          </a:p>
          <a:p>
            <a:r>
              <a:rPr lang="nl-BE" dirty="0"/>
              <a:t>The ROOF Project </a:t>
            </a:r>
            <a:r>
              <a:rPr lang="nl-BE" dirty="0" err="1"/>
              <a:t>focuses</a:t>
            </a:r>
            <a:r>
              <a:rPr lang="nl-BE" dirty="0"/>
              <a:t> on </a:t>
            </a:r>
            <a:r>
              <a:rPr lang="nl-BE" dirty="0" err="1"/>
              <a:t>structural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solutions</a:t>
            </a:r>
            <a:r>
              <a:rPr lang="nl-BE" dirty="0"/>
              <a:t>: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realise</a:t>
            </a:r>
            <a:r>
              <a:rPr lang="nl-BE" dirty="0"/>
              <a:t> more </a:t>
            </a:r>
            <a:r>
              <a:rPr lang="nl-BE" dirty="0" err="1"/>
              <a:t>sustainable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homeless</a:t>
            </a:r>
            <a:r>
              <a:rPr lang="nl-BE" dirty="0"/>
              <a:t>, </a:t>
            </a:r>
            <a:r>
              <a:rPr lang="nl-BE" dirty="0" err="1"/>
              <a:t>starting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inspirational</a:t>
            </a:r>
            <a:r>
              <a:rPr lang="nl-BE" dirty="0"/>
              <a:t> </a:t>
            </a:r>
            <a:r>
              <a:rPr lang="nl-BE" dirty="0" err="1"/>
              <a:t>examples</a:t>
            </a:r>
            <a:r>
              <a:rPr lang="nl-BE" dirty="0"/>
              <a:t> of </a:t>
            </a:r>
            <a:r>
              <a:rPr lang="nl-BE" dirty="0" err="1"/>
              <a:t>housing</a:t>
            </a:r>
            <a:r>
              <a:rPr lang="nl-BE" dirty="0"/>
              <a:t> first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led in different </a:t>
            </a:r>
            <a:r>
              <a:rPr lang="nl-BE" dirty="0" err="1"/>
              <a:t>countries</a:t>
            </a:r>
            <a:r>
              <a:rPr lang="nl-BE" dirty="0"/>
              <a:t> over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world</a:t>
            </a:r>
            <a:r>
              <a:rPr lang="nl-BE" dirty="0"/>
              <a:t>. Of course, over time,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effects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ROOF project </a:t>
            </a:r>
            <a:r>
              <a:rPr lang="nl-BE" dirty="0" err="1"/>
              <a:t>will</a:t>
            </a:r>
            <a:r>
              <a:rPr lang="nl-BE" dirty="0"/>
              <a:t> have </a:t>
            </a:r>
            <a:r>
              <a:rPr lang="nl-BE" dirty="0" err="1"/>
              <a:t>an</a:t>
            </a:r>
            <a:r>
              <a:rPr lang="nl-BE" dirty="0"/>
              <a:t> impact on Prevention </a:t>
            </a:r>
            <a:r>
              <a:rPr lang="nl-BE" dirty="0" err="1"/>
              <a:t>and</a:t>
            </a:r>
            <a:r>
              <a:rPr lang="nl-BE" dirty="0"/>
              <a:t> Shelter.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902A-E5A4-4FA8-8272-3083FAC387DA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43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Mayor</a:t>
            </a:r>
            <a:r>
              <a:rPr lang="nl-BE" dirty="0"/>
              <a:t> CODDENS: </a:t>
            </a:r>
            <a:r>
              <a:rPr lang="nl-BE" dirty="0" err="1"/>
              <a:t>When</a:t>
            </a:r>
            <a:r>
              <a:rPr lang="nl-BE" dirty="0"/>
              <a:t> we </a:t>
            </a:r>
            <a:r>
              <a:rPr lang="nl-BE" dirty="0" err="1"/>
              <a:t>speak</a:t>
            </a:r>
            <a:r>
              <a:rPr lang="nl-BE" dirty="0"/>
              <a:t> of </a:t>
            </a:r>
            <a:r>
              <a:rPr lang="nl-BE" dirty="0" err="1"/>
              <a:t>structural</a:t>
            </a:r>
            <a:r>
              <a:rPr lang="nl-BE" dirty="0"/>
              <a:t> or </a:t>
            </a:r>
            <a:r>
              <a:rPr lang="nl-BE" dirty="0" err="1"/>
              <a:t>sustainable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solutions</a:t>
            </a:r>
            <a:r>
              <a:rPr lang="nl-BE" dirty="0"/>
              <a:t>, we </a:t>
            </a:r>
            <a:r>
              <a:rPr lang="nl-BE" dirty="0" err="1"/>
              <a:t>already</a:t>
            </a:r>
            <a:r>
              <a:rPr lang="nl-BE" dirty="0"/>
              <a:t>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consist</a:t>
            </a:r>
            <a:r>
              <a:rPr lang="nl-BE" dirty="0"/>
              <a:t> of </a:t>
            </a:r>
            <a:r>
              <a:rPr lang="nl-BE" dirty="0" err="1"/>
              <a:t>two</a:t>
            </a:r>
            <a:r>
              <a:rPr lang="nl-BE" dirty="0"/>
              <a:t> </a:t>
            </a:r>
            <a:r>
              <a:rPr lang="nl-BE" dirty="0" err="1"/>
              <a:t>main</a:t>
            </a:r>
            <a:r>
              <a:rPr lang="nl-BE" dirty="0"/>
              <a:t> </a:t>
            </a:r>
            <a:r>
              <a:rPr lang="nl-BE" dirty="0" err="1"/>
              <a:t>aspects</a:t>
            </a:r>
            <a:r>
              <a:rPr lang="nl-BE" dirty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nl-BE" dirty="0" err="1"/>
              <a:t>Firstly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b="1" dirty="0" err="1"/>
              <a:t>housing</a:t>
            </a:r>
            <a:r>
              <a:rPr lang="nl-BE" dirty="0"/>
              <a:t> </a:t>
            </a:r>
            <a:r>
              <a:rPr lang="nl-BE" dirty="0" err="1"/>
              <a:t>itself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bricks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stock of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its</a:t>
            </a:r>
            <a:r>
              <a:rPr lang="nl-BE" dirty="0"/>
              <a:t> </a:t>
            </a:r>
            <a:r>
              <a:rPr lang="nl-BE" dirty="0" err="1"/>
              <a:t>typology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city</a:t>
            </a:r>
            <a:r>
              <a:rPr lang="nl-BE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nl-BE" dirty="0" err="1"/>
              <a:t>Secondly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b="1" dirty="0"/>
              <a:t>support</a:t>
            </a:r>
            <a:r>
              <a:rPr lang="nl-BE" dirty="0"/>
              <a:t>, </a:t>
            </a:r>
            <a:r>
              <a:rPr lang="nl-BE" dirty="0" err="1"/>
              <a:t>because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 </a:t>
            </a:r>
            <a:r>
              <a:rPr lang="nl-BE" dirty="0" err="1"/>
              <a:t>who</a:t>
            </a:r>
            <a:r>
              <a:rPr lang="nl-BE" dirty="0"/>
              <a:t> are long term </a:t>
            </a:r>
            <a:r>
              <a:rPr lang="nl-BE" dirty="0" err="1"/>
              <a:t>homeless</a:t>
            </a:r>
            <a:r>
              <a:rPr lang="nl-BE" dirty="0"/>
              <a:t> are </a:t>
            </a:r>
            <a:r>
              <a:rPr lang="nl-BE" dirty="0" err="1"/>
              <a:t>known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deal </a:t>
            </a:r>
            <a:r>
              <a:rPr lang="nl-BE" dirty="0" err="1"/>
              <a:t>with</a:t>
            </a:r>
            <a:r>
              <a:rPr lang="nl-BE" dirty="0"/>
              <a:t> complex </a:t>
            </a:r>
            <a:r>
              <a:rPr lang="nl-BE" dirty="0" err="1"/>
              <a:t>problems</a:t>
            </a:r>
            <a:r>
              <a:rPr lang="nl-BE" dirty="0"/>
              <a:t> – </a:t>
            </a:r>
            <a:r>
              <a:rPr lang="nl-BE" dirty="0" err="1"/>
              <a:t>combinations</a:t>
            </a:r>
            <a:r>
              <a:rPr lang="nl-BE" dirty="0"/>
              <a:t> of </a:t>
            </a:r>
            <a:r>
              <a:rPr lang="nl-BE" dirty="0" err="1"/>
              <a:t>poverty</a:t>
            </a:r>
            <a:r>
              <a:rPr lang="nl-BE" dirty="0"/>
              <a:t>, a </a:t>
            </a:r>
            <a:r>
              <a:rPr lang="nl-BE" dirty="0" err="1"/>
              <a:t>lack</a:t>
            </a:r>
            <a:r>
              <a:rPr lang="nl-BE" dirty="0"/>
              <a:t> of </a:t>
            </a:r>
            <a:r>
              <a:rPr lang="nl-BE" dirty="0" err="1"/>
              <a:t>network</a:t>
            </a:r>
            <a:r>
              <a:rPr lang="nl-BE" dirty="0"/>
              <a:t>, </a:t>
            </a:r>
            <a:r>
              <a:rPr lang="nl-BE" dirty="0" err="1"/>
              <a:t>psychiatric</a:t>
            </a:r>
            <a:r>
              <a:rPr lang="nl-BE" dirty="0"/>
              <a:t> </a:t>
            </a:r>
            <a:r>
              <a:rPr lang="nl-BE" dirty="0" err="1"/>
              <a:t>problems</a:t>
            </a:r>
            <a:r>
              <a:rPr lang="nl-BE" dirty="0"/>
              <a:t>, </a:t>
            </a:r>
            <a:r>
              <a:rPr lang="nl-BE" dirty="0" err="1"/>
              <a:t>addictions</a:t>
            </a:r>
            <a:r>
              <a:rPr lang="nl-BE" dirty="0"/>
              <a:t>, health </a:t>
            </a:r>
            <a:r>
              <a:rPr lang="nl-BE" dirty="0" err="1"/>
              <a:t>problems</a:t>
            </a:r>
            <a:r>
              <a:rPr lang="nl-BE" dirty="0"/>
              <a:t>, etc.</a:t>
            </a:r>
          </a:p>
          <a:p>
            <a:pPr marL="0" indent="0">
              <a:buFont typeface="+mj-lt"/>
              <a:buNone/>
            </a:pPr>
            <a:endParaRPr lang="nl-BE" dirty="0"/>
          </a:p>
          <a:p>
            <a:pPr marL="0" indent="0">
              <a:buFont typeface="+mj-lt"/>
              <a:buNone/>
            </a:pPr>
            <a:r>
              <a:rPr lang="nl-BE" dirty="0"/>
              <a:t>The </a:t>
            </a:r>
            <a:r>
              <a:rPr lang="nl-BE" dirty="0" err="1"/>
              <a:t>only</a:t>
            </a:r>
            <a:r>
              <a:rPr lang="nl-BE" dirty="0"/>
              <a:t> way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solutions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is </a:t>
            </a:r>
            <a:r>
              <a:rPr lang="nl-BE" dirty="0" err="1"/>
              <a:t>if</a:t>
            </a:r>
            <a:r>
              <a:rPr lang="nl-BE" dirty="0"/>
              <a:t> we </a:t>
            </a:r>
            <a:r>
              <a:rPr lang="nl-BE" dirty="0" err="1"/>
              <a:t>work</a:t>
            </a:r>
            <a:r>
              <a:rPr lang="nl-BE" dirty="0"/>
              <a:t> on </a:t>
            </a:r>
            <a:r>
              <a:rPr lang="nl-BE" dirty="0" err="1"/>
              <a:t>both</a:t>
            </a:r>
            <a:r>
              <a:rPr lang="nl-BE" dirty="0"/>
              <a:t> </a:t>
            </a:r>
            <a:r>
              <a:rPr lang="nl-BE" dirty="0" err="1"/>
              <a:t>aspects</a:t>
            </a:r>
            <a:r>
              <a:rPr lang="nl-BE" dirty="0"/>
              <a:t> </a:t>
            </a:r>
            <a:r>
              <a:rPr lang="nl-BE" dirty="0" err="1"/>
              <a:t>equally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Support are well </a:t>
            </a:r>
            <a:r>
              <a:rPr lang="nl-BE" dirty="0" err="1"/>
              <a:t>integrated</a:t>
            </a:r>
            <a:r>
              <a:rPr lang="nl-BE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902A-E5A4-4FA8-8272-3083FAC387D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499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Mayor</a:t>
            </a:r>
            <a:r>
              <a:rPr lang="nl-BE" dirty="0"/>
              <a:t> HEYSE: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framework</a:t>
            </a:r>
            <a:r>
              <a:rPr lang="nl-BE" dirty="0"/>
              <a:t> of ROOF, </a:t>
            </a:r>
            <a:r>
              <a:rPr lang="nl-BE" dirty="0" err="1"/>
              <a:t>Ghent</a:t>
            </a:r>
            <a:r>
              <a:rPr lang="nl-BE" dirty="0"/>
              <a:t> </a:t>
            </a:r>
            <a:r>
              <a:rPr lang="nl-BE" dirty="0" err="1"/>
              <a:t>really</a:t>
            </a:r>
            <a:r>
              <a:rPr lang="nl-BE" dirty="0"/>
              <a:t> </a:t>
            </a:r>
            <a:r>
              <a:rPr lang="nl-BE" dirty="0" err="1"/>
              <a:t>makes</a:t>
            </a:r>
            <a:r>
              <a:rPr lang="nl-BE" dirty="0"/>
              <a:t> a statement in </a:t>
            </a:r>
            <a:r>
              <a:rPr lang="nl-BE" dirty="0" err="1"/>
              <a:t>terms</a:t>
            </a:r>
            <a:r>
              <a:rPr lang="nl-BE" dirty="0"/>
              <a:t> of policy </a:t>
            </a:r>
            <a:r>
              <a:rPr lang="nl-BE" dirty="0" err="1"/>
              <a:t>collaboration</a:t>
            </a:r>
            <a:r>
              <a:rPr lang="nl-BE" dirty="0"/>
              <a:t>. </a:t>
            </a:r>
          </a:p>
          <a:p>
            <a:endParaRPr lang="nl-BE" dirty="0"/>
          </a:p>
          <a:p>
            <a:r>
              <a:rPr lang="nl-BE" dirty="0" err="1"/>
              <a:t>Since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homeless</a:t>
            </a:r>
            <a:r>
              <a:rPr lang="nl-BE" dirty="0"/>
              <a:t> is a </a:t>
            </a:r>
            <a:r>
              <a:rPr lang="nl-BE" dirty="0" err="1"/>
              <a:t>multidimensional</a:t>
            </a:r>
            <a:r>
              <a:rPr lang="nl-BE" dirty="0"/>
              <a:t> solution, we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several</a:t>
            </a:r>
            <a:r>
              <a:rPr lang="nl-BE" dirty="0"/>
              <a:t> different policy </a:t>
            </a:r>
            <a:r>
              <a:rPr lang="nl-BE" dirty="0" err="1"/>
              <a:t>domains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collaborate</a:t>
            </a:r>
            <a:r>
              <a:rPr lang="nl-BE" dirty="0"/>
              <a:t> on </a:t>
            </a:r>
            <a:r>
              <a:rPr lang="nl-BE" dirty="0" err="1"/>
              <a:t>this</a:t>
            </a:r>
            <a:r>
              <a:rPr lang="nl-BE" dirty="0"/>
              <a:t>. In </a:t>
            </a:r>
            <a:r>
              <a:rPr lang="nl-BE" dirty="0" err="1"/>
              <a:t>Ghent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mayors</a:t>
            </a:r>
            <a:r>
              <a:rPr lang="nl-BE" dirty="0"/>
              <a:t> of Housing </a:t>
            </a:r>
            <a:r>
              <a:rPr lang="nl-BE" dirty="0" err="1"/>
              <a:t>and</a:t>
            </a:r>
            <a:r>
              <a:rPr lang="nl-BE" dirty="0"/>
              <a:t> of </a:t>
            </a:r>
            <a:r>
              <a:rPr lang="nl-BE" dirty="0" err="1"/>
              <a:t>Poverty</a:t>
            </a:r>
            <a:r>
              <a:rPr lang="nl-BE" dirty="0"/>
              <a:t>, </a:t>
            </a:r>
            <a:r>
              <a:rPr lang="nl-BE" dirty="0" err="1"/>
              <a:t>Homelessness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Social </a:t>
            </a:r>
            <a:r>
              <a:rPr lang="nl-BE" dirty="0" err="1"/>
              <a:t>Affairs</a:t>
            </a:r>
            <a:r>
              <a:rPr lang="nl-BE" dirty="0"/>
              <a:t> have </a:t>
            </a:r>
            <a:r>
              <a:rPr lang="nl-BE" dirty="0" err="1"/>
              <a:t>chosen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unite</a:t>
            </a:r>
            <a:r>
              <a:rPr lang="nl-BE" dirty="0"/>
              <a:t> </a:t>
            </a:r>
            <a:r>
              <a:rPr lang="nl-BE" dirty="0" err="1"/>
              <a:t>forces</a:t>
            </a:r>
            <a:r>
              <a:rPr lang="nl-BE" dirty="0"/>
              <a:t>. </a:t>
            </a:r>
            <a:r>
              <a:rPr lang="nl-BE" dirty="0" err="1"/>
              <a:t>This</a:t>
            </a:r>
            <a:r>
              <a:rPr lang="nl-BE" dirty="0"/>
              <a:t> is </a:t>
            </a:r>
            <a:r>
              <a:rPr lang="nl-BE" dirty="0" err="1"/>
              <a:t>why</a:t>
            </a:r>
            <a:r>
              <a:rPr lang="nl-BE" dirty="0"/>
              <a:t> we make a joint </a:t>
            </a:r>
            <a:r>
              <a:rPr lang="nl-BE" dirty="0" err="1"/>
              <a:t>presentation</a:t>
            </a:r>
            <a:r>
              <a:rPr lang="nl-BE" dirty="0"/>
              <a:t>, </a:t>
            </a:r>
            <a:r>
              <a:rPr lang="nl-BE" dirty="0" err="1"/>
              <a:t>to</a:t>
            </a:r>
            <a:r>
              <a:rPr lang="nl-BE" dirty="0"/>
              <a:t> show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collaborative</a:t>
            </a:r>
            <a:r>
              <a:rPr lang="nl-BE" dirty="0"/>
              <a:t> approach on </a:t>
            </a:r>
            <a:r>
              <a:rPr lang="nl-BE" dirty="0" err="1"/>
              <a:t>sustainable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homeless</a:t>
            </a:r>
            <a:r>
              <a:rPr lang="nl-BE" dirty="0"/>
              <a:t>. </a:t>
            </a:r>
          </a:p>
          <a:p>
            <a:endParaRPr lang="nl-BE" dirty="0"/>
          </a:p>
          <a:p>
            <a:r>
              <a:rPr lang="nl-BE" dirty="0"/>
              <a:t>We </a:t>
            </a:r>
            <a:r>
              <a:rPr lang="nl-BE" dirty="0" err="1"/>
              <a:t>also</a:t>
            </a:r>
            <a:r>
              <a:rPr lang="nl-BE" dirty="0"/>
              <a:t> have a Taskforce Housing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sheltering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works</a:t>
            </a:r>
            <a:r>
              <a:rPr lang="nl-BE" dirty="0"/>
              <a:t> on </a:t>
            </a:r>
            <a:r>
              <a:rPr lang="nl-BE" dirty="0" err="1"/>
              <a:t>housing</a:t>
            </a:r>
            <a:r>
              <a:rPr lang="nl-BE" dirty="0"/>
              <a:t> solutions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vulnerable</a:t>
            </a:r>
            <a:r>
              <a:rPr lang="nl-BE" dirty="0"/>
              <a:t> </a:t>
            </a:r>
            <a:r>
              <a:rPr lang="nl-BE" dirty="0" err="1"/>
              <a:t>groups</a:t>
            </a:r>
            <a:r>
              <a:rPr lang="nl-BE" dirty="0"/>
              <a:t> </a:t>
            </a:r>
            <a:r>
              <a:rPr lang="nl-BE" dirty="0" err="1"/>
              <a:t>together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local</a:t>
            </a:r>
            <a:r>
              <a:rPr lang="nl-BE" dirty="0"/>
              <a:t> stakeholders (I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explain</a:t>
            </a:r>
            <a:r>
              <a:rPr lang="nl-BE" dirty="0"/>
              <a:t> more </a:t>
            </a:r>
            <a:r>
              <a:rPr lang="nl-BE" dirty="0" err="1"/>
              <a:t>near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end of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presentation</a:t>
            </a:r>
            <a:r>
              <a:rPr lang="nl-BE"/>
              <a:t>).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902A-E5A4-4FA8-8272-3083FAC387D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137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Deputy</a:t>
            </a:r>
            <a:r>
              <a:rPr lang="nl-BE" dirty="0"/>
              <a:t> </a:t>
            </a:r>
            <a:r>
              <a:rPr lang="nl-BE" dirty="0" err="1"/>
              <a:t>Mayor</a:t>
            </a:r>
            <a:r>
              <a:rPr lang="nl-BE" dirty="0"/>
              <a:t> HEYSE: We </a:t>
            </a:r>
            <a:r>
              <a:rPr lang="nl-BE" dirty="0" err="1"/>
              <a:t>will</a:t>
            </a:r>
            <a:r>
              <a:rPr lang="nl-BE" dirty="0"/>
              <a:t> start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policy. </a:t>
            </a:r>
            <a:r>
              <a:rPr lang="nl-BE" dirty="0" err="1"/>
              <a:t>Allthough</a:t>
            </a:r>
            <a:r>
              <a:rPr lang="nl-BE" dirty="0"/>
              <a:t> we </a:t>
            </a:r>
            <a:r>
              <a:rPr lang="nl-BE" dirty="0" err="1"/>
              <a:t>cannot</a:t>
            </a:r>
            <a:r>
              <a:rPr lang="nl-BE" dirty="0"/>
              <a:t> cover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whole</a:t>
            </a:r>
            <a:r>
              <a:rPr lang="nl-BE" dirty="0"/>
              <a:t> policy in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presentation</a:t>
            </a:r>
            <a:r>
              <a:rPr lang="nl-BE" dirty="0"/>
              <a:t>, we want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give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a </a:t>
            </a:r>
            <a:r>
              <a:rPr lang="nl-BE" dirty="0" err="1"/>
              <a:t>quick</a:t>
            </a:r>
            <a:r>
              <a:rPr lang="nl-BE" dirty="0"/>
              <a:t> </a:t>
            </a:r>
            <a:r>
              <a:rPr lang="nl-BE" dirty="0" err="1"/>
              <a:t>insight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most relevant </a:t>
            </a:r>
            <a:r>
              <a:rPr lang="nl-BE" dirty="0" err="1"/>
              <a:t>aspects</a:t>
            </a:r>
            <a:r>
              <a:rPr lang="nl-BE" dirty="0"/>
              <a:t> of it. (verder voorlezen/duiden van de slide)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2902A-E5A4-4FA8-8272-3083FAC387D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943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7" y="401129"/>
            <a:ext cx="1422403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12192000" cy="142341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972799" y="1530000"/>
            <a:ext cx="8673600" cy="2311200"/>
          </a:xfrm>
        </p:spPr>
        <p:txBody>
          <a:bodyPr anchor="b" anchorCtr="0"/>
          <a:lstStyle>
            <a:lvl1pPr algn="l">
              <a:defRPr sz="4200" b="1" baseline="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Klik om de titel van het hoofdstuk in te geven.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1998197" y="3996000"/>
            <a:ext cx="8672935" cy="1306800"/>
          </a:xfr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089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ka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6" y="6295887"/>
            <a:ext cx="10903735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790400" y="0"/>
            <a:ext cx="3724800" cy="4179600"/>
          </a:xfrm>
          <a:solidFill>
            <a:schemeClr val="accent1"/>
          </a:solidFill>
        </p:spPr>
        <p:txBody>
          <a:bodyPr lIns="254160" tIns="975600" rIns="254160" bIns="288000" anchor="t" anchorCtr="0">
            <a:noAutofit/>
          </a:bodyPr>
          <a:lstStyle>
            <a:lvl1pPr>
              <a:buClr>
                <a:schemeClr val="tx2"/>
              </a:buClr>
              <a:defRPr sz="2300" baseline="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Voeg tekst toe of laat blanco.</a:t>
            </a:r>
            <a:br>
              <a:rPr lang="nl-NL" dirty="0"/>
            </a:br>
            <a:r>
              <a:rPr lang="nl-NL" dirty="0"/>
              <a:t>[ tabtoets aan het begin van een alinea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6959" y="910800"/>
            <a:ext cx="609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kadertekst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6027" y="1789202"/>
            <a:ext cx="55200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487342" y="6418800"/>
            <a:ext cx="182420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616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zij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6" y="6295887"/>
            <a:ext cx="10903735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6873600" y="0"/>
            <a:ext cx="5318400" cy="6858000"/>
          </a:xfrm>
          <a:solidFill>
            <a:schemeClr val="accent1"/>
          </a:solidFill>
        </p:spPr>
        <p:txBody>
          <a:bodyPr lIns="687960" tIns="975600" rIns="507960" bIns="756000" anchor="t" anchorCtr="0">
            <a:noAutofit/>
          </a:bodyPr>
          <a:lstStyle>
            <a:lvl1pPr>
              <a:buClr>
                <a:schemeClr val="tx2"/>
              </a:buClr>
              <a:defRPr sz="23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3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3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3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3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 of laat blanco.</a:t>
            </a:r>
            <a:br>
              <a:rPr lang="nl-NL" dirty="0"/>
            </a:br>
            <a:r>
              <a:rPr lang="nl-NL" dirty="0"/>
              <a:t>[ tabtoets aan het begin van een alinea   = </a:t>
            </a:r>
            <a:r>
              <a:rPr lang="nl-NL" dirty="0" err="1"/>
              <a:t>subkopje</a:t>
            </a:r>
            <a:r>
              <a:rPr lang="nl-NL" dirty="0"/>
              <a:t>. </a:t>
            </a:r>
            <a:br>
              <a:rPr lang="nl-NL" dirty="0"/>
            </a:br>
            <a:r>
              <a:rPr lang="nl-NL" dirty="0" err="1"/>
              <a:t>shift+tab</a:t>
            </a:r>
            <a:r>
              <a:rPr lang="nl-NL" dirty="0"/>
              <a:t> = spring terug naar gewone tekstopmaak. ]</a:t>
            </a:r>
            <a:endParaRPr lang="nl-BE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6441600" y="0"/>
            <a:ext cx="10464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6959" y="910800"/>
            <a:ext cx="54144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</a:t>
            </a:r>
            <a:r>
              <a:rPr lang="nl-NL" dirty="0" err="1"/>
              <a:t>debasisdia</a:t>
            </a:r>
            <a:r>
              <a:rPr lang="nl-NL" dirty="0"/>
              <a:t> met zijkolom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6025" y="1789202"/>
            <a:ext cx="48432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452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6" y="6295887"/>
            <a:ext cx="10903735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6873600" y="0"/>
            <a:ext cx="5318400" cy="6858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6441600" y="0"/>
            <a:ext cx="10464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6959" y="910800"/>
            <a:ext cx="541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basisdia</a:t>
            </a:r>
            <a:r>
              <a:rPr lang="nl-NL" dirty="0"/>
              <a:t> met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6025" y="1789202"/>
            <a:ext cx="48432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0499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1900800"/>
            <a:ext cx="10838711" cy="41910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6" y="6295887"/>
            <a:ext cx="10903735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5053" y="910800"/>
            <a:ext cx="10870457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76800" y="1900800"/>
            <a:ext cx="3624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300956" y="1900800"/>
            <a:ext cx="35904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7891511" y="1900800"/>
            <a:ext cx="3624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4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76800" y="3996609"/>
            <a:ext cx="3624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4300956" y="3996609"/>
            <a:ext cx="35904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7891511" y="3996609"/>
            <a:ext cx="3624000" cy="2095200"/>
          </a:xfrm>
        </p:spPr>
        <p:txBody>
          <a:bodyPr lIns="381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3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3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487342" y="6418800"/>
            <a:ext cx="182420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476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1" y="6295887"/>
            <a:ext cx="10903735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76800" y="1900800"/>
            <a:ext cx="3912000" cy="2098800"/>
          </a:xfrm>
          <a:blipFill>
            <a:blip r:embed="rId4"/>
            <a:stretch>
              <a:fillRect/>
            </a:stretch>
          </a:blipFill>
        </p:spPr>
        <p:txBody>
          <a:bodyPr lIns="381600" tIns="349200" rIns="597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tx2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tx2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4012800" y="3996609"/>
            <a:ext cx="3878400" cy="2098800"/>
          </a:xfrm>
          <a:blipFill>
            <a:blip r:embed="rId5"/>
            <a:stretch>
              <a:fillRect/>
            </a:stretch>
          </a:blipFill>
        </p:spPr>
        <p:txBody>
          <a:bodyPr lIns="597600" tIns="349200" rIns="381600" bIns="349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6"/>
              </a:buClr>
              <a:defRPr b="1" spc="0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>
                <a:schemeClr val="accent6"/>
              </a:buClr>
              <a:defRPr sz="3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>
                <a:schemeClr val="accent6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22" name="Tijdelijke aanduiding vo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7891511" y="1900800"/>
            <a:ext cx="3624000" cy="2311200"/>
          </a:xfrm>
          <a:blipFill>
            <a:blip r:embed="rId6"/>
            <a:stretch>
              <a:fillRect/>
            </a:stretch>
          </a:blipFill>
        </p:spPr>
        <p:txBody>
          <a:bodyPr lIns="381600" tIns="349200" rIns="381600" bIns="565200" anchor="ctr" anchorCtr="0">
            <a:noAutofit/>
          </a:bodyPr>
          <a:lstStyle>
            <a:lvl1pPr>
              <a:spcBef>
                <a:spcPts val="0"/>
              </a:spcBef>
              <a:buClr>
                <a:schemeClr val="accent4"/>
              </a:buClr>
              <a:defRPr b="1" spc="0" baseline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buClr>
                <a:schemeClr val="accent4"/>
              </a:buClr>
              <a:defRPr sz="30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buClr>
                <a:schemeClr val="accent4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tekst toe te voegen</a:t>
            </a:r>
            <a:br>
              <a:rPr lang="nl-NL" dirty="0"/>
            </a:br>
            <a:r>
              <a:rPr lang="nl-NL" dirty="0"/>
              <a:t>[ </a:t>
            </a:r>
            <a:r>
              <a:rPr lang="nl-NL" dirty="0" err="1"/>
              <a:t>tab-toets</a:t>
            </a:r>
            <a:r>
              <a:rPr lang="nl-NL" dirty="0"/>
              <a:t> = grotere tekst ]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487342" y="6418800"/>
            <a:ext cx="182420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11 February 2020</a:t>
            </a:r>
            <a:endParaRPr lang="nl-B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45053" y="910800"/>
            <a:ext cx="10870457" cy="57398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voor de titel van de </a:t>
            </a:r>
            <a:r>
              <a:rPr lang="nl-NL" dirty="0" err="1"/>
              <a:t>puzzeldia</a:t>
            </a:r>
            <a:r>
              <a:rPr lang="nl-NL" dirty="0"/>
              <a:t> met foto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46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1 kol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1" y="6295887"/>
            <a:ext cx="10903735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6959" y="423316"/>
            <a:ext cx="10525176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1 kolom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5687" y="2756387"/>
            <a:ext cx="10566447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487342" y="6418800"/>
            <a:ext cx="182420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662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leurdia met 2 kolomm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21854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1" y="6295887"/>
            <a:ext cx="10903735" cy="289561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6959" y="423316"/>
            <a:ext cx="10525176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2 kolommen</a:t>
            </a:r>
            <a:endParaRPr lang="nl-BE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6612535" y="2757601"/>
            <a:ext cx="4929600" cy="2959200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5688" y="2756387"/>
            <a:ext cx="4929600" cy="2960414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27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2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7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5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487342" y="6418800"/>
            <a:ext cx="182420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9100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dia met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6" y="6295887"/>
            <a:ext cx="10903735" cy="2895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218541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6959" y="423316"/>
            <a:ext cx="10525176" cy="1143000"/>
          </a:xfrm>
        </p:spPr>
        <p:txBody>
          <a:bodyPr anchor="b" anchorCtr="0"/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de titel van de</a:t>
            </a:r>
            <a:br>
              <a:rPr lang="nl-NL" dirty="0"/>
            </a:br>
            <a:r>
              <a:rPr lang="nl-NL" dirty="0" err="1"/>
              <a:t>kleurdia</a:t>
            </a:r>
            <a:r>
              <a:rPr lang="nl-NL" dirty="0"/>
              <a:t> met tekst en foto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5688" y="2756387"/>
            <a:ext cx="4929600" cy="296041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27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25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27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250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6772800" y="2476800"/>
            <a:ext cx="4742400" cy="3240000"/>
          </a:xfrm>
          <a:solidFill>
            <a:schemeClr val="bg2">
              <a:lumMod val="9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hier </a:t>
            </a:r>
            <a:br>
              <a:rPr lang="nl-BE" dirty="0"/>
            </a:br>
            <a:r>
              <a:rPr lang="nl-BE" dirty="0"/>
              <a:t>om een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afbeelding </a:t>
            </a:r>
            <a:br>
              <a:rPr lang="nl-BE" dirty="0"/>
            </a:br>
            <a:r>
              <a:rPr lang="nl-BE" dirty="0"/>
              <a:t>in te voegen</a:t>
            </a: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487342" y="6418800"/>
            <a:ext cx="182420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407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426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otscherm_G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7" y="401129"/>
            <a:ext cx="1422403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12192000" cy="1423416"/>
          </a:xfrm>
          <a:prstGeom prst="rect">
            <a:avLst/>
          </a:prstGeom>
        </p:spPr>
      </p:pic>
      <p:sp>
        <p:nvSpPr>
          <p:cNvPr id="17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305341" y="1825776"/>
            <a:ext cx="6787200" cy="3509424"/>
          </a:xfrm>
          <a:noFill/>
        </p:spPr>
        <p:txBody>
          <a:bodyPr lIns="0" tIns="0" rIns="0" bIns="0" anchor="t" anchorCtr="0">
            <a:noAutofit/>
          </a:bodyPr>
          <a:lstStyle>
            <a:lvl1pPr marL="39600" indent="-39600"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 marL="36000" indent="-360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500" b="0" baseline="0">
                <a:solidFill>
                  <a:schemeClr val="bg1"/>
                </a:solidFill>
              </a:defRPr>
            </a:lvl2pPr>
            <a:lvl3pPr marL="36000" indent="-36000">
              <a:spcBef>
                <a:spcPts val="1140"/>
              </a:spcBef>
              <a:spcAft>
                <a:spcPts val="140"/>
              </a:spcAft>
              <a:buClr>
                <a:schemeClr val="tx2"/>
              </a:buClr>
              <a:buSzPct val="25000"/>
              <a:buFont typeface="Arial" panose="020B0604020202020204" pitchFamily="34" charset="0"/>
              <a:buChar char="•"/>
              <a:defRPr sz="3000" b="1" baseline="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 dirty="0"/>
              <a:t>Tik hier uw slotgroet, contactgegevens, etc.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[ </a:t>
            </a:r>
            <a:r>
              <a:rPr lang="nl-BE" dirty="0" err="1"/>
              <a:t>tab-toets</a:t>
            </a:r>
            <a:r>
              <a:rPr lang="nl-BE" dirty="0"/>
              <a:t> aan het begin van </a:t>
            </a:r>
            <a:br>
              <a:rPr lang="nl-BE" dirty="0"/>
            </a:br>
            <a:r>
              <a:rPr lang="nl-BE" dirty="0"/>
              <a:t>een alinea = spring naar het </a:t>
            </a:r>
            <a:br>
              <a:rPr lang="nl-BE" dirty="0"/>
            </a:br>
            <a:r>
              <a:rPr lang="nl-BE" dirty="0"/>
              <a:t>tweede en derde tekstniveau.</a:t>
            </a:r>
            <a:br>
              <a:rPr lang="nl-BE" dirty="0"/>
            </a:br>
            <a:br>
              <a:rPr lang="nl-BE" dirty="0"/>
            </a:br>
            <a:r>
              <a:rPr lang="nl-BE" dirty="0" err="1"/>
              <a:t>shift+tab</a:t>
            </a:r>
            <a:r>
              <a:rPr lang="nl-BE" dirty="0"/>
              <a:t> = spring terug naar </a:t>
            </a:r>
            <a:br>
              <a:rPr lang="nl-BE" dirty="0"/>
            </a:br>
            <a:r>
              <a:rPr lang="nl-BE" dirty="0"/>
              <a:t>een vorig tekstniveau. ]</a:t>
            </a:r>
          </a:p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9358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titel met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7" y="401129"/>
            <a:ext cx="1422403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12192000" cy="142341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53505" y="5974468"/>
            <a:ext cx="10051007" cy="576000"/>
          </a:xfrm>
        </p:spPr>
        <p:txBody>
          <a:bodyPr anchor="ctr" anchorCtr="0"/>
          <a:lstStyle>
            <a:lvl1pPr algn="l">
              <a:defRPr sz="1700" b="1" baseline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om de titel van het hoofdstuk in te geven.</a:t>
            </a:r>
          </a:p>
        </p:txBody>
      </p:sp>
      <p:sp>
        <p:nvSpPr>
          <p:cNvPr id="10" name="Tijdelijke aanduiding voor tekst 23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144"/>
            <a:ext cx="12192000" cy="799971"/>
          </a:xfrm>
        </p:spPr>
        <p:txBody>
          <a:bodyPr lIns="1836000" tIns="90000" rIns="1260000">
            <a:normAutofit/>
          </a:bodyPr>
          <a:lstStyle>
            <a:lvl1pPr marL="0" indent="0">
              <a:buNone/>
              <a:tabLst>
                <a:tab pos="1436688" algn="l"/>
              </a:tabLst>
              <a:defRPr sz="1200" b="1" baseline="0">
                <a:solidFill>
                  <a:srgbClr val="FF66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/>
              <a:t>!! Gebruik bij voorkeur de foto’s die in dit sjabloon aangeboden worden !! </a:t>
            </a:r>
            <a:br>
              <a:rPr lang="nl-NL" dirty="0"/>
            </a:br>
            <a:r>
              <a:rPr lang="nl-NL" dirty="0"/>
              <a:t>Verwijder de foto-dia’s die je niet nodig hebt. Anders wordt je bestand te groot om te e-mailen. ( verwijder dit vak als je het niet meer nodig hebt. )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9817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305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otscher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7" y="401129"/>
            <a:ext cx="1422403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12192000" cy="142341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972799" y="1916832"/>
            <a:ext cx="8673600" cy="1445568"/>
          </a:xfrm>
        </p:spPr>
        <p:txBody>
          <a:bodyPr anchor="b" anchorCtr="0"/>
          <a:lstStyle>
            <a:lvl1pPr algn="l">
              <a:lnSpc>
                <a:spcPct val="91000"/>
              </a:lnSpc>
              <a:defRPr sz="4800" b="1" baseline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hier om je slotgroet in te geven.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998197" y="3945600"/>
            <a:ext cx="8672935" cy="1306800"/>
          </a:xfrm>
        </p:spPr>
        <p:txBody>
          <a:bodyPr>
            <a:normAutofit/>
          </a:bodyPr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2000" b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Voornaam en familienaam</a:t>
            </a:r>
            <a:br>
              <a:rPr lang="nl-BE" dirty="0"/>
            </a:br>
            <a:r>
              <a:rPr lang="nl-BE" dirty="0"/>
              <a:t>Functie</a:t>
            </a:r>
            <a:br>
              <a:rPr lang="nl-BE" dirty="0"/>
            </a:br>
            <a:r>
              <a:rPr lang="nl-BE" dirty="0"/>
              <a:t>E-mailadres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8195" y="6139049"/>
            <a:ext cx="8673600" cy="300831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nl-NL" sz="1700" b="0" smtClean="0">
                <a:solidFill>
                  <a:schemeClr val="accent6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BE"/>
            </a:lvl5pPr>
          </a:lstStyle>
          <a:p>
            <a:pPr marL="0" lvl="0" indent="0">
              <a:lnSpc>
                <a:spcPct val="98000"/>
              </a:lnSpc>
              <a:spcBef>
                <a:spcPts val="0"/>
              </a:spcBef>
              <a:buNone/>
            </a:pPr>
            <a:r>
              <a:rPr lang="nl-NL" dirty="0"/>
              <a:t>Herhaal hier de titel van je schermpresentatie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667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6" y="6295887"/>
            <a:ext cx="10903735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titel van de </a:t>
            </a:r>
            <a:r>
              <a:rPr lang="nl-NL" dirty="0" err="1"/>
              <a:t>basisdia</a:t>
            </a:r>
            <a:r>
              <a:rPr lang="nl-NL" dirty="0"/>
              <a:t>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de inhoud van de </a:t>
            </a:r>
            <a:r>
              <a:rPr lang="nl-NL" dirty="0" err="1"/>
              <a:t>basisdia</a:t>
            </a:r>
            <a:r>
              <a:rPr lang="nl-NL" dirty="0"/>
              <a:t> in te voegen. </a:t>
            </a:r>
            <a:br>
              <a:rPr lang="nl-NL" dirty="0"/>
            </a:br>
            <a:r>
              <a:rPr lang="nl-NL" dirty="0"/>
              <a:t>Beperk je bij voorkeur tot 7 tekstlijnen.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487342" y="6418800"/>
            <a:ext cx="182420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143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cherm_G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7" y="401129"/>
            <a:ext cx="1422403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12192000" cy="1423416"/>
          </a:xfrm>
          <a:prstGeom prst="rect">
            <a:avLst/>
          </a:prstGeom>
        </p:spPr>
      </p:pic>
      <p:sp>
        <p:nvSpPr>
          <p:cNvPr id="17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305341" y="1825776"/>
            <a:ext cx="6787200" cy="3509424"/>
          </a:xfrm>
          <a:noFill/>
        </p:spPr>
        <p:txBody>
          <a:bodyPr lIns="0" tIns="0" rIns="0" bIns="0" anchor="t" anchorCtr="0">
            <a:noAutofit/>
          </a:bodyPr>
          <a:lstStyle>
            <a:lvl1pPr marL="39600" indent="-39600"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 marL="36000" indent="-360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500" b="0" baseline="0">
                <a:solidFill>
                  <a:schemeClr val="bg1"/>
                </a:solidFill>
              </a:defRPr>
            </a:lvl2pPr>
            <a:lvl3pPr marL="36000" indent="-36000">
              <a:spcBef>
                <a:spcPts val="1140"/>
              </a:spcBef>
              <a:spcAft>
                <a:spcPts val="140"/>
              </a:spcAft>
              <a:buClr>
                <a:schemeClr val="tx2"/>
              </a:buClr>
              <a:buSzPct val="25000"/>
              <a:buFont typeface="Arial" panose="020B0604020202020204" pitchFamily="34" charset="0"/>
              <a:buChar char="•"/>
              <a:defRPr sz="3000" b="1" baseline="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 dirty="0"/>
              <a:t>Tik hier uw slotgroet, contactgegevens, etc.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[ </a:t>
            </a:r>
            <a:r>
              <a:rPr lang="nl-BE" dirty="0" err="1"/>
              <a:t>tab-toets</a:t>
            </a:r>
            <a:r>
              <a:rPr lang="nl-BE" dirty="0"/>
              <a:t> aan het begin van </a:t>
            </a:r>
            <a:br>
              <a:rPr lang="nl-BE" dirty="0"/>
            </a:br>
            <a:r>
              <a:rPr lang="nl-BE" dirty="0"/>
              <a:t>een alinea = spring naar het </a:t>
            </a:r>
            <a:br>
              <a:rPr lang="nl-BE" dirty="0"/>
            </a:br>
            <a:r>
              <a:rPr lang="nl-BE" dirty="0"/>
              <a:t>tweede en derde tekstniveau.</a:t>
            </a:r>
            <a:br>
              <a:rPr lang="nl-BE" dirty="0"/>
            </a:br>
            <a:br>
              <a:rPr lang="nl-BE" dirty="0"/>
            </a:br>
            <a:r>
              <a:rPr lang="nl-BE" dirty="0" err="1"/>
              <a:t>shift+tab</a:t>
            </a:r>
            <a:r>
              <a:rPr lang="nl-BE" dirty="0"/>
              <a:t> = spring terug naar </a:t>
            </a:r>
            <a:br>
              <a:rPr lang="nl-BE" dirty="0"/>
            </a:br>
            <a:r>
              <a:rPr lang="nl-BE" dirty="0"/>
              <a:t>een vorig tekstniveau. ]</a:t>
            </a:r>
          </a:p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5059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cherm_OCM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7" y="401129"/>
            <a:ext cx="1422403" cy="7741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12192000" cy="142341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7" y="5996323"/>
            <a:ext cx="1836932" cy="585217"/>
          </a:xfrm>
          <a:prstGeom prst="rect">
            <a:avLst/>
          </a:prstGeom>
        </p:spPr>
      </p:pic>
      <p:sp>
        <p:nvSpPr>
          <p:cNvPr id="17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305341" y="1825776"/>
            <a:ext cx="6787200" cy="3509424"/>
          </a:xfrm>
          <a:noFill/>
        </p:spPr>
        <p:txBody>
          <a:bodyPr lIns="0" tIns="0" rIns="0" bIns="0" anchor="t" anchorCtr="0">
            <a:noAutofit/>
          </a:bodyPr>
          <a:lstStyle>
            <a:lvl1pPr marL="39600" indent="-39600">
              <a:spcBef>
                <a:spcPts val="0"/>
              </a:spcBef>
              <a:buClr>
                <a:schemeClr val="tx2"/>
              </a:buClr>
              <a:defRPr b="1" spc="0" baseline="0">
                <a:solidFill>
                  <a:schemeClr val="bg1"/>
                </a:solidFill>
              </a:defRPr>
            </a:lvl1pPr>
            <a:lvl2pPr marL="36000" indent="-360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sz="2500" b="0" baseline="0">
                <a:solidFill>
                  <a:schemeClr val="bg1"/>
                </a:solidFill>
              </a:defRPr>
            </a:lvl2pPr>
            <a:lvl3pPr marL="36000" indent="-36000">
              <a:spcBef>
                <a:spcPts val="1140"/>
              </a:spcBef>
              <a:spcAft>
                <a:spcPts val="140"/>
              </a:spcAft>
              <a:buClr>
                <a:schemeClr val="tx2"/>
              </a:buClr>
              <a:buSzPct val="25000"/>
              <a:buFont typeface="Arial" panose="020B0604020202020204" pitchFamily="34" charset="0"/>
              <a:buChar char="•"/>
              <a:defRPr sz="3000" b="1" baseline="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BE" dirty="0"/>
              <a:t>Tik hier uw slotgroet, contactgegevens, etc.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[ </a:t>
            </a:r>
            <a:r>
              <a:rPr lang="nl-BE" dirty="0" err="1"/>
              <a:t>tab-toets</a:t>
            </a:r>
            <a:r>
              <a:rPr lang="nl-BE" dirty="0"/>
              <a:t> aan het begin van </a:t>
            </a:r>
            <a:br>
              <a:rPr lang="nl-BE" dirty="0"/>
            </a:br>
            <a:r>
              <a:rPr lang="nl-BE" dirty="0"/>
              <a:t>een alinea = spring naar het </a:t>
            </a:r>
            <a:br>
              <a:rPr lang="nl-BE" dirty="0"/>
            </a:br>
            <a:r>
              <a:rPr lang="nl-BE" dirty="0"/>
              <a:t>tweede en derde tekstniveau.</a:t>
            </a:r>
            <a:br>
              <a:rPr lang="nl-BE" dirty="0"/>
            </a:br>
            <a:br>
              <a:rPr lang="nl-BE" dirty="0"/>
            </a:br>
            <a:r>
              <a:rPr lang="nl-BE" dirty="0" err="1"/>
              <a:t>shift+tab</a:t>
            </a:r>
            <a:r>
              <a:rPr lang="nl-BE" dirty="0"/>
              <a:t> = spring terug naar </a:t>
            </a:r>
            <a:br>
              <a:rPr lang="nl-BE" dirty="0"/>
            </a:br>
            <a:r>
              <a:rPr lang="nl-BE" dirty="0"/>
              <a:t>een vorig tekstniveau. ]</a:t>
            </a:r>
          </a:p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259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cher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7" y="401129"/>
            <a:ext cx="1422403" cy="7741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968"/>
            <a:ext cx="12192000" cy="142341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972799" y="1916832"/>
            <a:ext cx="8673600" cy="1445568"/>
          </a:xfrm>
        </p:spPr>
        <p:txBody>
          <a:bodyPr anchor="b" anchorCtr="0"/>
          <a:lstStyle>
            <a:lvl1pPr algn="l">
              <a:lnSpc>
                <a:spcPct val="91000"/>
              </a:lnSpc>
              <a:defRPr sz="4800" b="1" baseline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Klik hier om je slotgroet in te geven.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998197" y="3945600"/>
            <a:ext cx="8672935" cy="1306800"/>
          </a:xfrm>
        </p:spPr>
        <p:txBody>
          <a:bodyPr>
            <a:normAutofit/>
          </a:bodyPr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2000" b="0">
                <a:solidFill>
                  <a:schemeClr val="accent6"/>
                </a:solidFill>
              </a:defRPr>
            </a:lvl1pPr>
          </a:lstStyle>
          <a:p>
            <a:r>
              <a:rPr lang="nl-BE" dirty="0"/>
              <a:t>Voornaam en familienaam</a:t>
            </a:r>
            <a:br>
              <a:rPr lang="nl-BE" dirty="0"/>
            </a:br>
            <a:r>
              <a:rPr lang="nl-BE" dirty="0"/>
              <a:t>Functie</a:t>
            </a:r>
            <a:br>
              <a:rPr lang="nl-BE" dirty="0"/>
            </a:br>
            <a:r>
              <a:rPr lang="nl-BE" dirty="0"/>
              <a:t>E-mailadres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8195" y="6139049"/>
            <a:ext cx="8673600" cy="300831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nl-NL" sz="1700" b="0" smtClean="0">
                <a:solidFill>
                  <a:schemeClr val="accent6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BE"/>
            </a:lvl5pPr>
          </a:lstStyle>
          <a:p>
            <a:pPr marL="0" lvl="0" indent="0">
              <a:lnSpc>
                <a:spcPct val="98000"/>
              </a:lnSpc>
              <a:spcBef>
                <a:spcPts val="0"/>
              </a:spcBef>
              <a:buNone/>
            </a:pPr>
            <a:r>
              <a:rPr lang="nl-NL" dirty="0"/>
              <a:t>Herhaal hier de titel van je schermpresentatie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65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6" y="6295887"/>
            <a:ext cx="10903735" cy="289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titel van de </a:t>
            </a:r>
            <a:r>
              <a:rPr lang="nl-NL" dirty="0" err="1"/>
              <a:t>basisdia</a:t>
            </a:r>
            <a:r>
              <a:rPr lang="nl-NL" dirty="0"/>
              <a:t>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de inhoud van de </a:t>
            </a:r>
            <a:r>
              <a:rPr lang="nl-NL" dirty="0" err="1"/>
              <a:t>basisdia</a:t>
            </a:r>
            <a:r>
              <a:rPr lang="nl-NL" dirty="0"/>
              <a:t> in te voegen. </a:t>
            </a:r>
            <a:br>
              <a:rPr lang="nl-NL" dirty="0"/>
            </a:br>
            <a:r>
              <a:rPr lang="nl-NL" dirty="0"/>
              <a:t>Beperk je bij voorkeur tot 7 tekstlijnen.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487342" y="6418800"/>
            <a:ext cx="182420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319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16959" y="910800"/>
            <a:ext cx="101472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titel van de </a:t>
            </a:r>
            <a:r>
              <a:rPr lang="nl-NL" dirty="0" err="1"/>
              <a:t>basisdia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met 2 kolommen in te geven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6027" y="1789202"/>
            <a:ext cx="44496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6" y="6295887"/>
            <a:ext cx="10903735" cy="289561"/>
          </a:xfrm>
          <a:prstGeom prst="rect">
            <a:avLst/>
          </a:prstGeom>
        </p:spPr>
      </p:pic>
      <p:sp>
        <p:nvSpPr>
          <p:cNvPr id="8" name="Tijdelijke aanduiding voor inhoud 2"/>
          <p:cNvSpPr>
            <a:spLocks noGrp="1"/>
          </p:cNvSpPr>
          <p:nvPr>
            <p:ph idx="13"/>
          </p:nvPr>
        </p:nvSpPr>
        <p:spPr>
          <a:xfrm>
            <a:off x="6714559" y="1789202"/>
            <a:ext cx="4449600" cy="42320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487342" y="6418800"/>
            <a:ext cx="182420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04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6" y="6295887"/>
            <a:ext cx="10903735" cy="289561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ROOF Final meeting Phase 1 - Housing and homelessness policy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676800" y="759600"/>
            <a:ext cx="10838400" cy="53208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NL" dirty="0"/>
              <a:t>Klik hier om een </a:t>
            </a:r>
            <a:br>
              <a:rPr lang="nl-NL" dirty="0"/>
            </a:br>
            <a:r>
              <a:rPr lang="nl-NL" dirty="0"/>
              <a:t>tabel - grafiek - foto - video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in te voegen</a:t>
            </a:r>
            <a:br>
              <a:rPr lang="nl-NL" dirty="0"/>
            </a:b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487342" y="6418800"/>
            <a:ext cx="182420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301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8313" y="6418835"/>
            <a:ext cx="9566145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00523" y="6418835"/>
            <a:ext cx="505451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16959" y="910800"/>
            <a:ext cx="101472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86027" y="1789202"/>
            <a:ext cx="95808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056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8313" y="6418835"/>
            <a:ext cx="9566145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00523" y="6418835"/>
            <a:ext cx="505451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16959" y="910800"/>
            <a:ext cx="101472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86027" y="1789202"/>
            <a:ext cx="95808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912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8313" y="6418835"/>
            <a:ext cx="9566145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00523" y="6418835"/>
            <a:ext cx="505451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16959" y="910800"/>
            <a:ext cx="101472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86027" y="1789202"/>
            <a:ext cx="95808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964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8313" y="6418834"/>
            <a:ext cx="7741944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87609" y="6418835"/>
            <a:ext cx="505451" cy="22909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rgbClr val="2C3F48"/>
                </a:solidFill>
              </a:defRPr>
            </a:lvl1pPr>
          </a:lstStyle>
          <a:p>
            <a:fld id="{E8F12D86-93AC-45BB-B8CA-9542A3CF9355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16959" y="910800"/>
            <a:ext cx="10147200" cy="1143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86027" y="1789202"/>
            <a:ext cx="9580800" cy="423208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487342" y="6418800"/>
            <a:ext cx="1824201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nl-BE" sz="1200" smtClean="0">
                <a:solidFill>
                  <a:srgbClr val="2C3F48"/>
                </a:solidFill>
              </a:defRPr>
            </a:lvl1pPr>
          </a:lstStyle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552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hf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" indent="-36000" algn="l" defTabSz="914400" rtl="0" eaLnBrk="1" latinLnBrk="0" hangingPunct="1">
        <a:lnSpc>
          <a:spcPct val="93000"/>
        </a:lnSpc>
        <a:spcBef>
          <a:spcPts val="800"/>
        </a:spcBef>
        <a:buClr>
          <a:schemeClr val="bg1"/>
        </a:buClr>
        <a:buSzPct val="25000"/>
        <a:buFont typeface="Arial" panose="020B0604020202020204" pitchFamily="34" charset="0"/>
        <a:buChar char="•"/>
        <a:defRPr sz="2500" kern="1200">
          <a:solidFill>
            <a:srgbClr val="2C3F48"/>
          </a:solidFill>
          <a:latin typeface="+mn-lt"/>
          <a:ea typeface="+mn-ea"/>
          <a:cs typeface="+mn-cs"/>
        </a:defRPr>
      </a:lvl1pPr>
      <a:lvl2pPr marL="43200" indent="-43200" algn="l" defTabSz="914400" rtl="0" eaLnBrk="1" latinLnBrk="0" hangingPunct="1">
        <a:lnSpc>
          <a:spcPct val="93000"/>
        </a:lnSpc>
        <a:spcBef>
          <a:spcPts val="1140"/>
        </a:spcBef>
        <a:spcAft>
          <a:spcPts val="0"/>
        </a:spcAft>
        <a:buClr>
          <a:schemeClr val="bg1"/>
        </a:buClr>
        <a:buSzPct val="25000"/>
        <a:buFont typeface="Arial" panose="020B0604020202020204" pitchFamily="34" charset="0"/>
        <a:buChar char="•"/>
        <a:defRPr sz="23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80800" indent="-2340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SzPct val="90000"/>
        <a:buFont typeface="Calibri" panose="020F0502020204030204" pitchFamily="34" charset="0"/>
        <a:buChar char="&gt;"/>
        <a:defRPr sz="2500" kern="1200">
          <a:solidFill>
            <a:srgbClr val="2C3F48"/>
          </a:solidFill>
          <a:latin typeface="+mn-lt"/>
          <a:ea typeface="+mn-ea"/>
          <a:cs typeface="+mn-cs"/>
        </a:defRPr>
      </a:lvl3pPr>
      <a:lvl4pPr marL="561600" indent="-255600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–"/>
        <a:defRPr sz="2300" kern="1200">
          <a:solidFill>
            <a:srgbClr val="2C3F48"/>
          </a:solidFill>
          <a:latin typeface="+mn-lt"/>
          <a:ea typeface="+mn-ea"/>
          <a:cs typeface="+mn-cs"/>
        </a:defRPr>
      </a:lvl4pPr>
      <a:lvl5pPr marL="800100" indent="-239713" algn="l" defTabSz="914400" rtl="0" eaLnBrk="1" latinLnBrk="0" hangingPunct="1">
        <a:lnSpc>
          <a:spcPct val="93000"/>
        </a:lnSpc>
        <a:spcBef>
          <a:spcPts val="800"/>
        </a:spcBef>
        <a:buClr>
          <a:schemeClr val="tx2"/>
        </a:buClr>
        <a:buFont typeface="Calibri" panose="020F0502020204030204" pitchFamily="34" charset="0"/>
        <a:buChar char="×"/>
        <a:defRPr sz="2300" kern="1200">
          <a:solidFill>
            <a:srgbClr val="2C3F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tricia.vanderbauwhede@stad.gent" TargetMode="External"/><Relationship Id="rId2" Type="http://schemas.openxmlformats.org/officeDocument/2006/relationships/hyperlink" Target="mailto:patricia.vanderbauwhede@stad.gent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steven.vandenbroucke@stad.ge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37322" y="4110894"/>
            <a:ext cx="11856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</a:rPr>
              <a:t>GHENT </a:t>
            </a:r>
            <a:r>
              <a:rPr lang="nl-BE" sz="3200" b="1" dirty="0">
                <a:solidFill>
                  <a:prstClr val="white"/>
                </a:solidFill>
                <a:latin typeface="Calibri"/>
              </a:rPr>
              <a:t>H</a:t>
            </a:r>
            <a:r>
              <a:rPr lang="en-GB" sz="3200" b="1" dirty="0">
                <a:solidFill>
                  <a:prstClr val="white"/>
                </a:solidFill>
                <a:latin typeface="Calibri"/>
              </a:rPr>
              <a:t>OUSING AND HOMELESSNESS POLICY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JOINING FORCES TO FIND HOUSING SOLUTIONS FOR VULNERABLE GROUPS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dirty="0" err="1">
                <a:solidFill>
                  <a:prstClr val="white"/>
                </a:solidFill>
                <a:latin typeface="Calibri"/>
              </a:rPr>
              <a:t>Deputy</a:t>
            </a:r>
            <a:r>
              <a:rPr lang="nl-BE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BE" sz="2800" dirty="0" err="1">
                <a:solidFill>
                  <a:prstClr val="white"/>
                </a:solidFill>
                <a:latin typeface="Calibri"/>
              </a:rPr>
              <a:t>Mayor</a:t>
            </a:r>
            <a:r>
              <a:rPr lang="nl-BE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BE" sz="2800" b="1" dirty="0">
                <a:solidFill>
                  <a:prstClr val="white"/>
                </a:solidFill>
                <a:latin typeface="Calibri"/>
              </a:rPr>
              <a:t>Heyse </a:t>
            </a:r>
            <a:r>
              <a:rPr lang="nl-BE" sz="2800" dirty="0">
                <a:solidFill>
                  <a:prstClr val="white"/>
                </a:solidFill>
                <a:latin typeface="Calibri"/>
              </a:rPr>
              <a:t>(Housing) – </a:t>
            </a:r>
            <a:r>
              <a:rPr lang="nl-BE" sz="2800" dirty="0" err="1">
                <a:solidFill>
                  <a:prstClr val="white"/>
                </a:solidFill>
                <a:latin typeface="Calibri"/>
              </a:rPr>
              <a:t>Deputy</a:t>
            </a:r>
            <a:r>
              <a:rPr lang="nl-BE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BE" sz="2800" dirty="0" err="1">
                <a:solidFill>
                  <a:prstClr val="white"/>
                </a:solidFill>
                <a:latin typeface="Calibri"/>
              </a:rPr>
              <a:t>Mayor</a:t>
            </a:r>
            <a:r>
              <a:rPr lang="nl-BE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BE" sz="2800" b="1" dirty="0">
                <a:solidFill>
                  <a:prstClr val="white"/>
                </a:solidFill>
                <a:latin typeface="Calibri"/>
              </a:rPr>
              <a:t>Coddens</a:t>
            </a:r>
            <a:r>
              <a:rPr lang="nl-BE" sz="2800" dirty="0">
                <a:solidFill>
                  <a:prstClr val="white"/>
                </a:solidFill>
                <a:latin typeface="Calibri"/>
              </a:rPr>
              <a:t> (Social </a:t>
            </a:r>
            <a:r>
              <a:rPr lang="nl-BE" sz="2800" dirty="0" err="1">
                <a:solidFill>
                  <a:prstClr val="white"/>
                </a:solidFill>
                <a:latin typeface="Calibri"/>
              </a:rPr>
              <a:t>Affairs</a:t>
            </a:r>
            <a:r>
              <a:rPr lang="nl-BE" sz="2800" dirty="0">
                <a:solidFill>
                  <a:prstClr val="white"/>
                </a:solidFill>
                <a:latin typeface="Calibri"/>
              </a:rPr>
              <a:t>)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5115" r="8269" b="4545"/>
          <a:stretch/>
        </p:blipFill>
        <p:spPr bwMode="auto">
          <a:xfrm>
            <a:off x="3679149" y="288884"/>
            <a:ext cx="4987774" cy="3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Afbeeldingsresultaat voor sjabloon stad gent">
            <a:extLst>
              <a:ext uri="{FF2B5EF4-FFF2-40B4-BE49-F238E27FC236}">
                <a16:creationId xmlns:a16="http://schemas.microsoft.com/office/drawing/2014/main" id="{1E49E64C-B20E-465F-8FFD-5840A507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7" y="171664"/>
            <a:ext cx="1547446" cy="87085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2CF2797-3610-49B1-9D2E-01BD77A3CFCC}"/>
              </a:ext>
            </a:extLst>
          </p:cNvPr>
          <p:cNvSpPr txBox="1"/>
          <p:nvPr/>
        </p:nvSpPr>
        <p:spPr>
          <a:xfrm>
            <a:off x="150727" y="6381328"/>
            <a:ext cx="1185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ROOF </a:t>
            </a:r>
            <a:r>
              <a:rPr kumimoji="0" lang="nl-BE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</a:t>
            </a:r>
            <a:r>
              <a:rPr kumimoji="0" lang="nl-BE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meeting </a:t>
            </a:r>
            <a:r>
              <a:rPr kumimoji="0" lang="nl-BE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</a:t>
            </a:r>
            <a:r>
              <a:rPr kumimoji="0" lang="nl-BE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								 </a:t>
            </a:r>
            <a:r>
              <a:rPr kumimoji="0" lang="nl-BE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</a:t>
            </a:r>
            <a:r>
              <a:rPr kumimoji="0" lang="nl-BE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February</a:t>
            </a:r>
            <a:r>
              <a:rPr kumimoji="0" lang="nl-BE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69743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10</a:t>
            </a:fld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2800" dirty="0"/>
              <a:t>HOUSING FOR </a:t>
            </a:r>
            <a:br>
              <a:rPr lang="nl-BE" sz="2800" dirty="0"/>
            </a:br>
            <a:r>
              <a:rPr lang="nl-BE" sz="2800" dirty="0"/>
              <a:t>THE HOMELESS</a:t>
            </a:r>
          </a:p>
          <a:p>
            <a:endParaRPr lang="nl-BE" sz="2800" dirty="0"/>
          </a:p>
          <a:p>
            <a:endParaRPr lang="nl-BE" sz="2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Housing policy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701147" y="1482300"/>
            <a:ext cx="5712023" cy="4772123"/>
          </a:xfrm>
        </p:spPr>
        <p:txBody>
          <a:bodyPr>
            <a:normAutofit lnSpcReduction="10000"/>
          </a:bodyPr>
          <a:lstStyle/>
          <a:p>
            <a:pPr lvl="2"/>
            <a:r>
              <a:rPr lang="nl-BE" dirty="0"/>
              <a:t>92 </a:t>
            </a:r>
            <a:r>
              <a:rPr lang="nl-BE" dirty="0" err="1"/>
              <a:t>million</a:t>
            </a:r>
            <a:r>
              <a:rPr lang="nl-BE" dirty="0"/>
              <a:t> euro </a:t>
            </a:r>
            <a:r>
              <a:rPr lang="nl-BE" dirty="0" err="1"/>
              <a:t>for</a:t>
            </a:r>
            <a:r>
              <a:rPr lang="nl-BE" dirty="0"/>
              <a:t> 6 </a:t>
            </a:r>
            <a:r>
              <a:rPr lang="nl-BE" dirty="0" err="1"/>
              <a:t>years</a:t>
            </a:r>
            <a:endParaRPr lang="nl-BE" dirty="0"/>
          </a:p>
          <a:p>
            <a:pPr marL="46800" lvl="2" indent="0">
              <a:buNone/>
            </a:pPr>
            <a:endParaRPr lang="nl-BE" dirty="0"/>
          </a:p>
          <a:p>
            <a:pPr lvl="2"/>
            <a:r>
              <a:rPr lang="nl-BE" dirty="0"/>
              <a:t>Focus on </a:t>
            </a:r>
            <a:r>
              <a:rPr lang="nl-BE" dirty="0" err="1"/>
              <a:t>structural</a:t>
            </a:r>
            <a:r>
              <a:rPr lang="nl-BE" dirty="0"/>
              <a:t> </a:t>
            </a:r>
            <a:r>
              <a:rPr lang="nl-BE" dirty="0" err="1"/>
              <a:t>solutions</a:t>
            </a:r>
            <a:endParaRPr lang="nl-BE" dirty="0"/>
          </a:p>
          <a:p>
            <a:pPr marL="784800" lvl="3" indent="-457200">
              <a:buFont typeface="+mj-lt"/>
              <a:buAutoNum type="arabicPeriod"/>
            </a:pPr>
            <a:r>
              <a:rPr lang="nl-BE" dirty="0" err="1"/>
              <a:t>expanding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stock</a:t>
            </a:r>
          </a:p>
          <a:p>
            <a:pPr lvl="3"/>
            <a:r>
              <a:rPr lang="nl-BE" dirty="0"/>
              <a:t>s</a:t>
            </a:r>
            <a:r>
              <a:rPr lang="nl-BE"/>
              <a:t>ocial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private </a:t>
            </a:r>
            <a:r>
              <a:rPr lang="nl-BE" dirty="0" err="1"/>
              <a:t>rental</a:t>
            </a:r>
            <a:r>
              <a:rPr lang="nl-BE" dirty="0"/>
              <a:t> stock </a:t>
            </a:r>
          </a:p>
          <a:p>
            <a:pPr lvl="3"/>
            <a:r>
              <a:rPr lang="nl-BE" dirty="0" err="1"/>
              <a:t>lowest</a:t>
            </a:r>
            <a:r>
              <a:rPr lang="nl-BE" dirty="0"/>
              <a:t> </a:t>
            </a:r>
            <a:r>
              <a:rPr lang="nl-BE" dirty="0" err="1"/>
              <a:t>incomes</a:t>
            </a:r>
            <a:endParaRPr lang="nl-BE" dirty="0"/>
          </a:p>
          <a:p>
            <a:pPr lvl="3"/>
            <a:r>
              <a:rPr lang="nl-BE" dirty="0"/>
              <a:t>families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children</a:t>
            </a:r>
            <a:br>
              <a:rPr lang="nl-BE" dirty="0"/>
            </a:br>
            <a:endParaRPr lang="nl-BE" dirty="0"/>
          </a:p>
          <a:p>
            <a:pPr marL="784800" lvl="3" indent="-457200">
              <a:buFont typeface="+mj-lt"/>
              <a:buAutoNum type="arabicPeriod" startAt="2"/>
            </a:pPr>
            <a:r>
              <a:rPr lang="nl-BE" dirty="0" err="1"/>
              <a:t>improving</a:t>
            </a:r>
            <a:r>
              <a:rPr lang="nl-BE" dirty="0"/>
              <a:t> </a:t>
            </a:r>
            <a:r>
              <a:rPr lang="nl-BE" dirty="0" err="1"/>
              <a:t>quality</a:t>
            </a:r>
            <a:endParaRPr lang="nl-BE" dirty="0"/>
          </a:p>
          <a:p>
            <a:pPr marL="327600" lvl="3" indent="0">
              <a:buNone/>
            </a:pPr>
            <a:endParaRPr lang="nl-BE" dirty="0"/>
          </a:p>
          <a:p>
            <a:pPr lvl="2"/>
            <a:r>
              <a:rPr lang="nl-BE" dirty="0" err="1">
                <a:solidFill>
                  <a:srgbClr val="E26244"/>
                </a:solidFill>
              </a:rPr>
              <a:t>Integrated</a:t>
            </a:r>
            <a:r>
              <a:rPr lang="nl-BE" dirty="0">
                <a:solidFill>
                  <a:srgbClr val="E26244"/>
                </a:solidFill>
              </a:rPr>
              <a:t> master plan </a:t>
            </a:r>
            <a:r>
              <a:rPr lang="nl-BE" dirty="0" err="1">
                <a:solidFill>
                  <a:srgbClr val="E26244"/>
                </a:solidFill>
              </a:rPr>
              <a:t>for</a:t>
            </a:r>
            <a:r>
              <a:rPr lang="nl-BE" dirty="0">
                <a:solidFill>
                  <a:srgbClr val="E26244"/>
                </a:solidFill>
              </a:rPr>
              <a:t> </a:t>
            </a:r>
            <a:r>
              <a:rPr lang="nl-BE" dirty="0" err="1">
                <a:solidFill>
                  <a:srgbClr val="E26244"/>
                </a:solidFill>
              </a:rPr>
              <a:t>social</a:t>
            </a:r>
            <a:r>
              <a:rPr lang="nl-BE" dirty="0">
                <a:solidFill>
                  <a:srgbClr val="E26244"/>
                </a:solidFill>
              </a:rPr>
              <a:t> </a:t>
            </a:r>
            <a:r>
              <a:rPr lang="nl-BE" dirty="0" err="1">
                <a:solidFill>
                  <a:srgbClr val="E26244"/>
                </a:solidFill>
              </a:rPr>
              <a:t>and</a:t>
            </a:r>
            <a:r>
              <a:rPr lang="nl-BE" dirty="0">
                <a:solidFill>
                  <a:srgbClr val="E26244"/>
                </a:solidFill>
              </a:rPr>
              <a:t> </a:t>
            </a:r>
            <a:r>
              <a:rPr lang="nl-BE" dirty="0" err="1">
                <a:solidFill>
                  <a:srgbClr val="E26244"/>
                </a:solidFill>
              </a:rPr>
              <a:t>affordable</a:t>
            </a:r>
            <a:r>
              <a:rPr lang="nl-BE" dirty="0">
                <a:solidFill>
                  <a:srgbClr val="E26244"/>
                </a:solidFill>
              </a:rPr>
              <a:t> </a:t>
            </a:r>
            <a:r>
              <a:rPr lang="nl-BE" dirty="0" err="1">
                <a:solidFill>
                  <a:srgbClr val="E26244"/>
                </a:solidFill>
              </a:rPr>
              <a:t>housing</a:t>
            </a:r>
            <a:endParaRPr lang="nl-BE" dirty="0">
              <a:solidFill>
                <a:srgbClr val="E26244"/>
              </a:solidFill>
            </a:endParaRP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2D1745-1D39-472B-993D-EBBD9E8681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 February 2020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180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11</a:t>
            </a:fld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2800" dirty="0"/>
              <a:t>HOUSING FOR </a:t>
            </a:r>
            <a:br>
              <a:rPr lang="nl-BE" sz="2800" dirty="0"/>
            </a:br>
            <a:r>
              <a:rPr lang="nl-BE" sz="2800" dirty="0"/>
              <a:t>THE HOMELESS</a:t>
            </a:r>
          </a:p>
          <a:p>
            <a:endParaRPr lang="nl-BE" sz="2800" dirty="0"/>
          </a:p>
          <a:p>
            <a:endParaRPr lang="nl-BE" sz="2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Social support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wellbeing</a:t>
            </a:r>
            <a:r>
              <a:rPr lang="nl-BE" dirty="0"/>
              <a:t> policy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799119" y="1482300"/>
            <a:ext cx="5712023" cy="4608512"/>
          </a:xfrm>
        </p:spPr>
        <p:txBody>
          <a:bodyPr>
            <a:normAutofit/>
          </a:bodyPr>
          <a:lstStyle/>
          <a:p>
            <a:pPr lvl="2"/>
            <a:r>
              <a:rPr lang="nl-BE" sz="2800" dirty="0"/>
              <a:t>Delivering Housing First support</a:t>
            </a:r>
          </a:p>
          <a:p>
            <a:pPr marL="46800" lvl="2" indent="0">
              <a:buNone/>
            </a:pPr>
            <a:r>
              <a:rPr lang="nl-BE" sz="2800" dirty="0"/>
              <a:t>	2019: 238 </a:t>
            </a:r>
            <a:r>
              <a:rPr lang="nl-BE" sz="2800" dirty="0" err="1"/>
              <a:t>trajectories</a:t>
            </a:r>
            <a:endParaRPr lang="nl-BE" sz="2800" dirty="0"/>
          </a:p>
          <a:p>
            <a:pPr lvl="2"/>
            <a:r>
              <a:rPr lang="nl-BE" sz="2800" dirty="0"/>
              <a:t>Delivering Social </a:t>
            </a:r>
            <a:r>
              <a:rPr lang="nl-BE" sz="2800" dirty="0" err="1"/>
              <a:t>Rental</a:t>
            </a:r>
            <a:r>
              <a:rPr lang="nl-BE" sz="2800" dirty="0"/>
              <a:t> support</a:t>
            </a:r>
          </a:p>
          <a:p>
            <a:pPr marL="560387" lvl="4" indent="0">
              <a:buNone/>
            </a:pPr>
            <a:r>
              <a:rPr lang="nl-BE" sz="2800" dirty="0"/>
              <a:t>	2019: 329 </a:t>
            </a:r>
            <a:r>
              <a:rPr lang="nl-BE" sz="2800" dirty="0" err="1"/>
              <a:t>trajectories</a:t>
            </a:r>
            <a:r>
              <a:rPr lang="nl-BE" sz="2800" dirty="0"/>
              <a:t>  </a:t>
            </a:r>
          </a:p>
          <a:p>
            <a:pPr lvl="2"/>
            <a:r>
              <a:rPr lang="nl-BE" sz="2800" dirty="0" err="1"/>
              <a:t>Optimising</a:t>
            </a:r>
            <a:r>
              <a:rPr lang="nl-BE" sz="2800" dirty="0"/>
              <a:t> Shelter system</a:t>
            </a:r>
          </a:p>
          <a:p>
            <a:pPr marL="306000" lvl="3" indent="0">
              <a:buNone/>
            </a:pPr>
            <a:endParaRPr lang="nl-BE" sz="2800" dirty="0"/>
          </a:p>
          <a:p>
            <a:pPr lvl="2"/>
            <a:r>
              <a:rPr lang="nl-BE" sz="2800" dirty="0" err="1"/>
              <a:t>Outreaching</a:t>
            </a:r>
            <a:r>
              <a:rPr lang="nl-BE" sz="2800" dirty="0"/>
              <a:t> services </a:t>
            </a:r>
          </a:p>
          <a:p>
            <a:pPr lvl="2"/>
            <a:endParaRPr lang="nl-BE" sz="2800" dirty="0"/>
          </a:p>
          <a:p>
            <a:pPr lvl="2"/>
            <a:r>
              <a:rPr lang="nl-BE" sz="2800" dirty="0" err="1">
                <a:solidFill>
                  <a:srgbClr val="E26244"/>
                </a:solidFill>
              </a:rPr>
              <a:t>Integrated</a:t>
            </a:r>
            <a:r>
              <a:rPr lang="nl-BE" sz="2800" dirty="0">
                <a:solidFill>
                  <a:srgbClr val="E26244"/>
                </a:solidFill>
              </a:rPr>
              <a:t> </a:t>
            </a:r>
            <a:r>
              <a:rPr lang="nl-BE" sz="2800" dirty="0" err="1">
                <a:solidFill>
                  <a:srgbClr val="E26244"/>
                </a:solidFill>
              </a:rPr>
              <a:t>Poverty</a:t>
            </a:r>
            <a:r>
              <a:rPr lang="nl-BE" sz="2800" dirty="0">
                <a:solidFill>
                  <a:srgbClr val="E26244"/>
                </a:solidFill>
              </a:rPr>
              <a:t> </a:t>
            </a:r>
            <a:r>
              <a:rPr lang="nl-BE" sz="2800" dirty="0" err="1">
                <a:solidFill>
                  <a:srgbClr val="E26244"/>
                </a:solidFill>
              </a:rPr>
              <a:t>Reduction</a:t>
            </a:r>
            <a:r>
              <a:rPr lang="nl-BE" sz="2800" dirty="0">
                <a:solidFill>
                  <a:srgbClr val="E26244"/>
                </a:solidFill>
              </a:rPr>
              <a:t> Plan</a:t>
            </a:r>
          </a:p>
          <a:p>
            <a:pPr marL="46800" lvl="2" indent="0">
              <a:buNone/>
            </a:pPr>
            <a:endParaRPr lang="nl-BE" sz="2800" dirty="0"/>
          </a:p>
          <a:p>
            <a:pPr marL="46800" lvl="2" indent="0">
              <a:buNone/>
            </a:pPr>
            <a:endParaRPr lang="nl-BE" sz="2800" dirty="0"/>
          </a:p>
          <a:p>
            <a:pPr lvl="2"/>
            <a:endParaRPr lang="nl-BE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2D1745-1D39-472B-993D-EBBD9E8681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716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12</a:t>
            </a:fld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2800" dirty="0"/>
              <a:t>HOUSING FOR </a:t>
            </a:r>
            <a:br>
              <a:rPr lang="nl-BE" sz="2800" dirty="0"/>
            </a:br>
            <a:r>
              <a:rPr lang="nl-BE" sz="2800" dirty="0"/>
              <a:t>THE HOMELESS</a:t>
            </a:r>
          </a:p>
          <a:p>
            <a:endParaRPr lang="nl-BE" sz="2800" dirty="0"/>
          </a:p>
          <a:p>
            <a:endParaRPr lang="nl-BE" sz="2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Joint policy </a:t>
            </a:r>
            <a:r>
              <a:rPr lang="nl-BE" dirty="0" err="1"/>
              <a:t>projects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651238" y="1482300"/>
            <a:ext cx="5892561" cy="4608512"/>
          </a:xfrm>
        </p:spPr>
        <p:txBody>
          <a:bodyPr>
            <a:normAutofit fontScale="85000" lnSpcReduction="20000"/>
          </a:bodyPr>
          <a:lstStyle/>
          <a:p>
            <a:pPr lvl="2"/>
            <a:r>
              <a:rPr lang="nl-BE" sz="3200" dirty="0">
                <a:solidFill>
                  <a:schemeClr val="tx1"/>
                </a:solidFill>
              </a:rPr>
              <a:t>Social </a:t>
            </a:r>
            <a:r>
              <a:rPr lang="nl-BE" sz="3200" dirty="0" err="1">
                <a:solidFill>
                  <a:schemeClr val="tx1"/>
                </a:solidFill>
              </a:rPr>
              <a:t>housing</a:t>
            </a:r>
            <a:r>
              <a:rPr lang="nl-BE" sz="3200" dirty="0">
                <a:solidFill>
                  <a:schemeClr val="tx1"/>
                </a:solidFill>
              </a:rPr>
              <a:t> companies: </a:t>
            </a:r>
          </a:p>
          <a:p>
            <a:pPr lvl="3"/>
            <a:r>
              <a:rPr lang="nl-BE" sz="3000" dirty="0">
                <a:solidFill>
                  <a:schemeClr val="tx1"/>
                </a:solidFill>
              </a:rPr>
              <a:t>41 units per </a:t>
            </a:r>
            <a:r>
              <a:rPr lang="nl-BE" sz="3000" dirty="0" err="1">
                <a:solidFill>
                  <a:schemeClr val="tx1"/>
                </a:solidFill>
              </a:rPr>
              <a:t>year</a:t>
            </a:r>
            <a:r>
              <a:rPr lang="nl-BE" sz="3000" dirty="0">
                <a:solidFill>
                  <a:schemeClr val="tx1"/>
                </a:solidFill>
              </a:rPr>
              <a:t> are </a:t>
            </a:r>
            <a:r>
              <a:rPr lang="nl-BE" sz="3000" dirty="0" err="1">
                <a:solidFill>
                  <a:schemeClr val="tx1"/>
                </a:solidFill>
              </a:rPr>
              <a:t>available</a:t>
            </a:r>
            <a:r>
              <a:rPr lang="nl-BE" sz="3000" dirty="0">
                <a:solidFill>
                  <a:schemeClr val="tx1"/>
                </a:solidFill>
              </a:rPr>
              <a:t> </a:t>
            </a:r>
            <a:r>
              <a:rPr lang="nl-BE" sz="3000" dirty="0" err="1">
                <a:solidFill>
                  <a:schemeClr val="tx1"/>
                </a:solidFill>
              </a:rPr>
              <a:t>for</a:t>
            </a:r>
            <a:r>
              <a:rPr lang="nl-BE" sz="3000" dirty="0">
                <a:solidFill>
                  <a:schemeClr val="tx1"/>
                </a:solidFill>
              </a:rPr>
              <a:t> Housing First </a:t>
            </a:r>
            <a:r>
              <a:rPr lang="nl-BE" sz="3000" dirty="0" err="1">
                <a:solidFill>
                  <a:schemeClr val="tx1"/>
                </a:solidFill>
              </a:rPr>
              <a:t>for</a:t>
            </a:r>
            <a:r>
              <a:rPr lang="nl-BE" sz="3000">
                <a:solidFill>
                  <a:schemeClr val="tx1"/>
                </a:solidFill>
              </a:rPr>
              <a:t> homeless</a:t>
            </a:r>
            <a:r>
              <a:rPr lang="nl-BE" sz="3000" dirty="0">
                <a:solidFill>
                  <a:schemeClr val="tx1"/>
                </a:solidFill>
              </a:rPr>
              <a:t> </a:t>
            </a:r>
            <a:r>
              <a:rPr lang="nl-BE" sz="3000" dirty="0" err="1">
                <a:solidFill>
                  <a:schemeClr val="tx1"/>
                </a:solidFill>
              </a:rPr>
              <a:t>people</a:t>
            </a:r>
            <a:r>
              <a:rPr lang="nl-BE" sz="3000" dirty="0">
                <a:solidFill>
                  <a:schemeClr val="tx1"/>
                </a:solidFill>
              </a:rPr>
              <a:t>, </a:t>
            </a:r>
          </a:p>
          <a:p>
            <a:pPr lvl="3"/>
            <a:r>
              <a:rPr lang="nl-BE" sz="3000" dirty="0">
                <a:solidFill>
                  <a:schemeClr val="tx1"/>
                </a:solidFill>
              </a:rPr>
              <a:t>9 units per </a:t>
            </a:r>
            <a:r>
              <a:rPr lang="nl-BE" sz="3000" dirty="0" err="1">
                <a:solidFill>
                  <a:schemeClr val="tx1"/>
                </a:solidFill>
              </a:rPr>
              <a:t>year</a:t>
            </a:r>
            <a:r>
              <a:rPr lang="nl-BE" sz="3000" dirty="0">
                <a:solidFill>
                  <a:schemeClr val="tx1"/>
                </a:solidFill>
              </a:rPr>
              <a:t> are </a:t>
            </a:r>
            <a:r>
              <a:rPr lang="nl-BE" sz="3000" dirty="0" err="1">
                <a:solidFill>
                  <a:schemeClr val="tx1"/>
                </a:solidFill>
              </a:rPr>
              <a:t>available</a:t>
            </a:r>
            <a:r>
              <a:rPr lang="nl-BE" sz="3000" dirty="0">
                <a:solidFill>
                  <a:schemeClr val="tx1"/>
                </a:solidFill>
              </a:rPr>
              <a:t> </a:t>
            </a:r>
            <a:r>
              <a:rPr lang="nl-BE" sz="3000" dirty="0" err="1">
                <a:solidFill>
                  <a:schemeClr val="tx1"/>
                </a:solidFill>
              </a:rPr>
              <a:t>for</a:t>
            </a:r>
            <a:r>
              <a:rPr lang="nl-BE" sz="3000" dirty="0">
                <a:solidFill>
                  <a:schemeClr val="tx1"/>
                </a:solidFill>
              </a:rPr>
              <a:t> </a:t>
            </a:r>
            <a:r>
              <a:rPr lang="nl-BE" sz="3000" dirty="0" err="1">
                <a:solidFill>
                  <a:schemeClr val="tx1"/>
                </a:solidFill>
              </a:rPr>
              <a:t>young</a:t>
            </a:r>
            <a:r>
              <a:rPr lang="nl-BE" sz="3000" dirty="0">
                <a:solidFill>
                  <a:schemeClr val="tx1"/>
                </a:solidFill>
              </a:rPr>
              <a:t> </a:t>
            </a:r>
            <a:r>
              <a:rPr lang="nl-BE" sz="3000" dirty="0" err="1">
                <a:solidFill>
                  <a:schemeClr val="tx1"/>
                </a:solidFill>
              </a:rPr>
              <a:t>people</a:t>
            </a:r>
            <a:r>
              <a:rPr lang="nl-BE" sz="3000" dirty="0">
                <a:solidFill>
                  <a:schemeClr val="tx1"/>
                </a:solidFill>
              </a:rPr>
              <a:t> </a:t>
            </a:r>
            <a:r>
              <a:rPr lang="nl-BE" sz="3000" dirty="0" err="1">
                <a:solidFill>
                  <a:schemeClr val="tx1"/>
                </a:solidFill>
              </a:rPr>
              <a:t>for</a:t>
            </a:r>
            <a:r>
              <a:rPr lang="nl-BE" sz="3000" dirty="0">
                <a:solidFill>
                  <a:schemeClr val="tx1"/>
                </a:solidFill>
              </a:rPr>
              <a:t> </a:t>
            </a:r>
            <a:r>
              <a:rPr lang="nl-BE" sz="3000" dirty="0" err="1">
                <a:solidFill>
                  <a:schemeClr val="tx1"/>
                </a:solidFill>
              </a:rPr>
              <a:t>guided</a:t>
            </a:r>
            <a:r>
              <a:rPr lang="nl-BE" sz="3000" dirty="0">
                <a:solidFill>
                  <a:schemeClr val="tx1"/>
                </a:solidFill>
              </a:rPr>
              <a:t> independent living</a:t>
            </a:r>
          </a:p>
          <a:p>
            <a:pPr lvl="3"/>
            <a:r>
              <a:rPr lang="nl-BE" sz="3000" dirty="0">
                <a:solidFill>
                  <a:schemeClr val="tx1"/>
                </a:solidFill>
              </a:rPr>
              <a:t>9 units per </a:t>
            </a:r>
            <a:r>
              <a:rPr lang="nl-BE" sz="3000" dirty="0" err="1">
                <a:solidFill>
                  <a:schemeClr val="tx1"/>
                </a:solidFill>
              </a:rPr>
              <a:t>year</a:t>
            </a:r>
            <a:r>
              <a:rPr lang="nl-BE" sz="3000" dirty="0">
                <a:solidFill>
                  <a:schemeClr val="tx1"/>
                </a:solidFill>
              </a:rPr>
              <a:t> are </a:t>
            </a:r>
            <a:r>
              <a:rPr lang="nl-BE" sz="3000" dirty="0" err="1">
                <a:solidFill>
                  <a:schemeClr val="tx1"/>
                </a:solidFill>
              </a:rPr>
              <a:t>available</a:t>
            </a:r>
            <a:r>
              <a:rPr lang="nl-BE" sz="3000" dirty="0">
                <a:solidFill>
                  <a:schemeClr val="tx1"/>
                </a:solidFill>
              </a:rPr>
              <a:t> </a:t>
            </a:r>
            <a:r>
              <a:rPr lang="nl-BE" sz="3000" dirty="0" err="1">
                <a:solidFill>
                  <a:schemeClr val="tx1"/>
                </a:solidFill>
              </a:rPr>
              <a:t>for</a:t>
            </a:r>
            <a:r>
              <a:rPr lang="nl-BE" sz="3000" dirty="0">
                <a:solidFill>
                  <a:schemeClr val="tx1"/>
                </a:solidFill>
              </a:rPr>
              <a:t> </a:t>
            </a:r>
            <a:r>
              <a:rPr lang="nl-BE" sz="3000" dirty="0" err="1">
                <a:solidFill>
                  <a:schemeClr val="tx1"/>
                </a:solidFill>
              </a:rPr>
              <a:t>people</a:t>
            </a:r>
            <a:r>
              <a:rPr lang="nl-BE" sz="3000" dirty="0">
                <a:solidFill>
                  <a:schemeClr val="tx1"/>
                </a:solidFill>
              </a:rPr>
              <a:t> </a:t>
            </a:r>
            <a:r>
              <a:rPr lang="nl-BE" sz="3000" dirty="0" err="1">
                <a:solidFill>
                  <a:schemeClr val="tx1"/>
                </a:solidFill>
              </a:rPr>
              <a:t>with</a:t>
            </a:r>
            <a:r>
              <a:rPr lang="nl-BE" sz="3000" dirty="0">
                <a:solidFill>
                  <a:schemeClr val="tx1"/>
                </a:solidFill>
              </a:rPr>
              <a:t> </a:t>
            </a:r>
            <a:r>
              <a:rPr lang="nl-BE" sz="3000" dirty="0" err="1">
                <a:solidFill>
                  <a:schemeClr val="tx1"/>
                </a:solidFill>
              </a:rPr>
              <a:t>mental</a:t>
            </a:r>
            <a:r>
              <a:rPr lang="nl-BE" sz="3000" dirty="0">
                <a:solidFill>
                  <a:schemeClr val="tx1"/>
                </a:solidFill>
              </a:rPr>
              <a:t> issues</a:t>
            </a:r>
            <a:br>
              <a:rPr lang="nl-BE" sz="3000" dirty="0">
                <a:solidFill>
                  <a:schemeClr val="tx1"/>
                </a:solidFill>
              </a:rPr>
            </a:br>
            <a:endParaRPr lang="nl-BE" sz="3000" dirty="0">
              <a:solidFill>
                <a:schemeClr val="tx1"/>
              </a:solidFill>
            </a:endParaRPr>
          </a:p>
          <a:p>
            <a:pPr lvl="2"/>
            <a:r>
              <a:rPr lang="nl-BE" sz="3200" dirty="0" err="1"/>
              <a:t>Doubling</a:t>
            </a:r>
            <a:r>
              <a:rPr lang="nl-BE" sz="3200" dirty="0"/>
              <a:t> </a:t>
            </a:r>
            <a:r>
              <a:rPr lang="nl-BE" sz="3200" dirty="0" err="1"/>
              <a:t>social</a:t>
            </a:r>
            <a:r>
              <a:rPr lang="nl-BE" sz="3200" dirty="0"/>
              <a:t> </a:t>
            </a:r>
            <a:r>
              <a:rPr lang="nl-BE" sz="3200" dirty="0" err="1"/>
              <a:t>rental</a:t>
            </a:r>
            <a:r>
              <a:rPr lang="nl-BE" sz="3200" dirty="0"/>
              <a:t> units </a:t>
            </a:r>
            <a:r>
              <a:rPr lang="nl-BE" sz="3200" dirty="0" err="1"/>
              <a:t>for</a:t>
            </a:r>
            <a:r>
              <a:rPr lang="nl-BE" sz="3200" dirty="0"/>
              <a:t> </a:t>
            </a:r>
            <a:r>
              <a:rPr lang="nl-BE" sz="3200" dirty="0" err="1"/>
              <a:t>vulnerable</a:t>
            </a:r>
            <a:r>
              <a:rPr lang="nl-BE" sz="3200" dirty="0"/>
              <a:t> </a:t>
            </a:r>
            <a:r>
              <a:rPr lang="nl-BE" sz="3200" dirty="0" err="1"/>
              <a:t>groups</a:t>
            </a:r>
            <a:r>
              <a:rPr lang="nl-BE" sz="3200" dirty="0"/>
              <a:t> </a:t>
            </a:r>
            <a:r>
              <a:rPr lang="nl-BE" sz="3200" dirty="0" err="1"/>
              <a:t>to</a:t>
            </a:r>
            <a:r>
              <a:rPr lang="nl-BE" sz="3200" dirty="0"/>
              <a:t> 532</a:t>
            </a:r>
            <a:br>
              <a:rPr lang="nl-BE" sz="3200" dirty="0"/>
            </a:br>
            <a:endParaRPr lang="nl-BE" sz="3200" dirty="0"/>
          </a:p>
          <a:p>
            <a:pPr lvl="2"/>
            <a:r>
              <a:rPr lang="nl-BE" sz="3200" dirty="0"/>
              <a:t>Building 11 </a:t>
            </a:r>
            <a:r>
              <a:rPr lang="nl-BE" sz="3200" dirty="0" err="1"/>
              <a:t>Robust</a:t>
            </a:r>
            <a:r>
              <a:rPr lang="nl-BE" sz="3200" dirty="0"/>
              <a:t> </a:t>
            </a:r>
            <a:r>
              <a:rPr lang="nl-BE" sz="3200" dirty="0" err="1"/>
              <a:t>housing</a:t>
            </a:r>
            <a:r>
              <a:rPr lang="nl-BE" sz="3200" dirty="0"/>
              <a:t> units (</a:t>
            </a:r>
            <a:r>
              <a:rPr lang="nl-BE" sz="3200" dirty="0" err="1"/>
              <a:t>Skaeve</a:t>
            </a:r>
            <a:r>
              <a:rPr lang="nl-BE" sz="3200" dirty="0"/>
              <a:t> Huse)</a:t>
            </a:r>
          </a:p>
          <a:p>
            <a:pPr marL="46800" lvl="2" indent="0">
              <a:buNone/>
            </a:pPr>
            <a:endParaRPr lang="nl-BE" dirty="0"/>
          </a:p>
          <a:p>
            <a:pPr lvl="2"/>
            <a:endParaRPr lang="nl-BE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2D1745-1D39-472B-993D-EBBD9E8681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246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13</a:t>
            </a:fld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2800" dirty="0"/>
              <a:t>HOUSING FOR </a:t>
            </a:r>
            <a:br>
              <a:rPr lang="nl-BE" sz="2800" dirty="0"/>
            </a:br>
            <a:r>
              <a:rPr lang="nl-BE" sz="2800" dirty="0"/>
              <a:t>THE HOMELESS</a:t>
            </a:r>
          </a:p>
          <a:p>
            <a:endParaRPr lang="nl-BE" sz="2800" dirty="0"/>
          </a:p>
          <a:p>
            <a:endParaRPr lang="nl-BE" sz="2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Joint policy </a:t>
            </a:r>
            <a:r>
              <a:rPr lang="nl-BE" dirty="0" err="1"/>
              <a:t>projects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699201" y="1482300"/>
            <a:ext cx="6091199" cy="4608512"/>
          </a:xfrm>
        </p:spPr>
        <p:txBody>
          <a:bodyPr>
            <a:normAutofit/>
          </a:bodyPr>
          <a:lstStyle/>
          <a:p>
            <a:pPr lvl="2"/>
            <a:r>
              <a:rPr lang="nl-BE" sz="3200" dirty="0" err="1"/>
              <a:t>Expanding</a:t>
            </a:r>
            <a:r>
              <a:rPr lang="nl-BE" sz="3200" dirty="0"/>
              <a:t> </a:t>
            </a:r>
            <a:r>
              <a:rPr lang="nl-BE" sz="3200" dirty="0" err="1"/>
              <a:t>temporary</a:t>
            </a:r>
            <a:r>
              <a:rPr lang="nl-BE" sz="3200" dirty="0"/>
              <a:t> </a:t>
            </a:r>
            <a:r>
              <a:rPr lang="nl-BE" sz="3200" dirty="0" err="1"/>
              <a:t>accommodation</a:t>
            </a:r>
            <a:r>
              <a:rPr lang="nl-BE" sz="3200" dirty="0"/>
              <a:t> </a:t>
            </a:r>
            <a:r>
              <a:rPr lang="nl-BE" sz="3200" dirty="0" err="1"/>
              <a:t>for</a:t>
            </a:r>
            <a:r>
              <a:rPr lang="nl-BE" sz="3200" dirty="0"/>
              <a:t> Intra European </a:t>
            </a:r>
            <a:r>
              <a:rPr lang="nl-BE" sz="3200" dirty="0" err="1"/>
              <a:t>migrants</a:t>
            </a:r>
            <a:br>
              <a:rPr lang="nl-BE" sz="3200" dirty="0"/>
            </a:br>
            <a:endParaRPr lang="nl-BE" sz="3200" dirty="0"/>
          </a:p>
          <a:p>
            <a:pPr lvl="2"/>
            <a:r>
              <a:rPr lang="nl-BE" sz="3200" dirty="0"/>
              <a:t>Shelter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orientation</a:t>
            </a:r>
            <a:r>
              <a:rPr lang="nl-BE" sz="3200" dirty="0"/>
              <a:t> system </a:t>
            </a:r>
            <a:r>
              <a:rPr lang="nl-BE" sz="3200" dirty="0" err="1"/>
              <a:t>for</a:t>
            </a:r>
            <a:r>
              <a:rPr lang="nl-BE" sz="3200" dirty="0"/>
              <a:t> </a:t>
            </a:r>
            <a:r>
              <a:rPr lang="nl-BE" sz="3200" dirty="0" err="1"/>
              <a:t>people</a:t>
            </a:r>
            <a:r>
              <a:rPr lang="nl-BE" sz="3200" dirty="0"/>
              <a:t> without </a:t>
            </a:r>
            <a:r>
              <a:rPr lang="nl-BE" sz="3200" dirty="0" err="1"/>
              <a:t>legal</a:t>
            </a:r>
            <a:r>
              <a:rPr lang="nl-BE" sz="3200" dirty="0"/>
              <a:t> </a:t>
            </a:r>
            <a:r>
              <a:rPr lang="nl-BE" sz="3200" dirty="0" err="1"/>
              <a:t>documents</a:t>
            </a:r>
            <a:r>
              <a:rPr lang="nl-BE" sz="3200" dirty="0"/>
              <a:t> or </a:t>
            </a:r>
            <a:r>
              <a:rPr lang="nl-BE" sz="3200" dirty="0" err="1"/>
              <a:t>with</a:t>
            </a:r>
            <a:r>
              <a:rPr lang="nl-BE" sz="3200" dirty="0"/>
              <a:t> a </a:t>
            </a:r>
            <a:r>
              <a:rPr lang="nl-BE" sz="3200" dirty="0" err="1"/>
              <a:t>precarious</a:t>
            </a:r>
            <a:r>
              <a:rPr lang="nl-BE" sz="3200" dirty="0"/>
              <a:t> status</a:t>
            </a:r>
            <a:br>
              <a:rPr lang="nl-BE" sz="3200" dirty="0"/>
            </a:br>
            <a:endParaRPr lang="nl-BE" sz="3200" dirty="0"/>
          </a:p>
          <a:p>
            <a:pPr lvl="2"/>
            <a:r>
              <a:rPr lang="nl-BE" sz="3200" dirty="0"/>
              <a:t>Post mobile </a:t>
            </a:r>
            <a:r>
              <a:rPr lang="nl-BE" sz="3200" dirty="0" err="1"/>
              <a:t>housing</a:t>
            </a:r>
            <a:endParaRPr lang="nl-BE" sz="3200" dirty="0"/>
          </a:p>
          <a:p>
            <a:pPr marL="46800" lvl="2" indent="0">
              <a:buNone/>
            </a:pPr>
            <a:endParaRPr lang="nl-BE" dirty="0"/>
          </a:p>
          <a:p>
            <a:pPr lvl="2"/>
            <a:endParaRPr lang="nl-BE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2D1745-1D39-472B-993D-EBBD9E8681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84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t>14</a:t>
            </a:fld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2800" dirty="0"/>
              <a:t>HOUSING FOR </a:t>
            </a:r>
            <a:br>
              <a:rPr lang="nl-BE" sz="2800" dirty="0"/>
            </a:br>
            <a:r>
              <a:rPr lang="nl-BE" sz="2800" dirty="0"/>
              <a:t>THE HOMELESS</a:t>
            </a:r>
          </a:p>
          <a:p>
            <a:endParaRPr lang="nl-BE" sz="2800" dirty="0"/>
          </a:p>
          <a:p>
            <a:endParaRPr lang="nl-BE" sz="2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Joint policy </a:t>
            </a:r>
            <a:r>
              <a:rPr lang="nl-BE" dirty="0" err="1"/>
              <a:t>projects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651238" y="1482300"/>
            <a:ext cx="5827247" cy="4608512"/>
          </a:xfrm>
        </p:spPr>
        <p:txBody>
          <a:bodyPr>
            <a:normAutofit/>
          </a:bodyPr>
          <a:lstStyle/>
          <a:p>
            <a:pPr lvl="2"/>
            <a:endParaRPr lang="nl-BE" dirty="0"/>
          </a:p>
          <a:p>
            <a:pPr lvl="2"/>
            <a:r>
              <a:rPr lang="nl-BE" sz="3600" dirty="0" err="1"/>
              <a:t>Renovating</a:t>
            </a:r>
            <a:r>
              <a:rPr lang="nl-BE" sz="3600" dirty="0"/>
              <a:t> </a:t>
            </a:r>
            <a:r>
              <a:rPr lang="nl-BE" sz="3600" dirty="0" err="1"/>
              <a:t>with</a:t>
            </a:r>
            <a:r>
              <a:rPr lang="nl-BE" sz="3600" dirty="0"/>
              <a:t> </a:t>
            </a:r>
            <a:r>
              <a:rPr lang="nl-BE" sz="3600" dirty="0" err="1"/>
              <a:t>recurring</a:t>
            </a:r>
            <a:r>
              <a:rPr lang="nl-BE" sz="3600" dirty="0"/>
              <a:t> funds (UIA)</a:t>
            </a:r>
          </a:p>
          <a:p>
            <a:pPr marL="46800" lvl="2" indent="0">
              <a:buNone/>
            </a:pPr>
            <a:endParaRPr lang="nl-BE" sz="3600" dirty="0"/>
          </a:p>
          <a:p>
            <a:pPr lvl="2"/>
            <a:r>
              <a:rPr lang="nl-BE" sz="3600" dirty="0"/>
              <a:t>Taskforce Housing </a:t>
            </a:r>
            <a:r>
              <a:rPr lang="nl-BE" sz="3600" dirty="0" err="1"/>
              <a:t>and</a:t>
            </a:r>
            <a:r>
              <a:rPr lang="nl-BE" sz="3600" dirty="0"/>
              <a:t> </a:t>
            </a:r>
            <a:r>
              <a:rPr lang="nl-BE" sz="3600" dirty="0" err="1"/>
              <a:t>Sheltering</a:t>
            </a:r>
            <a:endParaRPr lang="nl-BE" sz="3600" dirty="0"/>
          </a:p>
          <a:p>
            <a:pPr marL="46800" lvl="2" indent="0">
              <a:buNone/>
            </a:pPr>
            <a:endParaRPr lang="nl-BE" dirty="0"/>
          </a:p>
          <a:p>
            <a:pPr lvl="2"/>
            <a:endParaRPr lang="nl-BE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2D1745-1D39-472B-993D-EBBD9E8681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 February 2020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7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Thank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listening</a:t>
            </a:r>
            <a:r>
              <a:rPr lang="nl-BE" dirty="0"/>
              <a:t>!</a:t>
            </a:r>
            <a:br>
              <a:rPr lang="nl-BE" dirty="0"/>
            </a:b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questions</a:t>
            </a:r>
            <a:r>
              <a:rPr lang="nl-BE" dirty="0"/>
              <a:t>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Patricia Vanderbauwhede 			Steven Vanden Broucke</a:t>
            </a:r>
          </a:p>
          <a:p>
            <a:r>
              <a:rPr lang="nl-BE" dirty="0"/>
              <a:t>Policy </a:t>
            </a:r>
            <a:r>
              <a:rPr lang="nl-BE" dirty="0" err="1"/>
              <a:t>advisor</a:t>
            </a:r>
            <a:r>
              <a:rPr lang="nl-BE" dirty="0"/>
              <a:t>				Policy </a:t>
            </a:r>
            <a:r>
              <a:rPr lang="nl-BE" dirty="0" err="1"/>
              <a:t>advisor</a:t>
            </a:r>
            <a:endParaRPr lang="nl-BE" dirty="0"/>
          </a:p>
          <a:p>
            <a:r>
              <a:rPr lang="nl-BE" dirty="0"/>
              <a:t>Housing service 				Social service</a:t>
            </a:r>
          </a:p>
          <a:p>
            <a:r>
              <a:rPr lang="nl-BE" dirty="0" err="1">
                <a:hlinkClick r:id="rId2"/>
              </a:rPr>
              <a:t>p</a:t>
            </a:r>
            <a:r>
              <a:rPr lang="nl-BE" dirty="0" err="1">
                <a:hlinkClick r:id="rId3"/>
              </a:rPr>
              <a:t>atricia.vanderbauwhede@stad.gent</a:t>
            </a:r>
            <a:r>
              <a:rPr lang="nl-BE" dirty="0"/>
              <a:t>  	</a:t>
            </a:r>
            <a:r>
              <a:rPr lang="nl-BE" dirty="0" err="1">
                <a:hlinkClick r:id="rId4"/>
              </a:rPr>
              <a:t>steven.vandenbroucke@stad.gent</a:t>
            </a:r>
            <a:r>
              <a:rPr lang="nl-BE" dirty="0"/>
              <a:t> </a:t>
            </a:r>
          </a:p>
          <a:p>
            <a:endParaRPr lang="nl-BE" dirty="0"/>
          </a:p>
          <a:p>
            <a:r>
              <a:rPr lang="nl-BE" dirty="0"/>
              <a:t>City of </a:t>
            </a:r>
            <a:r>
              <a:rPr lang="nl-BE" dirty="0" err="1"/>
              <a:t>Ghent</a:t>
            </a:r>
            <a:r>
              <a:rPr lang="nl-BE" dirty="0"/>
              <a:t> - Belgium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9C88890-B919-4BA4-9147-E56B80508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5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1524001" y="5961677"/>
            <a:ext cx="2152187" cy="89632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l="29429" t="36962" r="30221" b="33164"/>
          <a:stretch/>
        </p:blipFill>
        <p:spPr>
          <a:xfrm>
            <a:off x="1524000" y="5961678"/>
            <a:ext cx="2152188" cy="8963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CC4EEE6-B7CA-4B91-B0D2-E1C435F9AC63}"/>
              </a:ext>
            </a:extLst>
          </p:cNvPr>
          <p:cNvSpPr txBox="1"/>
          <p:nvPr/>
        </p:nvSpPr>
        <p:spPr>
          <a:xfrm>
            <a:off x="3046602" y="206781"/>
            <a:ext cx="51843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nl-BE" dirty="0"/>
            </a:br>
            <a:endParaRPr lang="nl-BE" dirty="0"/>
          </a:p>
          <a:p>
            <a:pPr algn="ctr"/>
            <a:r>
              <a:rPr lang="nl-BE" sz="8000" dirty="0">
                <a:solidFill>
                  <a:srgbClr val="E46345"/>
                </a:solidFill>
                <a:latin typeface="Fira Sans"/>
                <a:sym typeface="Fira Sans"/>
              </a:rPr>
              <a:t>W</a:t>
            </a:r>
            <a:r>
              <a:rPr lang="nl-BE" sz="8000" dirty="0">
                <a:solidFill>
                  <a:srgbClr val="E26244"/>
                </a:solidFill>
                <a:latin typeface="Fira Sans"/>
                <a:sym typeface="Fira Sans"/>
              </a:rPr>
              <a:t>H</a:t>
            </a:r>
            <a:r>
              <a:rPr lang="nl-BE" sz="8000" dirty="0">
                <a:solidFill>
                  <a:srgbClr val="E46345"/>
                </a:solidFill>
                <a:latin typeface="Fira Sans"/>
                <a:sym typeface="Fira Sans"/>
              </a:rPr>
              <a:t>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B18E0-5E0B-430C-8921-BABA358B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7" y="942885"/>
            <a:ext cx="10147200" cy="637262"/>
          </a:xfrm>
        </p:spPr>
        <p:txBody>
          <a:bodyPr/>
          <a:lstStyle/>
          <a:p>
            <a:r>
              <a:rPr lang="nl-BE" dirty="0">
                <a:solidFill>
                  <a:srgbClr val="E26244"/>
                </a:solidFill>
              </a:rPr>
              <a:t>WHY </a:t>
            </a:r>
            <a:r>
              <a:rPr lang="nl-BE" dirty="0" err="1">
                <a:solidFill>
                  <a:srgbClr val="E26244"/>
                </a:solidFill>
              </a:rPr>
              <a:t>Ghent</a:t>
            </a:r>
            <a:r>
              <a:rPr lang="nl-BE" dirty="0">
                <a:solidFill>
                  <a:srgbClr val="E26244"/>
                </a:solidFill>
              </a:rPr>
              <a:t> </a:t>
            </a:r>
            <a:r>
              <a:rPr lang="nl-BE" dirty="0" err="1">
                <a:solidFill>
                  <a:srgbClr val="E26244"/>
                </a:solidFill>
              </a:rPr>
              <a:t>started</a:t>
            </a:r>
            <a:r>
              <a:rPr lang="nl-BE" dirty="0">
                <a:solidFill>
                  <a:srgbClr val="E26244"/>
                </a:solidFill>
              </a:rPr>
              <a:t> URBACT APN ROOF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79024E3-4B04-4AE9-A34E-2FB0B0B9E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027" y="1789202"/>
            <a:ext cx="9580800" cy="4232087"/>
          </a:xfrm>
        </p:spPr>
        <p:txBody>
          <a:bodyPr>
            <a:normAutofit fontScale="85000" lnSpcReduction="20000"/>
          </a:bodyPr>
          <a:lstStyle/>
          <a:p>
            <a:pPr marL="306000" lvl="3" indent="0">
              <a:buNone/>
            </a:pPr>
            <a:r>
              <a:rPr lang="nl-BE" dirty="0" err="1"/>
              <a:t>Ghent</a:t>
            </a:r>
            <a:r>
              <a:rPr lang="nl-BE" dirty="0"/>
              <a:t> advocates </a:t>
            </a:r>
            <a:r>
              <a:rPr lang="nl-BE" dirty="0" err="1"/>
              <a:t>the</a:t>
            </a:r>
            <a:r>
              <a:rPr lang="nl-BE" dirty="0"/>
              <a:t> right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(</a:t>
            </a:r>
            <a:r>
              <a:rPr lang="nl-BE" dirty="0" err="1"/>
              <a:t>signed</a:t>
            </a:r>
            <a:r>
              <a:rPr lang="nl-BE" dirty="0"/>
              <a:t> UN Shift </a:t>
            </a:r>
            <a:r>
              <a:rPr lang="nl-BE" dirty="0" err="1"/>
              <a:t>and</a:t>
            </a:r>
            <a:r>
              <a:rPr lang="nl-BE" dirty="0"/>
              <a:t> EU </a:t>
            </a:r>
            <a:r>
              <a:rPr lang="nl-BE" dirty="0" err="1"/>
              <a:t>Pledge</a:t>
            </a:r>
            <a:r>
              <a:rPr lang="nl-BE" dirty="0"/>
              <a:t>) </a:t>
            </a:r>
          </a:p>
          <a:p>
            <a:pPr marL="306000" lvl="3" indent="0">
              <a:buNone/>
            </a:pPr>
            <a:r>
              <a:rPr lang="nl-BE" dirty="0"/>
              <a:t>BUT:</a:t>
            </a:r>
          </a:p>
          <a:p>
            <a:pPr lvl="4"/>
            <a:r>
              <a:rPr lang="nl-BE" dirty="0" err="1"/>
              <a:t>housing</a:t>
            </a:r>
            <a:r>
              <a:rPr lang="nl-BE" dirty="0"/>
              <a:t> crisis, </a:t>
            </a:r>
            <a:r>
              <a:rPr lang="nl-BE" dirty="0" err="1"/>
              <a:t>also</a:t>
            </a:r>
            <a:r>
              <a:rPr lang="nl-BE" dirty="0"/>
              <a:t> in </a:t>
            </a:r>
            <a:r>
              <a:rPr lang="nl-BE" dirty="0" err="1"/>
              <a:t>Ghent</a:t>
            </a:r>
            <a:r>
              <a:rPr lang="nl-BE" dirty="0"/>
              <a:t>: </a:t>
            </a:r>
            <a:r>
              <a:rPr lang="nl-BE" dirty="0" err="1"/>
              <a:t>lack</a:t>
            </a:r>
            <a:r>
              <a:rPr lang="nl-BE" dirty="0"/>
              <a:t> of </a:t>
            </a:r>
            <a:r>
              <a:rPr lang="nl-BE" dirty="0" err="1"/>
              <a:t>affordable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stock </a:t>
            </a:r>
            <a:r>
              <a:rPr lang="nl-BE" dirty="0" err="1"/>
              <a:t>especially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vulnerable</a:t>
            </a:r>
            <a:r>
              <a:rPr lang="nl-BE" dirty="0"/>
              <a:t> </a:t>
            </a:r>
            <a:r>
              <a:rPr lang="nl-BE" dirty="0" err="1"/>
              <a:t>groups</a:t>
            </a:r>
            <a:endParaRPr lang="nl-BE" dirty="0"/>
          </a:p>
          <a:p>
            <a:pPr lvl="4"/>
            <a:r>
              <a:rPr lang="nl-BE" dirty="0"/>
              <a:t>350-500 </a:t>
            </a:r>
            <a:r>
              <a:rPr lang="nl-BE" dirty="0" err="1"/>
              <a:t>known</a:t>
            </a:r>
            <a:r>
              <a:rPr lang="nl-BE" dirty="0"/>
              <a:t> </a:t>
            </a:r>
            <a:r>
              <a:rPr lang="nl-BE" dirty="0" err="1"/>
              <a:t>chronic</a:t>
            </a:r>
            <a:r>
              <a:rPr lang="nl-BE" dirty="0"/>
              <a:t> </a:t>
            </a:r>
            <a:r>
              <a:rPr lang="nl-BE" dirty="0" err="1"/>
              <a:t>homeless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, +/- 1,400 </a:t>
            </a:r>
            <a:r>
              <a:rPr lang="nl-BE" dirty="0" err="1"/>
              <a:t>unique</a:t>
            </a:r>
            <a:r>
              <a:rPr lang="nl-BE" dirty="0"/>
              <a:t> users of </a:t>
            </a:r>
            <a:r>
              <a:rPr lang="nl-BE" dirty="0" err="1"/>
              <a:t>night</a:t>
            </a:r>
            <a:r>
              <a:rPr lang="nl-BE" dirty="0"/>
              <a:t> shelter, </a:t>
            </a:r>
            <a:r>
              <a:rPr lang="nl-BE" dirty="0" err="1"/>
              <a:t>estimate</a:t>
            </a:r>
            <a:r>
              <a:rPr lang="nl-BE" dirty="0"/>
              <a:t> of 100 families (</a:t>
            </a:r>
            <a:r>
              <a:rPr lang="nl-BE" dirty="0" err="1"/>
              <a:t>often</a:t>
            </a:r>
            <a:r>
              <a:rPr lang="nl-BE" dirty="0"/>
              <a:t> without </a:t>
            </a:r>
            <a:r>
              <a:rPr lang="nl-BE" dirty="0" err="1"/>
              <a:t>legal</a:t>
            </a:r>
            <a:r>
              <a:rPr lang="nl-BE" dirty="0"/>
              <a:t> </a:t>
            </a:r>
            <a:r>
              <a:rPr lang="nl-BE" dirty="0" err="1"/>
              <a:t>residence</a:t>
            </a:r>
            <a:r>
              <a:rPr lang="nl-BE" dirty="0"/>
              <a:t>) ! no complete </a:t>
            </a:r>
            <a:r>
              <a:rPr lang="nl-BE" dirty="0" err="1"/>
              <a:t>numbers</a:t>
            </a:r>
            <a:r>
              <a:rPr lang="nl-BE" dirty="0"/>
              <a:t> </a:t>
            </a:r>
            <a:r>
              <a:rPr lang="nl-BE" dirty="0" err="1"/>
              <a:t>available</a:t>
            </a:r>
            <a:endParaRPr lang="nl-BE" dirty="0"/>
          </a:p>
          <a:p>
            <a:pPr lvl="4"/>
            <a:r>
              <a:rPr lang="nl-BE" dirty="0"/>
              <a:t>issues of </a:t>
            </a:r>
            <a:r>
              <a:rPr lang="nl-BE" dirty="0" err="1"/>
              <a:t>migration</a:t>
            </a:r>
            <a:r>
              <a:rPr lang="nl-BE" dirty="0"/>
              <a:t> (EU </a:t>
            </a:r>
            <a:r>
              <a:rPr lang="nl-BE" dirty="0" err="1"/>
              <a:t>and</a:t>
            </a:r>
            <a:r>
              <a:rPr lang="nl-BE" dirty="0"/>
              <a:t> non EU) </a:t>
            </a:r>
            <a:r>
              <a:rPr lang="nl-BE" dirty="0" err="1"/>
              <a:t>and</a:t>
            </a:r>
            <a:r>
              <a:rPr lang="nl-BE" dirty="0"/>
              <a:t> of </a:t>
            </a:r>
            <a:r>
              <a:rPr lang="nl-BE" dirty="0" err="1"/>
              <a:t>societalisation</a:t>
            </a:r>
            <a:r>
              <a:rPr lang="nl-BE" dirty="0"/>
              <a:t> of </a:t>
            </a:r>
            <a:r>
              <a:rPr lang="nl-BE" dirty="0" err="1"/>
              <a:t>residential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services; </a:t>
            </a:r>
            <a:r>
              <a:rPr lang="nl-BE" dirty="0" err="1"/>
              <a:t>growing</a:t>
            </a:r>
            <a:r>
              <a:rPr lang="nl-BE" dirty="0"/>
              <a:t> </a:t>
            </a:r>
            <a:r>
              <a:rPr lang="nl-BE" dirty="0" err="1"/>
              <a:t>diversity</a:t>
            </a:r>
            <a:r>
              <a:rPr lang="nl-BE" dirty="0"/>
              <a:t> of target </a:t>
            </a:r>
            <a:r>
              <a:rPr lang="nl-BE" dirty="0" err="1"/>
              <a:t>groups</a:t>
            </a:r>
            <a:r>
              <a:rPr lang="nl-BE" dirty="0"/>
              <a:t> </a:t>
            </a:r>
            <a:br>
              <a:rPr lang="nl-BE" dirty="0"/>
            </a:br>
            <a:endParaRPr lang="nl-BE" dirty="0"/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b="1" dirty="0">
                <a:solidFill>
                  <a:srgbClr val="E26244"/>
                </a:solidFill>
              </a:rPr>
              <a:t>AMBITION: </a:t>
            </a:r>
            <a:br>
              <a:rPr lang="nl-BE" b="1" dirty="0">
                <a:solidFill>
                  <a:srgbClr val="E26244"/>
                </a:solidFill>
              </a:rPr>
            </a:br>
            <a:r>
              <a:rPr lang="nl-BE" b="1" dirty="0">
                <a:solidFill>
                  <a:srgbClr val="E26244"/>
                </a:solidFill>
              </a:rPr>
              <a:t>	-  </a:t>
            </a:r>
            <a:r>
              <a:rPr lang="nl-BE" dirty="0"/>
              <a:t>longterm goal of </a:t>
            </a:r>
            <a:r>
              <a:rPr lang="nl-BE" dirty="0" err="1"/>
              <a:t>functional</a:t>
            </a:r>
            <a:r>
              <a:rPr lang="nl-BE" dirty="0"/>
              <a:t> zero (no more </a:t>
            </a:r>
            <a:r>
              <a:rPr lang="nl-BE" dirty="0" err="1"/>
              <a:t>structural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r>
              <a:rPr lang="nl-BE" dirty="0"/>
              <a:t>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=&gt;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inspiration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European </a:t>
            </a:r>
            <a:r>
              <a:rPr lang="nl-BE" dirty="0" err="1"/>
              <a:t>countries</a:t>
            </a:r>
            <a:r>
              <a:rPr lang="nl-BE" dirty="0"/>
              <a:t> on </a:t>
            </a:r>
            <a:r>
              <a:rPr lang="nl-BE" dirty="0" err="1"/>
              <a:t>housing</a:t>
            </a:r>
            <a:r>
              <a:rPr lang="nl-BE" dirty="0"/>
              <a:t> solutions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55E35F-AE02-4714-BD2F-91056EA9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18F47CA6-B8D8-43C0-B522-5B713811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7735" y="6418834"/>
            <a:ext cx="5806458" cy="216000"/>
          </a:xfrm>
        </p:spPr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10" name="Tijdelijke aanduiding voor datum 5">
            <a:extLst>
              <a:ext uri="{FF2B5EF4-FFF2-40B4-BE49-F238E27FC236}">
                <a16:creationId xmlns:a16="http://schemas.microsoft.com/office/drawing/2014/main" id="{ECCEA0D4-F955-462C-A80D-91C026B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89507" y="6418800"/>
            <a:ext cx="1368151" cy="230400"/>
          </a:xfrm>
        </p:spPr>
        <p:txBody>
          <a:bodyPr/>
          <a:lstStyle/>
          <a:p>
            <a:r>
              <a:rPr lang="en-US" sz="1200"/>
              <a:t>11 February 2020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80146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B18E0-5E0B-430C-8921-BABA358B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34" y="942885"/>
            <a:ext cx="10147200" cy="1143000"/>
          </a:xfrm>
        </p:spPr>
        <p:txBody>
          <a:bodyPr/>
          <a:lstStyle/>
          <a:p>
            <a:r>
              <a:rPr lang="nl-BE" dirty="0">
                <a:solidFill>
                  <a:srgbClr val="E26244"/>
                </a:solidFill>
              </a:rPr>
              <a:t>WHY </a:t>
            </a:r>
            <a:r>
              <a:rPr lang="nl-BE" dirty="0" err="1">
                <a:solidFill>
                  <a:srgbClr val="E26244"/>
                </a:solidFill>
              </a:rPr>
              <a:t>Ghent</a:t>
            </a:r>
            <a:r>
              <a:rPr lang="nl-BE" dirty="0">
                <a:solidFill>
                  <a:srgbClr val="E26244"/>
                </a:solidFill>
              </a:rPr>
              <a:t> </a:t>
            </a:r>
            <a:r>
              <a:rPr lang="nl-BE" dirty="0" err="1">
                <a:solidFill>
                  <a:srgbClr val="E26244"/>
                </a:solidFill>
              </a:rPr>
              <a:t>started</a:t>
            </a:r>
            <a:r>
              <a:rPr lang="nl-BE" dirty="0">
                <a:solidFill>
                  <a:srgbClr val="E26244"/>
                </a:solidFill>
              </a:rPr>
              <a:t> URBACT APN ROOF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79024E3-4B04-4AE9-A34E-2FB0B0B9E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027" y="1789202"/>
            <a:ext cx="9580800" cy="4232087"/>
          </a:xfrm>
        </p:spPr>
        <p:txBody>
          <a:bodyPr>
            <a:normAutofit/>
          </a:bodyPr>
          <a:lstStyle/>
          <a:p>
            <a:r>
              <a:rPr lang="nl-BE" dirty="0" err="1"/>
              <a:t>Choice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</a:p>
          <a:p>
            <a:r>
              <a:rPr lang="nl-BE" dirty="0"/>
              <a:t>- </a:t>
            </a:r>
            <a:r>
              <a:rPr lang="nl-BE" dirty="0" err="1"/>
              <a:t>exploring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implement</a:t>
            </a:r>
            <a:r>
              <a:rPr lang="nl-BE" dirty="0"/>
              <a:t> Housing First (</a:t>
            </a:r>
            <a:r>
              <a:rPr lang="nl-BE" dirty="0" err="1"/>
              <a:t>cf</a:t>
            </a:r>
            <a:r>
              <a:rPr lang="nl-BE" dirty="0"/>
              <a:t> Finland)</a:t>
            </a:r>
          </a:p>
          <a:p>
            <a:r>
              <a:rPr lang="nl-BE" dirty="0"/>
              <a:t>- </a:t>
            </a:r>
            <a:r>
              <a:rPr lang="nl-BE" dirty="0" err="1"/>
              <a:t>exchanging</a:t>
            </a:r>
            <a:r>
              <a:rPr lang="nl-BE" dirty="0"/>
              <a:t> </a:t>
            </a:r>
            <a:r>
              <a:rPr lang="nl-BE" dirty="0" err="1"/>
              <a:t>methods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data </a:t>
            </a:r>
            <a:r>
              <a:rPr lang="nl-BE" dirty="0" err="1"/>
              <a:t>collection</a:t>
            </a:r>
            <a:endParaRPr lang="nl-BE" dirty="0"/>
          </a:p>
          <a:p>
            <a:endParaRPr lang="nl-BE" dirty="0"/>
          </a:p>
          <a:p>
            <a:r>
              <a:rPr lang="nl-BE" b="1" dirty="0">
                <a:solidFill>
                  <a:srgbClr val="E26244"/>
                </a:solidFill>
              </a:rPr>
              <a:t>ROOF AMBITION:</a:t>
            </a:r>
            <a:r>
              <a:rPr lang="nl-BE" dirty="0">
                <a:solidFill>
                  <a:srgbClr val="E26244"/>
                </a:solidFill>
              </a:rPr>
              <a:t> </a:t>
            </a:r>
          </a:p>
          <a:p>
            <a:r>
              <a:rPr lang="nl-BE" dirty="0"/>
              <a:t>- </a:t>
            </a:r>
            <a:r>
              <a:rPr lang="nl-BE" dirty="0" err="1"/>
              <a:t>create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integrated</a:t>
            </a:r>
            <a:r>
              <a:rPr lang="nl-BE" dirty="0"/>
              <a:t> action plan </a:t>
            </a:r>
            <a:r>
              <a:rPr lang="nl-BE" dirty="0" err="1"/>
              <a:t>that</a:t>
            </a:r>
            <a:r>
              <a:rPr lang="nl-BE" dirty="0"/>
              <a:t> combines </a:t>
            </a:r>
            <a:r>
              <a:rPr lang="nl-BE" dirty="0" err="1"/>
              <a:t>housing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homelessness</a:t>
            </a:r>
            <a:endParaRPr lang="nl-BE" dirty="0"/>
          </a:p>
          <a:p>
            <a:r>
              <a:rPr lang="nl-BE" dirty="0"/>
              <a:t>- </a:t>
            </a:r>
            <a:r>
              <a:rPr lang="nl-BE" dirty="0" err="1"/>
              <a:t>influence</a:t>
            </a:r>
            <a:r>
              <a:rPr lang="nl-BE" dirty="0"/>
              <a:t> </a:t>
            </a:r>
            <a:r>
              <a:rPr lang="nl-BE" dirty="0" err="1"/>
              <a:t>national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European </a:t>
            </a:r>
            <a:r>
              <a:rPr lang="nl-BE" dirty="0" err="1"/>
              <a:t>homelessness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housing</a:t>
            </a:r>
            <a:r>
              <a:rPr lang="nl-BE" dirty="0"/>
              <a:t> politics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55E35F-AE02-4714-BD2F-91056EA9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D86-93AC-45BB-B8CA-9542A3CF9355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18F47CA6-B8D8-43C0-B522-5B713811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7735" y="6418834"/>
            <a:ext cx="5806458" cy="216000"/>
          </a:xfrm>
        </p:spPr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10" name="Tijdelijke aanduiding voor datum 5">
            <a:extLst>
              <a:ext uri="{FF2B5EF4-FFF2-40B4-BE49-F238E27FC236}">
                <a16:creationId xmlns:a16="http://schemas.microsoft.com/office/drawing/2014/main" id="{ECCEA0D4-F955-462C-A80D-91C026B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89507" y="6418800"/>
            <a:ext cx="1368151" cy="230400"/>
          </a:xfrm>
        </p:spPr>
        <p:txBody>
          <a:bodyPr/>
          <a:lstStyle/>
          <a:p>
            <a:r>
              <a:rPr lang="en-US" sz="1200"/>
              <a:t>11 February 2020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43598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beeldingsresultaat voor sjabloon stad gent">
            <a:extLst>
              <a:ext uri="{FF2B5EF4-FFF2-40B4-BE49-F238E27FC236}">
                <a16:creationId xmlns:a16="http://schemas.microsoft.com/office/drawing/2014/main" id="{1E49E64C-B20E-465F-8FFD-5840A507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7" y="171664"/>
            <a:ext cx="1547446" cy="87085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DEA1A96-96A1-4DF1-AB1F-9CBC89C1093C}"/>
              </a:ext>
            </a:extLst>
          </p:cNvPr>
          <p:cNvSpPr/>
          <p:nvPr/>
        </p:nvSpPr>
        <p:spPr>
          <a:xfrm>
            <a:off x="1698173" y="432788"/>
            <a:ext cx="10493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l-BE" sz="3600" dirty="0">
                <a:solidFill>
                  <a:schemeClr val="bg1"/>
                </a:solidFill>
              </a:rPr>
              <a:t>		A POLICY SHIFT 			</a:t>
            </a:r>
            <a:endParaRPr lang="en-GB" sz="3600" b="1" dirty="0">
              <a:solidFill>
                <a:prstClr val="white"/>
              </a:solidFill>
            </a:endParaRPr>
          </a:p>
        </p:txBody>
      </p:sp>
      <p:pic>
        <p:nvPicPr>
          <p:cNvPr id="5" name="Picture 2" descr="https://d3n8a8pro7vhmx.cloudfront.net/groengent/pages/3394/attachments/original/1558081172/foto_dakloosheid.JPG?1558081172">
            <a:extLst>
              <a:ext uri="{FF2B5EF4-FFF2-40B4-BE49-F238E27FC236}">
                <a16:creationId xmlns:a16="http://schemas.microsoft.com/office/drawing/2014/main" id="{E021C8C3-60DA-4BD5-A398-2760F65A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30" y="1812757"/>
            <a:ext cx="7092995" cy="39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9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84124-532F-440D-9401-65112AA8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720" y="620688"/>
            <a:ext cx="7191761" cy="1143000"/>
          </a:xfrm>
        </p:spPr>
        <p:txBody>
          <a:bodyPr/>
          <a:lstStyle/>
          <a:p>
            <a:r>
              <a:rPr lang="nl-BE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nl-BE" sz="3200" dirty="0"/>
              <a:t> </a:t>
            </a:r>
            <a:r>
              <a:rPr lang="nl-BE" sz="3200" u="sng" dirty="0"/>
              <a:t>managing </a:t>
            </a:r>
            <a:r>
              <a:rPr lang="nl-BE" sz="3200" u="sng" dirty="0" err="1"/>
              <a:t>homelessness</a:t>
            </a:r>
            <a:r>
              <a:rPr lang="nl-BE" sz="3200" dirty="0"/>
              <a:t>…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583584-8389-44B4-B6E4-40CC2EB51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720" y="1556793"/>
            <a:ext cx="7913736" cy="4680519"/>
          </a:xfrm>
        </p:spPr>
        <p:txBody>
          <a:bodyPr>
            <a:normAutofit/>
          </a:bodyPr>
          <a:lstStyle/>
          <a:p>
            <a:r>
              <a:rPr lang="nl-BE" sz="2400" b="1" dirty="0"/>
              <a:t>Past policy</a:t>
            </a:r>
          </a:p>
          <a:p>
            <a:endParaRPr lang="nl-BE" sz="2400" b="1" dirty="0"/>
          </a:p>
          <a:p>
            <a:endParaRPr lang="nl-BE" sz="2400" b="1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29D064-1D1D-4C9B-A206-6B952F6F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9707" y="6418835"/>
            <a:ext cx="379088" cy="229097"/>
          </a:xfrm>
        </p:spPr>
        <p:txBody>
          <a:bodyPr/>
          <a:lstStyle/>
          <a:p>
            <a:fld id="{E8F12D86-93AC-45BB-B8CA-9542A3CF9355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CE6FE80C-77C0-4931-A964-01F85165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7735" y="6418834"/>
            <a:ext cx="5806458" cy="216000"/>
          </a:xfrm>
        </p:spPr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10" name="Tijdelijke aanduiding voor datum 5">
            <a:extLst>
              <a:ext uri="{FF2B5EF4-FFF2-40B4-BE49-F238E27FC236}">
                <a16:creationId xmlns:a16="http://schemas.microsoft.com/office/drawing/2014/main" id="{A3AFBE7B-EC72-4533-BDD0-0CFCCC87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89507" y="6418800"/>
            <a:ext cx="1368151" cy="230400"/>
          </a:xfrm>
        </p:spPr>
        <p:txBody>
          <a:bodyPr/>
          <a:lstStyle/>
          <a:p>
            <a:r>
              <a:rPr lang="en-US" sz="1200"/>
              <a:t>11 February 2020</a:t>
            </a:r>
            <a:endParaRPr lang="nl-BE" sz="1200" dirty="0"/>
          </a:p>
        </p:txBody>
      </p:sp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CBD31672-9E24-40E3-AEA3-962CE417D44E}"/>
              </a:ext>
            </a:extLst>
          </p:cNvPr>
          <p:cNvSpPr/>
          <p:nvPr/>
        </p:nvSpPr>
        <p:spPr>
          <a:xfrm>
            <a:off x="2292520" y="2754453"/>
            <a:ext cx="1708485" cy="1411705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6FD52B7F-B0EC-40AF-9459-F3CBD26225D2}"/>
              </a:ext>
            </a:extLst>
          </p:cNvPr>
          <p:cNvSpPr/>
          <p:nvPr/>
        </p:nvSpPr>
        <p:spPr>
          <a:xfrm>
            <a:off x="4608242" y="2247900"/>
            <a:ext cx="2661639" cy="2306667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oomdiagram: Verbindingslijn 10">
            <a:extLst>
              <a:ext uri="{FF2B5EF4-FFF2-40B4-BE49-F238E27FC236}">
                <a16:creationId xmlns:a16="http://schemas.microsoft.com/office/drawing/2014/main" id="{D73691A1-4167-4355-A636-CFE536C6E517}"/>
              </a:ext>
            </a:extLst>
          </p:cNvPr>
          <p:cNvSpPr/>
          <p:nvPr/>
        </p:nvSpPr>
        <p:spPr>
          <a:xfrm>
            <a:off x="7659099" y="2754453"/>
            <a:ext cx="1772863" cy="1585405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331600-DE90-4D85-9D19-3132ECB29DF0}"/>
              </a:ext>
            </a:extLst>
          </p:cNvPr>
          <p:cNvSpPr txBox="1"/>
          <p:nvPr/>
        </p:nvSpPr>
        <p:spPr>
          <a:xfrm>
            <a:off x="2323091" y="3213556"/>
            <a:ext cx="2241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/>
              <a:t>PREVENTION</a:t>
            </a:r>
            <a:endParaRPr lang="en-GB" sz="22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0F64EFC-720B-433C-B310-5B4C2238D6D1}"/>
              </a:ext>
            </a:extLst>
          </p:cNvPr>
          <p:cNvSpPr txBox="1"/>
          <p:nvPr/>
        </p:nvSpPr>
        <p:spPr>
          <a:xfrm>
            <a:off x="4649958" y="2644169"/>
            <a:ext cx="2578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SHELTER/</a:t>
            </a:r>
            <a:br>
              <a:rPr lang="nl-BE" sz="3200" dirty="0"/>
            </a:br>
            <a:r>
              <a:rPr lang="nl-BE" sz="3200" dirty="0"/>
              <a:t>TEMPORARY HOUSING</a:t>
            </a:r>
            <a:endParaRPr lang="en-GB" sz="32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D28B58E-7FF0-4871-862C-364C3C61ECA4}"/>
              </a:ext>
            </a:extLst>
          </p:cNvPr>
          <p:cNvSpPr txBox="1"/>
          <p:nvPr/>
        </p:nvSpPr>
        <p:spPr>
          <a:xfrm>
            <a:off x="7712824" y="3075564"/>
            <a:ext cx="2044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SUSTAINABLE/</a:t>
            </a:r>
          </a:p>
          <a:p>
            <a:r>
              <a:rPr lang="nl-BE" sz="2000" dirty="0"/>
              <a:t>PERMANENT</a:t>
            </a:r>
          </a:p>
          <a:p>
            <a:r>
              <a:rPr lang="nl-BE" sz="2000" dirty="0"/>
              <a:t>HOUSING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1873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84124-532F-440D-9401-65112AA8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720" y="620688"/>
            <a:ext cx="7191761" cy="1143000"/>
          </a:xfrm>
        </p:spPr>
        <p:txBody>
          <a:bodyPr/>
          <a:lstStyle/>
          <a:p>
            <a:r>
              <a:rPr lang="nl-B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 </a:t>
            </a:r>
            <a:r>
              <a:rPr lang="nl-BE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B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BE" sz="3200" u="sng" dirty="0" err="1"/>
              <a:t>ending</a:t>
            </a:r>
            <a:r>
              <a:rPr lang="nl-BE" sz="3200" u="sng" dirty="0"/>
              <a:t> </a:t>
            </a:r>
            <a:r>
              <a:rPr lang="nl-BE" sz="3200" u="sng" dirty="0" err="1"/>
              <a:t>homelessness</a:t>
            </a:r>
            <a:r>
              <a:rPr lang="nl-BE" sz="3200" dirty="0"/>
              <a:t>…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583584-8389-44B4-B6E4-40CC2EB51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720" y="1556793"/>
            <a:ext cx="7913736" cy="4680519"/>
          </a:xfrm>
        </p:spPr>
        <p:txBody>
          <a:bodyPr>
            <a:normAutofit/>
          </a:bodyPr>
          <a:lstStyle/>
          <a:p>
            <a:r>
              <a:rPr lang="nl-BE" sz="2400" b="1" dirty="0"/>
              <a:t>New policy</a:t>
            </a:r>
          </a:p>
          <a:p>
            <a:endParaRPr lang="nl-BE" sz="2400" b="1" dirty="0"/>
          </a:p>
          <a:p>
            <a:endParaRPr lang="nl-BE" sz="2400" b="1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29D064-1D1D-4C9B-A206-6B952F6F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9707" y="6418835"/>
            <a:ext cx="379088" cy="229097"/>
          </a:xfrm>
        </p:spPr>
        <p:txBody>
          <a:bodyPr/>
          <a:lstStyle/>
          <a:p>
            <a:fld id="{E8F12D86-93AC-45BB-B8CA-9542A3CF9355}" type="slidenum">
              <a:rPr lang="nl-BE" smtClean="0"/>
              <a:pPr/>
              <a:t>7</a:t>
            </a:fld>
            <a:endParaRPr lang="nl-BE"/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CE6FE80C-77C0-4931-A964-01F85165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7735" y="6418834"/>
            <a:ext cx="5806458" cy="216000"/>
          </a:xfrm>
        </p:spPr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10" name="Tijdelijke aanduiding voor datum 5">
            <a:extLst>
              <a:ext uri="{FF2B5EF4-FFF2-40B4-BE49-F238E27FC236}">
                <a16:creationId xmlns:a16="http://schemas.microsoft.com/office/drawing/2014/main" id="{A3AFBE7B-EC72-4533-BDD0-0CFCCC87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89507" y="6418800"/>
            <a:ext cx="1368151" cy="230400"/>
          </a:xfrm>
        </p:spPr>
        <p:txBody>
          <a:bodyPr/>
          <a:lstStyle/>
          <a:p>
            <a:r>
              <a:rPr lang="en-US" sz="1200"/>
              <a:t>11 February 2020</a:t>
            </a:r>
            <a:endParaRPr lang="nl-BE" sz="1200" dirty="0"/>
          </a:p>
        </p:txBody>
      </p:sp>
      <p:sp>
        <p:nvSpPr>
          <p:cNvPr id="4" name="Stroomdiagram: Verbindingslijn 3">
            <a:extLst>
              <a:ext uri="{FF2B5EF4-FFF2-40B4-BE49-F238E27FC236}">
                <a16:creationId xmlns:a16="http://schemas.microsoft.com/office/drawing/2014/main" id="{CBD31672-9E24-40E3-AEA3-962CE417D44E}"/>
              </a:ext>
            </a:extLst>
          </p:cNvPr>
          <p:cNvSpPr/>
          <p:nvPr/>
        </p:nvSpPr>
        <p:spPr>
          <a:xfrm>
            <a:off x="2219963" y="2268213"/>
            <a:ext cx="2557556" cy="2321574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6FD52B7F-B0EC-40AF-9459-F3CBD26225D2}"/>
              </a:ext>
            </a:extLst>
          </p:cNvPr>
          <p:cNvSpPr/>
          <p:nvPr/>
        </p:nvSpPr>
        <p:spPr>
          <a:xfrm>
            <a:off x="5299059" y="2897906"/>
            <a:ext cx="1294236" cy="1143001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oomdiagram: Verbindingslijn 10">
            <a:extLst>
              <a:ext uri="{FF2B5EF4-FFF2-40B4-BE49-F238E27FC236}">
                <a16:creationId xmlns:a16="http://schemas.microsoft.com/office/drawing/2014/main" id="{D73691A1-4167-4355-A636-CFE536C6E517}"/>
              </a:ext>
            </a:extLst>
          </p:cNvPr>
          <p:cNvSpPr/>
          <p:nvPr/>
        </p:nvSpPr>
        <p:spPr>
          <a:xfrm>
            <a:off x="7247395" y="2268213"/>
            <a:ext cx="2731449" cy="2321574"/>
          </a:xfrm>
          <a:prstGeom prst="flowChartConnector">
            <a:avLst/>
          </a:prstGeom>
          <a:solidFill>
            <a:srgbClr val="E26244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E26244"/>
              </a:highlight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331600-DE90-4D85-9D19-3132ECB29DF0}"/>
              </a:ext>
            </a:extLst>
          </p:cNvPr>
          <p:cNvSpPr txBox="1"/>
          <p:nvPr/>
        </p:nvSpPr>
        <p:spPr>
          <a:xfrm>
            <a:off x="2497045" y="3167390"/>
            <a:ext cx="228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PREVENTION</a:t>
            </a:r>
            <a:endParaRPr lang="en-GB" sz="28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0F64EFC-720B-433C-B310-5B4C2238D6D1}"/>
              </a:ext>
            </a:extLst>
          </p:cNvPr>
          <p:cNvSpPr txBox="1"/>
          <p:nvPr/>
        </p:nvSpPr>
        <p:spPr>
          <a:xfrm>
            <a:off x="5299059" y="3007742"/>
            <a:ext cx="1375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SHELTER/</a:t>
            </a:r>
            <a:br>
              <a:rPr lang="nl-BE" dirty="0"/>
            </a:br>
            <a:r>
              <a:rPr lang="nl-BE" dirty="0"/>
              <a:t>TEMPORARY HOUSING</a:t>
            </a:r>
            <a:endParaRPr lang="en-GB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D28B58E-7FF0-4871-862C-364C3C61ECA4}"/>
              </a:ext>
            </a:extLst>
          </p:cNvPr>
          <p:cNvSpPr txBox="1"/>
          <p:nvPr/>
        </p:nvSpPr>
        <p:spPr>
          <a:xfrm>
            <a:off x="7542105" y="2736502"/>
            <a:ext cx="2658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SUSTAINABLE/ PERMANENT HOUSING</a:t>
            </a:r>
          </a:p>
        </p:txBody>
      </p:sp>
    </p:spTree>
    <p:extLst>
      <p:ext uri="{BB962C8B-B14F-4D97-AF65-F5344CB8AC3E}">
        <p14:creationId xmlns:p14="http://schemas.microsoft.com/office/powerpoint/2010/main" val="236696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84124-532F-440D-9401-65112AA8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720" y="620688"/>
            <a:ext cx="7191761" cy="1143000"/>
          </a:xfrm>
        </p:spPr>
        <p:txBody>
          <a:bodyPr/>
          <a:lstStyle/>
          <a:p>
            <a:r>
              <a:rPr lang="nl-BE" sz="3200" dirty="0"/>
              <a:t>... </a:t>
            </a:r>
            <a:r>
              <a:rPr lang="nl-BE" sz="3200" dirty="0" err="1"/>
              <a:t>through</a:t>
            </a:r>
            <a:r>
              <a:rPr lang="nl-BE" sz="3200" dirty="0"/>
              <a:t> </a:t>
            </a:r>
            <a:r>
              <a:rPr lang="nl-BE" sz="3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structural</a:t>
            </a:r>
            <a:r>
              <a:rPr lang="nl-BE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BE" sz="32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housing</a:t>
            </a:r>
            <a:r>
              <a:rPr lang="nl-BE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solutions</a:t>
            </a:r>
            <a:endParaRPr lang="nl-BE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29D064-1D1D-4C9B-A206-6B952F6F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9707" y="6418835"/>
            <a:ext cx="379088" cy="229097"/>
          </a:xfrm>
        </p:spPr>
        <p:txBody>
          <a:bodyPr/>
          <a:lstStyle/>
          <a:p>
            <a:fld id="{E8F12D86-93AC-45BB-B8CA-9542A3CF9355}" type="slidenum">
              <a:rPr lang="nl-BE" smtClean="0"/>
              <a:pPr/>
              <a:t>8</a:t>
            </a:fld>
            <a:endParaRPr lang="nl-BE"/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CE6FE80C-77C0-4931-A964-01F85165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7735" y="6418834"/>
            <a:ext cx="5806458" cy="216000"/>
          </a:xfrm>
        </p:spPr>
        <p:txBody>
          <a:bodyPr/>
          <a:lstStyle/>
          <a:p>
            <a:pPr algn="l"/>
            <a:r>
              <a:rPr lang="en-GB"/>
              <a:t>ROOF Final meeting Phase 1 - Housing and homelessness policy</a:t>
            </a:r>
            <a:endParaRPr lang="nl-BE" dirty="0"/>
          </a:p>
        </p:txBody>
      </p:sp>
      <p:sp>
        <p:nvSpPr>
          <p:cNvPr id="10" name="Tijdelijke aanduiding voor datum 5">
            <a:extLst>
              <a:ext uri="{FF2B5EF4-FFF2-40B4-BE49-F238E27FC236}">
                <a16:creationId xmlns:a16="http://schemas.microsoft.com/office/drawing/2014/main" id="{A3AFBE7B-EC72-4533-BDD0-0CFCCC87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89507" y="6418800"/>
            <a:ext cx="1368151" cy="230400"/>
          </a:xfrm>
        </p:spPr>
        <p:txBody>
          <a:bodyPr/>
          <a:lstStyle/>
          <a:p>
            <a:r>
              <a:rPr lang="en-US" sz="1200"/>
              <a:t>11 February 2020</a:t>
            </a:r>
            <a:endParaRPr lang="nl-BE" sz="1200" dirty="0"/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6FD52B7F-B0EC-40AF-9459-F3CBD26225D2}"/>
              </a:ext>
            </a:extLst>
          </p:cNvPr>
          <p:cNvSpPr/>
          <p:nvPr/>
        </p:nvSpPr>
        <p:spPr>
          <a:xfrm>
            <a:off x="6439026" y="2813891"/>
            <a:ext cx="2446421" cy="2166322"/>
          </a:xfrm>
          <a:prstGeom prst="flowChartConnector">
            <a:avLst/>
          </a:prstGeom>
          <a:solidFill>
            <a:srgbClr val="0070C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oomdiagram: Verbindingslijn 10">
            <a:extLst>
              <a:ext uri="{FF2B5EF4-FFF2-40B4-BE49-F238E27FC236}">
                <a16:creationId xmlns:a16="http://schemas.microsoft.com/office/drawing/2014/main" id="{D73691A1-4167-4355-A636-CFE536C6E517}"/>
              </a:ext>
            </a:extLst>
          </p:cNvPr>
          <p:cNvSpPr/>
          <p:nvPr/>
        </p:nvSpPr>
        <p:spPr>
          <a:xfrm>
            <a:off x="2474543" y="2813891"/>
            <a:ext cx="2446421" cy="2166322"/>
          </a:xfrm>
          <a:prstGeom prst="flowChartConnector">
            <a:avLst/>
          </a:prstGeom>
          <a:solidFill>
            <a:srgbClr val="0070C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E26244"/>
              </a:highlight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0F64EFC-720B-433C-B310-5B4C2238D6D1}"/>
              </a:ext>
            </a:extLst>
          </p:cNvPr>
          <p:cNvSpPr txBox="1"/>
          <p:nvPr/>
        </p:nvSpPr>
        <p:spPr>
          <a:xfrm>
            <a:off x="6804780" y="3054148"/>
            <a:ext cx="17688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chemeClr val="bg1"/>
                </a:solidFill>
              </a:rPr>
              <a:t>SOCIAL SUPPORT </a:t>
            </a:r>
            <a:r>
              <a:rPr lang="nl-BE" b="1" dirty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nl-BE" sz="2400" b="1" dirty="0">
                <a:solidFill>
                  <a:schemeClr val="bg1"/>
                </a:solidFill>
              </a:rPr>
              <a:t>WELLBEING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D28B58E-7FF0-4871-862C-364C3C61ECA4}"/>
              </a:ext>
            </a:extLst>
          </p:cNvPr>
          <p:cNvSpPr txBox="1"/>
          <p:nvPr/>
        </p:nvSpPr>
        <p:spPr>
          <a:xfrm>
            <a:off x="2711826" y="3531202"/>
            <a:ext cx="244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</a:rPr>
              <a:t>HOUSING</a:t>
            </a:r>
            <a:endParaRPr lang="en-GB" sz="3600" b="1" dirty="0">
              <a:solidFill>
                <a:schemeClr val="bg1"/>
              </a:solidFill>
            </a:endParaRP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3042BE4A-6A38-47F3-872B-056AAFB21FB3}"/>
              </a:ext>
            </a:extLst>
          </p:cNvPr>
          <p:cNvCxnSpPr/>
          <p:nvPr/>
        </p:nvCxnSpPr>
        <p:spPr>
          <a:xfrm flipH="1">
            <a:off x="4399005" y="1334530"/>
            <a:ext cx="790833" cy="130981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95D4DAEF-EFA6-45E9-8419-AA9FB6743C93}"/>
              </a:ext>
            </a:extLst>
          </p:cNvPr>
          <p:cNvCxnSpPr>
            <a:cxnSpLocks/>
          </p:cNvCxnSpPr>
          <p:nvPr/>
        </p:nvCxnSpPr>
        <p:spPr>
          <a:xfrm>
            <a:off x="6439026" y="1334530"/>
            <a:ext cx="698374" cy="130981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1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beeldingsresultaat voor sjabloon stad gent">
            <a:extLst>
              <a:ext uri="{FF2B5EF4-FFF2-40B4-BE49-F238E27FC236}">
                <a16:creationId xmlns:a16="http://schemas.microsoft.com/office/drawing/2014/main" id="{1E49E64C-B20E-465F-8FFD-5840A507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7" y="171664"/>
            <a:ext cx="1547446" cy="87085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DEA1A96-96A1-4DF1-AB1F-9CBC89C1093C}"/>
              </a:ext>
            </a:extLst>
          </p:cNvPr>
          <p:cNvSpPr/>
          <p:nvPr/>
        </p:nvSpPr>
        <p:spPr>
          <a:xfrm>
            <a:off x="1698173" y="432788"/>
            <a:ext cx="104938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l-BE" sz="3600" b="1" dirty="0">
                <a:solidFill>
                  <a:prstClr val="white"/>
                </a:solidFill>
              </a:rPr>
              <a:t>HOUSING AND HOMELESSNESS POLICY </a:t>
            </a:r>
            <a:br>
              <a:rPr lang="nl-BE" sz="3600" b="1" dirty="0">
                <a:solidFill>
                  <a:prstClr val="white"/>
                </a:solidFill>
              </a:rPr>
            </a:br>
            <a:r>
              <a:rPr lang="nl-BE" sz="3600" b="1" dirty="0">
                <a:solidFill>
                  <a:prstClr val="white"/>
                </a:solidFill>
              </a:rPr>
              <a:t>UNITING FORCES</a:t>
            </a:r>
            <a:endParaRPr lang="nl-BE" sz="3600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nl-BE" sz="3600" dirty="0">
                <a:solidFill>
                  <a:schemeClr val="bg1"/>
                </a:solidFill>
              </a:rPr>
              <a:t>					</a:t>
            </a:r>
            <a:endParaRPr lang="en-GB" sz="3600" b="1" dirty="0">
              <a:solidFill>
                <a:prstClr val="white"/>
              </a:solidFill>
            </a:endParaRPr>
          </a:p>
        </p:txBody>
      </p:sp>
      <p:pic>
        <p:nvPicPr>
          <p:cNvPr id="6148" name="Picture 4" descr="https://d21buns5ku92am.cloudfront.net/62000/images/296517-woonbeleid-ef92d9-large-1542883197.jpg">
            <a:extLst>
              <a:ext uri="{FF2B5EF4-FFF2-40B4-BE49-F238E27FC236}">
                <a16:creationId xmlns:a16="http://schemas.microsoft.com/office/drawing/2014/main" id="{4F88A13C-B607-4D9C-AFA5-A64B1903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80" y="1855138"/>
            <a:ext cx="6131601" cy="409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3597"/>
      </p:ext>
    </p:extLst>
  </p:cSld>
  <p:clrMapOvr>
    <a:masterClrMapping/>
  </p:clrMapOvr>
</p:sld>
</file>

<file path=ppt/theme/theme1.xml><?xml version="1.0" encoding="utf-8"?>
<a:theme xmlns:a="http://schemas.openxmlformats.org/drawingml/2006/main" name="1_titeldia hoofdstuk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1102 PPT_StadG.potx" id="{8FACA50F-2A09-4233-BD99-4C3C02C470EC}" vid="{693B91C5-8AE3-4217-928C-3C5F23A8414F}"/>
    </a:ext>
  </a:extLst>
</a:theme>
</file>

<file path=ppt/theme/theme2.xml><?xml version="1.0" encoding="utf-8"?>
<a:theme xmlns:a="http://schemas.openxmlformats.org/drawingml/2006/main" name="slot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lot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1102 PPT_StadG.potx" id="{8FACA50F-2A09-4233-BD99-4C3C02C470EC}" vid="{1F1C774F-FDB2-46DB-B74F-1ABCD4E3ED6D}"/>
    </a:ext>
  </a:extLst>
</a:theme>
</file>

<file path=ppt/theme/theme4.xml><?xml version="1.0" encoding="utf-8"?>
<a:theme xmlns:a="http://schemas.openxmlformats.org/drawingml/2006/main" name="PPT_StadG_NL">
  <a:themeElements>
    <a:clrScheme name="_stadGent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009FE3"/>
      </a:accent1>
      <a:accent2>
        <a:srgbClr val="5BB4EA"/>
      </a:accent2>
      <a:accent3>
        <a:srgbClr val="9FCFF3"/>
      </a:accent3>
      <a:accent4>
        <a:srgbClr val="D1E8FA"/>
      </a:accent4>
      <a:accent5>
        <a:srgbClr val="006288"/>
      </a:accent5>
      <a:accent6>
        <a:srgbClr val="0081B5"/>
      </a:accent6>
      <a:hlink>
        <a:srgbClr val="000000"/>
      </a:hlink>
      <a:folHlink>
        <a:srgbClr val="000000"/>
      </a:folHlink>
    </a:clrScheme>
    <a:fontScheme name="_stadGe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1102 PPT_StadG.potx" id="{8FACA50F-2A09-4233-BD99-4C3C02C470EC}" vid="{9287063C-0599-467A-AB4D-3079ABC6480E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11459</TotalTime>
  <Words>2081</Words>
  <Application>Microsoft Office PowerPoint</Application>
  <PresentationFormat>Breedbeeld</PresentationFormat>
  <Paragraphs>197</Paragraphs>
  <Slides>15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Fira Sans</vt:lpstr>
      <vt:lpstr>1_titeldia hoofdstuk</vt:lpstr>
      <vt:lpstr>slot</vt:lpstr>
      <vt:lpstr>1_slot</vt:lpstr>
      <vt:lpstr>PPT_StadG_NL</vt:lpstr>
      <vt:lpstr>PowerPoint-presentatie</vt:lpstr>
      <vt:lpstr>PowerPoint-presentatie</vt:lpstr>
      <vt:lpstr>WHY Ghent started URBACT APN ROOF</vt:lpstr>
      <vt:lpstr>WHY Ghent started URBACT APN ROOF</vt:lpstr>
      <vt:lpstr>PowerPoint-presentatie</vt:lpstr>
      <vt:lpstr>From managing homelessness…</vt:lpstr>
      <vt:lpstr>... to ending homelessness…</vt:lpstr>
      <vt:lpstr>... through structural housing solutions</vt:lpstr>
      <vt:lpstr>PowerPoint-presentatie</vt:lpstr>
      <vt:lpstr>Housing policy</vt:lpstr>
      <vt:lpstr>Social support and wellbeing policy</vt:lpstr>
      <vt:lpstr>Joint policy projects</vt:lpstr>
      <vt:lpstr>Joint policy projects</vt:lpstr>
      <vt:lpstr>Joint policy projects</vt:lpstr>
      <vt:lpstr>Thank you for listening!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Kathleen Van de Kerckhove</dc:creator>
  <cp:lastModifiedBy>Vanderbauwhede Patricia</cp:lastModifiedBy>
  <cp:revision>191</cp:revision>
  <cp:lastPrinted>2020-01-06T16:36:45Z</cp:lastPrinted>
  <dcterms:created xsi:type="dcterms:W3CDTF">2017-09-14T12:10:12Z</dcterms:created>
  <dcterms:modified xsi:type="dcterms:W3CDTF">2020-02-07T16:29:00Z</dcterms:modified>
</cp:coreProperties>
</file>