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374" r:id="rId2"/>
    <p:sldId id="382" r:id="rId3"/>
    <p:sldId id="375" r:id="rId4"/>
    <p:sldId id="373" r:id="rId5"/>
    <p:sldId id="372" r:id="rId6"/>
    <p:sldId id="384" r:id="rId7"/>
    <p:sldId id="265" r:id="rId8"/>
    <p:sldId id="258" r:id="rId9"/>
    <p:sldId id="260" r:id="rId10"/>
    <p:sldId id="348" r:id="rId11"/>
    <p:sldId id="378" r:id="rId12"/>
    <p:sldId id="376" r:id="rId13"/>
    <p:sldId id="357" r:id="rId14"/>
    <p:sldId id="363" r:id="rId15"/>
    <p:sldId id="358" r:id="rId16"/>
    <p:sldId id="359" r:id="rId17"/>
    <p:sldId id="360" r:id="rId18"/>
    <p:sldId id="352" r:id="rId19"/>
    <p:sldId id="377" r:id="rId20"/>
    <p:sldId id="354" r:id="rId21"/>
    <p:sldId id="334" r:id="rId22"/>
    <p:sldId id="335" r:id="rId23"/>
    <p:sldId id="379" r:id="rId24"/>
    <p:sldId id="380" r:id="rId25"/>
    <p:sldId id="367" r:id="rId26"/>
    <p:sldId id="385" r:id="rId27"/>
    <p:sldId id="318" r:id="rId28"/>
    <p:sldId id="381" r:id="rId29"/>
    <p:sldId id="386" r:id="rId30"/>
    <p:sldId id="383" r:id="rId31"/>
    <p:sldId id="341" r:id="rId32"/>
  </p:sldIdLst>
  <p:sldSz cx="9144000" cy="5715000" type="screen16x10"/>
  <p:notesSz cx="6797675" cy="9928225"/>
  <p:defaultTextStyle>
    <a:defPPr>
      <a:defRPr lang="nl-BE"/>
    </a:defPPr>
    <a:lvl1pPr marL="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5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8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84"/>
    <a:srgbClr val="84BF41"/>
    <a:srgbClr val="34848F"/>
    <a:srgbClr val="D1DFCE"/>
    <a:srgbClr val="E9F0E8"/>
    <a:srgbClr val="008F00"/>
    <a:srgbClr val="FFFFFF"/>
    <a:srgbClr val="D4BC15"/>
    <a:srgbClr val="54AE2A"/>
    <a:srgbClr val="004D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1298" autoAdjust="0"/>
  </p:normalViewPr>
  <p:slideViewPr>
    <p:cSldViewPr snapToGrid="0">
      <p:cViewPr varScale="1">
        <p:scale>
          <a:sx n="103" d="100"/>
          <a:sy n="103" d="100"/>
        </p:scale>
        <p:origin x="888" y="86"/>
      </p:cViewPr>
      <p:guideLst>
        <p:guide orient="horz" pos="825"/>
        <p:guide pos="2880"/>
      </p:guideLst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00" d="100"/>
        <a:sy n="100" d="100"/>
      </p:scale>
      <p:origin x="0" y="1728"/>
    </p:cViewPr>
  </p:sorterViewPr>
  <p:notesViewPr>
    <p:cSldViewPr snapToGrid="0">
      <p:cViewPr varScale="1">
        <p:scale>
          <a:sx n="95" d="100"/>
          <a:sy n="95" d="100"/>
        </p:scale>
        <p:origin x="263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7DED6-809E-B44C-AA8A-9EC994064BB7}" type="datetimeFigureOut">
              <a:rPr lang="nl-NL" smtClean="0"/>
              <a:t>16-10-2020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96C32-516E-694C-80B9-E469F4CB0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123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019EA-AC92-455A-A11F-F683C5156120}" type="datetimeFigureOut">
              <a:rPr lang="nl-BE" smtClean="0"/>
              <a:t>16/10/2020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656DE-CB42-4FDC-A807-C10209951F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616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8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7887CC2-006D-482B-8F21-35D5F03E2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373"/>
            <a:ext cx="9144000" cy="6097745"/>
          </a:xfrm>
          <a:prstGeom prst="rect">
            <a:avLst/>
          </a:prstGeom>
        </p:spPr>
      </p:pic>
      <p:sp>
        <p:nvSpPr>
          <p:cNvPr id="15" name="Rechthoek 14"/>
          <p:cNvSpPr/>
          <p:nvPr userDrawn="1"/>
        </p:nvSpPr>
        <p:spPr>
          <a:xfrm>
            <a:off x="-437600" y="3604799"/>
            <a:ext cx="8094444" cy="1157308"/>
          </a:xfrm>
          <a:prstGeom prst="rect">
            <a:avLst/>
          </a:prstGeom>
          <a:solidFill>
            <a:srgbClr val="005A84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nl-BE" sz="1800"/>
          </a:p>
        </p:txBody>
      </p:sp>
      <p:grpSp>
        <p:nvGrpSpPr>
          <p:cNvPr id="17" name="Groep 4"/>
          <p:cNvGrpSpPr/>
          <p:nvPr userDrawn="1"/>
        </p:nvGrpSpPr>
        <p:grpSpPr>
          <a:xfrm>
            <a:off x="7015277" y="99103"/>
            <a:ext cx="1922908" cy="726345"/>
            <a:chOff x="6130297" y="93100"/>
            <a:chExt cx="2071372" cy="782425"/>
          </a:xfrm>
        </p:grpSpPr>
        <p:pic>
          <p:nvPicPr>
            <p:cNvPr id="19" name="Picture 5" descr="J:\Sites\Huisstijl\Mechelen Algemeen\Mechelen_logo_Combi1_Corporate\White\Mech2_corporate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0297" y="93100"/>
              <a:ext cx="969177" cy="78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O:\FotoDisk\FOTO'S MARCOM\Logo's\Sociaal Huis\SociaalHuis_wi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315" y="242097"/>
              <a:ext cx="1030354" cy="492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3603184"/>
            <a:ext cx="7302490" cy="1157308"/>
          </a:xfrm>
        </p:spPr>
        <p:txBody>
          <a:bodyPr anchor="ctr" anchorCtr="0">
            <a:noAutofit/>
          </a:bodyPr>
          <a:lstStyle>
            <a:lvl1pPr algn="l">
              <a:lnSpc>
                <a:spcPts val="4200"/>
              </a:lnSpc>
              <a:defRPr sz="4000" b="1">
                <a:solidFill>
                  <a:schemeClr val="bg1"/>
                </a:solidFill>
                <a:latin typeface="Proxima Nova Rg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22" name="Driehoek 14"/>
          <p:cNvSpPr/>
          <p:nvPr userDrawn="1"/>
        </p:nvSpPr>
        <p:spPr>
          <a:xfrm rot="8100000">
            <a:off x="6177914" y="4073645"/>
            <a:ext cx="2181810" cy="1090906"/>
          </a:xfrm>
          <a:prstGeom prst="triangle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nl-NL"/>
          </a:p>
        </p:txBody>
      </p:sp>
      <p:sp>
        <p:nvSpPr>
          <p:cNvPr id="23" name="Driehoek 15"/>
          <p:cNvSpPr/>
          <p:nvPr userDrawn="1"/>
        </p:nvSpPr>
        <p:spPr>
          <a:xfrm rot="2700000">
            <a:off x="6771786" y="3504970"/>
            <a:ext cx="1305054" cy="652528"/>
          </a:xfrm>
          <a:prstGeom prst="triangl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656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F132F8B1-1D5B-4962-8B7B-E3C6250282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373"/>
            <a:ext cx="9144000" cy="6097745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-437600" y="3604799"/>
            <a:ext cx="8094444" cy="1157308"/>
          </a:xfrm>
          <a:prstGeom prst="rect">
            <a:avLst/>
          </a:prstGeom>
          <a:solidFill>
            <a:srgbClr val="005A84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nl-BE" sz="1800"/>
          </a:p>
        </p:txBody>
      </p:sp>
      <p:grpSp>
        <p:nvGrpSpPr>
          <p:cNvPr id="13" name="Groep 4"/>
          <p:cNvGrpSpPr/>
          <p:nvPr userDrawn="1"/>
        </p:nvGrpSpPr>
        <p:grpSpPr>
          <a:xfrm>
            <a:off x="7015277" y="99103"/>
            <a:ext cx="1922908" cy="726345"/>
            <a:chOff x="6130297" y="93100"/>
            <a:chExt cx="2071372" cy="782425"/>
          </a:xfrm>
        </p:grpSpPr>
        <p:pic>
          <p:nvPicPr>
            <p:cNvPr id="14" name="Picture 5" descr="J:\Sites\Huisstijl\Mechelen Algemeen\Mechelen_logo_Combi1_Corporate\White\Mech2_corporate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0297" y="93100"/>
              <a:ext cx="969177" cy="78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O:\FotoDisk\FOTO'S MARCOM\Logo's\Sociaal Huis\SociaalHuis_wi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315" y="242097"/>
              <a:ext cx="1030354" cy="492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Driehoek 14"/>
          <p:cNvSpPr/>
          <p:nvPr userDrawn="1"/>
        </p:nvSpPr>
        <p:spPr>
          <a:xfrm rot="8100000">
            <a:off x="6177914" y="4073645"/>
            <a:ext cx="2181810" cy="1090906"/>
          </a:xfrm>
          <a:prstGeom prst="triangle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nl-NL"/>
          </a:p>
        </p:txBody>
      </p:sp>
      <p:sp>
        <p:nvSpPr>
          <p:cNvPr id="17" name="Driehoek 15"/>
          <p:cNvSpPr/>
          <p:nvPr userDrawn="1"/>
        </p:nvSpPr>
        <p:spPr>
          <a:xfrm rot="2700000">
            <a:off x="6771786" y="3504970"/>
            <a:ext cx="1305054" cy="652528"/>
          </a:xfrm>
          <a:prstGeom prst="triangl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/>
              <a:t> </a:t>
            </a:r>
          </a:p>
        </p:txBody>
      </p:sp>
      <p:sp>
        <p:nvSpPr>
          <p:cNvPr id="32" name="Titel 1"/>
          <p:cNvSpPr>
            <a:spLocks noGrp="1"/>
          </p:cNvSpPr>
          <p:nvPr>
            <p:ph type="ctrTitle"/>
          </p:nvPr>
        </p:nvSpPr>
        <p:spPr>
          <a:xfrm>
            <a:off x="360005" y="3619697"/>
            <a:ext cx="6991772" cy="795724"/>
          </a:xfrm>
        </p:spPr>
        <p:txBody>
          <a:bodyPr anchor="t" anchorCtr="0">
            <a:noAutofit/>
          </a:bodyPr>
          <a:lstStyle>
            <a:lvl1pPr algn="l">
              <a:defRPr sz="4000" b="1">
                <a:solidFill>
                  <a:schemeClr val="bg1"/>
                </a:solidFill>
                <a:latin typeface="Proxima Nova Rg" pitchFamily="50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360003" y="4279392"/>
            <a:ext cx="5311335" cy="48271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Proxima Nova Rg" pitchFamily="50" charset="0"/>
              </a:defRPr>
            </a:lvl1pPr>
            <a:lvl2pPr marL="4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6567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5"/>
            <a:ext cx="9144000" cy="940009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nl-BE" sz="1800">
              <a:ln>
                <a:noFill/>
              </a:ln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5"/>
            <a:ext cx="8229600" cy="940009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Proxima Nova Rg" pitchFamily="50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368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Driehoek 14"/>
          <p:cNvSpPr/>
          <p:nvPr userDrawn="1"/>
        </p:nvSpPr>
        <p:spPr>
          <a:xfrm rot="8100000">
            <a:off x="8196633" y="343486"/>
            <a:ext cx="1398847" cy="699424"/>
          </a:xfrm>
          <a:prstGeom prst="triangle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nl-NL"/>
          </a:p>
        </p:txBody>
      </p:sp>
      <p:sp>
        <p:nvSpPr>
          <p:cNvPr id="12" name="Driehoek 15"/>
          <p:cNvSpPr/>
          <p:nvPr userDrawn="1"/>
        </p:nvSpPr>
        <p:spPr>
          <a:xfrm rot="2700000">
            <a:off x="8578405" y="-64224"/>
            <a:ext cx="836723" cy="418362"/>
          </a:xfrm>
          <a:prstGeom prst="triangl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1208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27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5C054D36-DA06-4E5B-B8D4-BB933D3C1F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373"/>
            <a:ext cx="9144000" cy="6097745"/>
          </a:xfrm>
          <a:prstGeom prst="rect">
            <a:avLst/>
          </a:prstGeom>
        </p:spPr>
      </p:pic>
      <p:sp>
        <p:nvSpPr>
          <p:cNvPr id="16" name="Rechthoek 15"/>
          <p:cNvSpPr/>
          <p:nvPr userDrawn="1"/>
        </p:nvSpPr>
        <p:spPr>
          <a:xfrm>
            <a:off x="-437600" y="3604799"/>
            <a:ext cx="8094444" cy="1157308"/>
          </a:xfrm>
          <a:prstGeom prst="rect">
            <a:avLst/>
          </a:prstGeom>
          <a:solidFill>
            <a:srgbClr val="005A84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nl-BE" sz="1800"/>
          </a:p>
        </p:txBody>
      </p:sp>
      <p:grpSp>
        <p:nvGrpSpPr>
          <p:cNvPr id="17" name="Groep 4"/>
          <p:cNvGrpSpPr/>
          <p:nvPr userDrawn="1"/>
        </p:nvGrpSpPr>
        <p:grpSpPr>
          <a:xfrm>
            <a:off x="7015277" y="99103"/>
            <a:ext cx="1922908" cy="726345"/>
            <a:chOff x="6130297" y="93100"/>
            <a:chExt cx="2071372" cy="782425"/>
          </a:xfrm>
        </p:grpSpPr>
        <p:pic>
          <p:nvPicPr>
            <p:cNvPr id="18" name="Picture 5" descr="J:\Sites\Huisstijl\Mechelen Algemeen\Mechelen_logo_Combi1_Corporate\White\Mech2_corporate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0297" y="93100"/>
              <a:ext cx="969177" cy="78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O:\FotoDisk\FOTO'S MARCOM\Logo's\Sociaal Huis\SociaalHuis_wi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315" y="242097"/>
              <a:ext cx="1030354" cy="492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3603184"/>
            <a:ext cx="7302490" cy="1157308"/>
          </a:xfrm>
        </p:spPr>
        <p:txBody>
          <a:bodyPr anchor="ctr" anchorCtr="0">
            <a:noAutofit/>
          </a:bodyPr>
          <a:lstStyle>
            <a:lvl1pPr algn="l">
              <a:lnSpc>
                <a:spcPts val="4200"/>
              </a:lnSpc>
              <a:defRPr sz="4000" b="1">
                <a:solidFill>
                  <a:schemeClr val="bg1"/>
                </a:solidFill>
                <a:latin typeface="Proxima Nova Rg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21" name="Driehoek 14"/>
          <p:cNvSpPr/>
          <p:nvPr userDrawn="1"/>
        </p:nvSpPr>
        <p:spPr>
          <a:xfrm rot="8100000">
            <a:off x="6177914" y="4073645"/>
            <a:ext cx="2181810" cy="1090906"/>
          </a:xfrm>
          <a:prstGeom prst="triangle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nl-NL"/>
          </a:p>
        </p:txBody>
      </p:sp>
      <p:sp>
        <p:nvSpPr>
          <p:cNvPr id="22" name="Driehoek 15"/>
          <p:cNvSpPr/>
          <p:nvPr userDrawn="1"/>
        </p:nvSpPr>
        <p:spPr>
          <a:xfrm rot="2700000">
            <a:off x="6771786" y="3504970"/>
            <a:ext cx="1305054" cy="652528"/>
          </a:xfrm>
          <a:prstGeom prst="triangl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5456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624E349A-4DD0-4A4E-99CA-4C11D0B0AD4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2383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1" y="228864"/>
            <a:ext cx="8229600" cy="9525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1" y="1333505"/>
            <a:ext cx="8229600" cy="3771636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8626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70" r:id="rId4"/>
    <p:sldLayoutId id="2147483664" r:id="rId5"/>
    <p:sldLayoutId id="2147483669" r:id="rId6"/>
  </p:sldLayoutIdLst>
  <p:hf hdr="0" ftr="0" dt="0"/>
  <p:txStyles>
    <p:titleStyle>
      <a:lvl1pPr algn="ctr" defTabSz="91418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Proxima Nova Rg" pitchFamily="50" charset="0"/>
          <a:ea typeface="+mj-ea"/>
          <a:cs typeface="+mj-cs"/>
        </a:defRPr>
      </a:lvl1pPr>
    </p:titleStyle>
    <p:bodyStyle>
      <a:lvl1pPr marL="342819" indent="-342819" algn="l" defTabSz="91418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1pPr>
      <a:lvl2pPr marL="742776" indent="-285684" algn="l" defTabSz="91418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2pPr>
      <a:lvl3pPr marL="1142732" indent="-228547" algn="l" defTabSz="9141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3pPr>
      <a:lvl4pPr marL="1599827" indent="-228547" algn="l" defTabSz="91418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4pPr>
      <a:lvl5pPr marL="2056921" indent="-228547" algn="l" defTabSz="91418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5pPr>
      <a:lvl6pPr marL="2514014" indent="-228547" algn="l" defTabSz="9141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7" indent="-228547" algn="l" defTabSz="9141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01" indent="-228547" algn="l" defTabSz="9141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7" algn="l" defTabSz="9141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1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3" algn="l" defTabSz="9141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7" algn="l" defTabSz="9141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4" algn="l" defTabSz="9141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0" algn="l" defTabSz="9141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4" algn="l" defTabSz="9141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8" algn="l" defTabSz="9141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mathias.vaes@mechelen.be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90479F-7012-4791-98EF-1DB3092612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/>
              <a:t>Onderbescherming</a:t>
            </a:r>
            <a:r>
              <a:rPr lang="nl-BE" dirty="0"/>
              <a:t> aanpakken</a:t>
            </a:r>
            <a:br>
              <a:rPr lang="nl-BE" dirty="0"/>
            </a:br>
            <a:r>
              <a:rPr lang="nl-BE" sz="3200" i="1" dirty="0"/>
              <a:t>Insteken vanuit Mechelen</a:t>
            </a:r>
            <a:endParaRPr lang="nl-BE" i="1" dirty="0"/>
          </a:p>
        </p:txBody>
      </p:sp>
    </p:spTree>
    <p:extLst>
      <p:ext uri="{BB962C8B-B14F-4D97-AF65-F5344CB8AC3E}">
        <p14:creationId xmlns:p14="http://schemas.microsoft.com/office/powerpoint/2010/main" val="103009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54EBF-CEA8-419D-8D53-D32EC3CB2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Uitdaging voor burger én professional!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AE0CD1-7515-4D22-B47D-FC6922332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BE" dirty="0"/>
              <a:t>Bij wie moet ik zijn?</a:t>
            </a:r>
          </a:p>
          <a:p>
            <a:r>
              <a:rPr lang="nl-BE" dirty="0"/>
              <a:t>Iedere keer opnieuw uw verhaal doen?</a:t>
            </a:r>
          </a:p>
          <a:p>
            <a:r>
              <a:rPr lang="nl-BE" dirty="0"/>
              <a:t>Hulpverleningsmoeheid…</a:t>
            </a:r>
          </a:p>
          <a:p>
            <a:r>
              <a:rPr lang="nl-BE" dirty="0" err="1"/>
              <a:t>Onderbescherming</a:t>
            </a:r>
            <a:r>
              <a:rPr lang="nl-BE" dirty="0"/>
              <a:t>…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Onze insteek: </a:t>
            </a:r>
          </a:p>
          <a:p>
            <a:pPr marL="0" indent="0">
              <a:buNone/>
            </a:pPr>
            <a:r>
              <a:rPr lang="nl-BE" dirty="0"/>
              <a:t>Als de relatie alles is, dan moet je die zuurstof geven.</a:t>
            </a:r>
          </a:p>
          <a:p>
            <a:pPr lvl="1"/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0973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60334E-9059-48ED-8744-E62675DF5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 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08D5C06-54FE-44E3-BF85-E53FBDE01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4624" y="82612"/>
            <a:ext cx="5820354" cy="554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26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4DD3B-A231-432C-B3EE-8654DEE09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3603184"/>
            <a:ext cx="7302490" cy="1157308"/>
          </a:xfrm>
        </p:spPr>
        <p:txBody>
          <a:bodyPr/>
          <a:lstStyle/>
          <a:p>
            <a:r>
              <a:rPr lang="nl-BE" sz="3600" dirty="0"/>
              <a:t>3. Naar integrale hulpverlening</a:t>
            </a:r>
          </a:p>
        </p:txBody>
      </p:sp>
    </p:spTree>
    <p:extLst>
      <p:ext uri="{BB962C8B-B14F-4D97-AF65-F5344CB8AC3E}">
        <p14:creationId xmlns:p14="http://schemas.microsoft.com/office/powerpoint/2010/main" val="4169716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2138F4-AA17-43DD-AAE9-741453D26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Tot voor 2015: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81DCB8F-8A18-4602-B8D3-B34AA83E9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8676" y="1309646"/>
            <a:ext cx="6866648" cy="3771900"/>
          </a:xfrm>
          <a:prstGeom prst="rect">
            <a:avLst/>
          </a:prstGeom>
        </p:spPr>
      </p:pic>
      <p:sp>
        <p:nvSpPr>
          <p:cNvPr id="3" name="Pijl: rechts 2">
            <a:extLst>
              <a:ext uri="{FF2B5EF4-FFF2-40B4-BE49-F238E27FC236}">
                <a16:creationId xmlns:a16="http://schemas.microsoft.com/office/drawing/2014/main" id="{D8199E02-7D1A-4ACF-AAA7-0460270A5323}"/>
              </a:ext>
            </a:extLst>
          </p:cNvPr>
          <p:cNvSpPr/>
          <p:nvPr/>
        </p:nvSpPr>
        <p:spPr>
          <a:xfrm>
            <a:off x="3101009" y="2957057"/>
            <a:ext cx="707666" cy="6846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Plusteken 5">
            <a:extLst>
              <a:ext uri="{FF2B5EF4-FFF2-40B4-BE49-F238E27FC236}">
                <a16:creationId xmlns:a16="http://schemas.microsoft.com/office/drawing/2014/main" id="{07E3B69B-4FF5-4FDA-8397-431FC4B2DD23}"/>
              </a:ext>
            </a:extLst>
          </p:cNvPr>
          <p:cNvSpPr/>
          <p:nvPr/>
        </p:nvSpPr>
        <p:spPr>
          <a:xfrm>
            <a:off x="5553167" y="2957058"/>
            <a:ext cx="707665" cy="684639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2536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3F9FB8-5718-408E-99EB-DB2477C2A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Waar verantwoordelijkheid lag: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181443-6C8A-4ED1-83C2-B2B4B5FBA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Verantwoordelijk voor correcte intake</a:t>
            </a:r>
          </a:p>
          <a:p>
            <a:r>
              <a:rPr lang="nl-BE" dirty="0"/>
              <a:t>Verantwoordelijk voor goede opvolging</a:t>
            </a:r>
          </a:p>
          <a:p>
            <a:r>
              <a:rPr lang="nl-BE" dirty="0"/>
              <a:t>Verantwoordelijk voor trajectbegeleiding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Verantwoordelijkheid </a:t>
            </a:r>
            <a:r>
              <a:rPr lang="nl-BE" u="sng" dirty="0"/>
              <a:t>op domein</a:t>
            </a:r>
          </a:p>
          <a:p>
            <a:pPr marL="0" indent="0">
              <a:buNone/>
            </a:pPr>
            <a:r>
              <a:rPr lang="nl-BE" dirty="0"/>
              <a:t>Gelijkstelling professionaliteit met techniciteit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92961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3385E0-18B6-4F20-A244-95E6A978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inspiratiebron hiervoor: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F69CCF4-C2D8-4013-AA6B-801CE07E5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793" y="1163378"/>
            <a:ext cx="6655242" cy="42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61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049A7-4963-4A9A-8583-E9EEF6A1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Hoe het uitdraaide: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2582E41-6191-45C6-8B25-6C964923B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099583"/>
            <a:ext cx="5802027" cy="43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78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7870FC-7964-457A-AF6C-11BA30667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Met als neveneffecten: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BAC2176-81C4-42D6-8232-4138F64E0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004" y="1333500"/>
            <a:ext cx="6307991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71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91190A-BCCD-4AD8-BB27-C304DB0B3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Belangrijkste vaststelling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AD60E7-999F-475D-AE0F-75A7D4FA1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1 cliënt had veel </a:t>
            </a:r>
            <a:r>
              <a:rPr lang="nl-BE" dirty="0" err="1"/>
              <a:t>MA’s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1 MA had veel cliënten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 algn="r">
              <a:buNone/>
            </a:pPr>
            <a:r>
              <a:rPr lang="nl-BE" dirty="0"/>
              <a:t>Meest cruciale factor is </a:t>
            </a:r>
          </a:p>
          <a:p>
            <a:pPr marL="0" indent="0" algn="r">
              <a:buNone/>
            </a:pPr>
            <a:r>
              <a:rPr lang="nl-BE" dirty="0"/>
              <a:t>echter de </a:t>
            </a:r>
            <a:r>
              <a:rPr lang="nl-BE" u="sng" dirty="0"/>
              <a:t>individuele</a:t>
            </a:r>
            <a:r>
              <a:rPr lang="nl-BE" dirty="0"/>
              <a:t> relatie 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07605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3823AB-EF91-49CB-92EB-2D15BFFB9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Vanuit begeleidingsoogpunt: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24EA8D2-FB4C-424D-856E-F324C4896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0764" y="1326410"/>
            <a:ext cx="7207608" cy="3961515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3E7E95E8-55CE-4CAC-80CE-D5725A3819A3}"/>
              </a:ext>
            </a:extLst>
          </p:cNvPr>
          <p:cNvSpPr/>
          <p:nvPr/>
        </p:nvSpPr>
        <p:spPr>
          <a:xfrm>
            <a:off x="6313493" y="4841876"/>
            <a:ext cx="19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Carl Rogers, 1951</a:t>
            </a:r>
          </a:p>
        </p:txBody>
      </p:sp>
    </p:spTree>
    <p:extLst>
      <p:ext uri="{BB962C8B-B14F-4D97-AF65-F5344CB8AC3E}">
        <p14:creationId xmlns:p14="http://schemas.microsoft.com/office/powerpoint/2010/main" val="1816728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DB02C-9FBD-4B2C-960B-1A44861AD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C73B4E-D6CE-4812-A8BD-90D48F1E1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1800" dirty="0"/>
          </a:p>
          <a:p>
            <a:pPr marL="514350" indent="-514350">
              <a:buAutoNum type="arabicPeriod"/>
            </a:pPr>
            <a:r>
              <a:rPr lang="nl-BE" dirty="0"/>
              <a:t>Proloog</a:t>
            </a:r>
          </a:p>
          <a:p>
            <a:pPr marL="514350" indent="-514350">
              <a:buAutoNum type="arabicPeriod"/>
            </a:pPr>
            <a:r>
              <a:rPr lang="nl-BE" dirty="0"/>
              <a:t>De situatie</a:t>
            </a:r>
          </a:p>
          <a:p>
            <a:pPr marL="514350" indent="-514350">
              <a:buAutoNum type="arabicPeriod"/>
            </a:pPr>
            <a:r>
              <a:rPr lang="nl-BE" dirty="0"/>
              <a:t>Naar integrale hulpverlening</a:t>
            </a:r>
          </a:p>
          <a:p>
            <a:pPr marL="514350" indent="-514350">
              <a:buAutoNum type="arabicPeriod"/>
            </a:pPr>
            <a:r>
              <a:rPr lang="nl-BE" dirty="0"/>
              <a:t>Maak het niet moeilijker dan het is</a:t>
            </a:r>
          </a:p>
          <a:p>
            <a:pPr marL="514350" indent="-514350">
              <a:buAutoNum type="arabicPeriod"/>
            </a:pPr>
            <a:r>
              <a:rPr lang="nl-BE" dirty="0"/>
              <a:t>Dialoog!</a:t>
            </a:r>
          </a:p>
          <a:p>
            <a:pPr marL="514350" indent="-514350">
              <a:buAutoNum type="arabicPeriod"/>
            </a:pPr>
            <a:endParaRPr lang="nl-BE" dirty="0"/>
          </a:p>
          <a:p>
            <a:pPr marL="514350" indent="-514350">
              <a:buAutoNum type="arabicPeriod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93209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AC95AA-FB5B-477B-84EC-59B1C810E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Daarom gekanteld: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993B236-7262-425F-8704-8B466ACD3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704" y="1319323"/>
            <a:ext cx="4812592" cy="418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00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30E1FD-0393-4F4A-B5E2-40967A259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Om dit te laten slagen: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F14E0A-D1C0-4783-85BF-744BF4040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76793"/>
            <a:ext cx="8229600" cy="4166484"/>
          </a:xfrm>
        </p:spPr>
        <p:txBody>
          <a:bodyPr>
            <a:normAutofit fontScale="47500" lnSpcReduction="20000"/>
          </a:bodyPr>
          <a:lstStyle/>
          <a:p>
            <a:r>
              <a:rPr lang="nl-BE" sz="6000" dirty="0"/>
              <a:t>Specialisatie vanuit backoffice</a:t>
            </a:r>
          </a:p>
          <a:p>
            <a:r>
              <a:rPr lang="nl-BE" sz="6000" dirty="0"/>
              <a:t>Kennisplatform à la Wikipedia</a:t>
            </a:r>
          </a:p>
          <a:p>
            <a:r>
              <a:rPr lang="nl-BE" sz="6000" dirty="0"/>
              <a:t>Afbouw microregulering</a:t>
            </a:r>
          </a:p>
          <a:p>
            <a:r>
              <a:rPr lang="nl-BE" sz="6000" dirty="0"/>
              <a:t>Procesvereenvoudiging</a:t>
            </a:r>
          </a:p>
          <a:p>
            <a:r>
              <a:rPr lang="nl-BE" sz="6000" dirty="0"/>
              <a:t>Organisatiestructuur</a:t>
            </a:r>
          </a:p>
          <a:p>
            <a:r>
              <a:rPr lang="nl-BE" sz="6000" dirty="0"/>
              <a:t>…</a:t>
            </a:r>
          </a:p>
          <a:p>
            <a:pPr marL="0" indent="0">
              <a:buNone/>
            </a:pPr>
            <a:endParaRPr lang="nl-BE" sz="1300" dirty="0"/>
          </a:p>
          <a:p>
            <a:pPr marL="0" indent="0" algn="ctr">
              <a:buNone/>
            </a:pPr>
            <a:r>
              <a:rPr lang="nl-BE" sz="6000" b="1" dirty="0"/>
              <a:t>Integraal werken vereist méér dan houding!!!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07857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83B91-0A76-466E-9B84-343A45B5B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Effecten: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FBFDC2-F288-41F0-B24A-6458F2763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dirty="0"/>
              <a:t>Veel bredere blik en cliëntgerichtheid!</a:t>
            </a:r>
          </a:p>
          <a:p>
            <a:pPr marL="457092" lvl="1" indent="0">
              <a:buNone/>
            </a:pPr>
            <a:r>
              <a:rPr lang="nl-BE" dirty="0"/>
              <a:t>	Essentieel qua tegengaan </a:t>
            </a:r>
            <a:r>
              <a:rPr lang="nl-BE" dirty="0" err="1"/>
              <a:t>onderbescherming</a:t>
            </a:r>
            <a:r>
              <a:rPr lang="nl-BE" dirty="0"/>
              <a:t>!!!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Groter adaptatievermogen wat instroom betreft (vb. stijging leefloongerechtigden)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Minder adaptatievermogen wat techniciteit betreft (vb. invoering TWE)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09929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75DA48-FB44-4D6B-ABEF-03845D6BBA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sz="3200" dirty="0"/>
              <a:t>4. Maak het niet moeilijker dan het is </a:t>
            </a:r>
          </a:p>
        </p:txBody>
      </p:sp>
    </p:spTree>
    <p:extLst>
      <p:ext uri="{BB962C8B-B14F-4D97-AF65-F5344CB8AC3E}">
        <p14:creationId xmlns:p14="http://schemas.microsoft.com/office/powerpoint/2010/main" val="3800619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65F917-EB41-4D5F-9EBA-9E317D4ED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Vreemde paradox: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C6F1418-C256-4DA8-B6DB-4D3BEB54E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451" y="1085490"/>
            <a:ext cx="4002082" cy="24392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5DB7E55-33D9-4491-A96B-6D3ECA3D3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059" y="2968818"/>
            <a:ext cx="3400124" cy="26383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Pijl: links/rechts 5">
            <a:extLst>
              <a:ext uri="{FF2B5EF4-FFF2-40B4-BE49-F238E27FC236}">
                <a16:creationId xmlns:a16="http://schemas.microsoft.com/office/drawing/2014/main" id="{62DAF32D-6EFF-4DDC-8A93-CCDA1E680169}"/>
              </a:ext>
            </a:extLst>
          </p:cNvPr>
          <p:cNvSpPr/>
          <p:nvPr/>
        </p:nvSpPr>
        <p:spPr>
          <a:xfrm rot="1799616">
            <a:off x="4190186" y="3014291"/>
            <a:ext cx="1309933" cy="885775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9032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2CA022-6847-4E75-8401-D544FD8AD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a. Referentie-</a:t>
            </a:r>
            <a:r>
              <a:rPr lang="nl-BE" dirty="0" err="1"/>
              <a:t>MA’s</a:t>
            </a:r>
            <a:r>
              <a:rPr lang="nl-BE" dirty="0"/>
              <a:t> voor een paar thema’s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301AAA-50E9-4C26-B6A9-FCBEF98FE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/>
              <a:t>CBAW De Aanzet 	=&gt; Anke &amp; Marjan</a:t>
            </a:r>
          </a:p>
          <a:p>
            <a:r>
              <a:rPr lang="nl-BE" dirty="0"/>
              <a:t>Mobiel team 		=&gt; Naomi &amp; Celine</a:t>
            </a:r>
          </a:p>
          <a:p>
            <a:r>
              <a:rPr lang="nl-BE" dirty="0"/>
              <a:t>1 Gezin 1 Plan 		=&gt; Dries &amp; Gert</a:t>
            </a:r>
          </a:p>
          <a:p>
            <a:r>
              <a:rPr lang="nl-BE" dirty="0"/>
              <a:t>Transitiehuis 		=&gt; Elien &amp; Dennis</a:t>
            </a:r>
          </a:p>
          <a:p>
            <a:r>
              <a:rPr lang="nl-BE" dirty="0"/>
              <a:t>Wijzelf			=&gt; Acute Opvang</a:t>
            </a:r>
          </a:p>
          <a:p>
            <a:r>
              <a:rPr lang="nl-BE" dirty="0"/>
              <a:t>Wijzelf			=&gt; Ingekochte psycholoog</a:t>
            </a:r>
          </a:p>
          <a:p>
            <a:r>
              <a:rPr lang="nl-B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87388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427DC-9F57-4F06-B5C8-C729CEF74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b. Opkomst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D990F5-B09F-4759-8175-75FE27E68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dirty="0"/>
              <a:t>Zwangerschap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		Ziekenhuis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			Opkomst-team</a:t>
            </a:r>
          </a:p>
          <a:p>
            <a:pPr marL="0" indent="0">
              <a:buNone/>
            </a:pPr>
            <a:r>
              <a:rPr lang="nl-BE" dirty="0"/>
              <a:t>				</a:t>
            </a:r>
          </a:p>
          <a:p>
            <a:pPr marL="0" indent="0">
              <a:buNone/>
            </a:pPr>
            <a:r>
              <a:rPr lang="nl-BE" dirty="0"/>
              <a:t>				   Wat er moet gebeuren</a:t>
            </a:r>
          </a:p>
        </p:txBody>
      </p:sp>
      <p:sp>
        <p:nvSpPr>
          <p:cNvPr id="4" name="Pijl: rechts 3">
            <a:extLst>
              <a:ext uri="{FF2B5EF4-FFF2-40B4-BE49-F238E27FC236}">
                <a16:creationId xmlns:a16="http://schemas.microsoft.com/office/drawing/2014/main" id="{C58DB8F2-8BE1-4973-BE13-79B8D753413E}"/>
              </a:ext>
            </a:extLst>
          </p:cNvPr>
          <p:cNvSpPr/>
          <p:nvPr/>
        </p:nvSpPr>
        <p:spPr>
          <a:xfrm rot="2698247">
            <a:off x="1820040" y="1827625"/>
            <a:ext cx="604572" cy="46827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B9BFA26-00CA-4479-B296-01F0EB351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443" y="2857501"/>
            <a:ext cx="545658" cy="5456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41D57B5-88C5-46FB-A83B-4C3173F0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972" y="3940204"/>
            <a:ext cx="545658" cy="54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68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F942AE-2343-4D48-BC54-2A873FCBD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c. Verhogen beslissingsautonomie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43DD58-54A5-4817-8A1F-7B8ACB31B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33505"/>
            <a:ext cx="8941810" cy="37716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BE" b="1" dirty="0"/>
              <a:t>15 keer </a:t>
            </a:r>
            <a:r>
              <a:rPr lang="nl-BE" dirty="0"/>
              <a:t>op een jaar </a:t>
            </a:r>
            <a:r>
              <a:rPr lang="nl-BE" b="1" dirty="0"/>
              <a:t>individueel</a:t>
            </a:r>
            <a:r>
              <a:rPr lang="nl-BE" dirty="0"/>
              <a:t> beslissen dat het ok is dat een kind naar een logopedist gaat als dat echt nodig is en de ouders het niet kunnen betalen.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	</a:t>
            </a:r>
            <a:r>
              <a:rPr lang="nl-BE" b="1" dirty="0"/>
              <a:t>1 keer </a:t>
            </a:r>
            <a:r>
              <a:rPr lang="nl-BE" dirty="0"/>
              <a:t>beslissen dat het </a:t>
            </a:r>
            <a:r>
              <a:rPr lang="nl-BE" b="1" dirty="0"/>
              <a:t>altijd</a:t>
            </a:r>
            <a:r>
              <a:rPr lang="nl-BE" dirty="0"/>
              <a:t> ok is dat een 	kind	naar een logopedist gaat als dat echt 	nodig is en de ouders het niet kunnen betalen.</a:t>
            </a:r>
          </a:p>
        </p:txBody>
      </p:sp>
      <p:sp>
        <p:nvSpPr>
          <p:cNvPr id="4" name="Pijl: omlaag 3">
            <a:extLst>
              <a:ext uri="{FF2B5EF4-FFF2-40B4-BE49-F238E27FC236}">
                <a16:creationId xmlns:a16="http://schemas.microsoft.com/office/drawing/2014/main" id="{96E266B6-8B85-4613-AE96-F72085754C9C}"/>
              </a:ext>
            </a:extLst>
          </p:cNvPr>
          <p:cNvSpPr/>
          <p:nvPr/>
        </p:nvSpPr>
        <p:spPr>
          <a:xfrm>
            <a:off x="3327187" y="2857500"/>
            <a:ext cx="1744275" cy="58494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9189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DCED3-1FFA-4259-9FA0-2B38EE18B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c. Verhogen beslissingsautonomie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42EB9C-6668-4D85-8899-B67117419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75657"/>
            <a:ext cx="8229600" cy="3929484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Ontwikkeling van het kind:</a:t>
            </a:r>
          </a:p>
          <a:p>
            <a:pPr marL="399957" lvl="1" indent="0">
              <a:buNone/>
            </a:pPr>
            <a:r>
              <a:rPr lang="nl-BE" dirty="0"/>
              <a:t>	Winterkledij, bed, logo &amp; kine, sportclub 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Opwaartse mobiliteit:</a:t>
            </a:r>
          </a:p>
          <a:p>
            <a:pPr marL="399957" lvl="1" indent="0">
              <a:buNone/>
            </a:pPr>
            <a:r>
              <a:rPr lang="nl-BE" sz="2400" dirty="0"/>
              <a:t>	</a:t>
            </a:r>
            <a:r>
              <a:rPr lang="nl-BE" dirty="0"/>
              <a:t>Opleidingen &amp; vereisten, Nederlands leren, 2</a:t>
            </a:r>
            <a:r>
              <a:rPr lang="nl-BE" baseline="30000" dirty="0"/>
              <a:t>de</a:t>
            </a:r>
            <a:r>
              <a:rPr lang="nl-BE" dirty="0"/>
              <a:t> hands 	fiets, openbaar vervoer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Fysieke en mentale gezondheid:</a:t>
            </a:r>
          </a:p>
          <a:p>
            <a:pPr marL="399957" lvl="1" indent="0">
              <a:buNone/>
            </a:pPr>
            <a:r>
              <a:rPr lang="nl-BE" sz="3000" dirty="0"/>
              <a:t>	</a:t>
            </a:r>
            <a:r>
              <a:rPr lang="nl-BE" dirty="0"/>
              <a:t>Psycholoog, bril, tandzorg, babyvoeding, anticonceptie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Huisvesting &amp; veiligheid van de woonst:</a:t>
            </a:r>
          </a:p>
          <a:p>
            <a:pPr marL="399957" lvl="1" indent="0">
              <a:buNone/>
            </a:pPr>
            <a:r>
              <a:rPr lang="nl-BE" sz="2200" dirty="0"/>
              <a:t>	</a:t>
            </a:r>
            <a:r>
              <a:rPr lang="nl-BE" dirty="0"/>
              <a:t>Container, reinigingsfirma, basismeubilair voor heel 	specifieke doelgroepen</a:t>
            </a:r>
          </a:p>
        </p:txBody>
      </p:sp>
    </p:spTree>
    <p:extLst>
      <p:ext uri="{BB962C8B-B14F-4D97-AF65-F5344CB8AC3E}">
        <p14:creationId xmlns:p14="http://schemas.microsoft.com/office/powerpoint/2010/main" val="1976108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28937-36F7-4754-A194-359173306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 essentie: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ECA6CF-A3A0-4375-AEE6-A02DD00AD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Wat moet gebeuren, </a:t>
            </a:r>
            <a:r>
              <a:rPr lang="nl-BE" b="1" dirty="0"/>
              <a:t>moet</a:t>
            </a:r>
            <a:r>
              <a:rPr lang="nl-BE" dirty="0"/>
              <a:t> gebeuren</a:t>
            </a:r>
          </a:p>
          <a:p>
            <a:r>
              <a:rPr lang="nl-BE" dirty="0"/>
              <a:t>Wat moet gebeuren, moet </a:t>
            </a:r>
            <a:r>
              <a:rPr lang="nl-BE" b="1" dirty="0"/>
              <a:t>snel</a:t>
            </a:r>
            <a:r>
              <a:rPr lang="nl-BE" dirty="0"/>
              <a:t> gebeuren</a:t>
            </a:r>
          </a:p>
          <a:p>
            <a:r>
              <a:rPr lang="nl-BE" dirty="0"/>
              <a:t>Liever 10 keer vals positief dan 1 keer vals negatief</a:t>
            </a:r>
          </a:p>
          <a:p>
            <a:r>
              <a:rPr lang="nl-BE" dirty="0"/>
              <a:t>Sterk signaal naar burger én hulpverleners:</a:t>
            </a:r>
          </a:p>
          <a:p>
            <a:pPr lvl="2"/>
            <a:r>
              <a:rPr lang="nl-BE" i="1" dirty="0"/>
              <a:t>“Dit is belangrijk en ik ga je hiermee helpen.”</a:t>
            </a:r>
          </a:p>
          <a:p>
            <a:pPr lvl="2"/>
            <a:r>
              <a:rPr lang="nl-BE" i="1" dirty="0"/>
              <a:t>“Ik vertrouw jou en je staat er niet alleen voor.”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51226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206DE0-0BD1-4834-A894-11E23EDDD5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1. Proloog</a:t>
            </a:r>
          </a:p>
        </p:txBody>
      </p:sp>
    </p:spTree>
    <p:extLst>
      <p:ext uri="{BB962C8B-B14F-4D97-AF65-F5344CB8AC3E}">
        <p14:creationId xmlns:p14="http://schemas.microsoft.com/office/powerpoint/2010/main" val="3321717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1E1F40-3316-4123-BF99-82BFDC3354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5. Dialoog!</a:t>
            </a:r>
          </a:p>
        </p:txBody>
      </p:sp>
    </p:spTree>
    <p:extLst>
      <p:ext uri="{BB962C8B-B14F-4D97-AF65-F5344CB8AC3E}">
        <p14:creationId xmlns:p14="http://schemas.microsoft.com/office/powerpoint/2010/main" val="585815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17EA8-381A-4B95-BEEE-1AC985EB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8D9566-3919-47D3-B168-A5C8F54ED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nl-BE" dirty="0"/>
          </a:p>
          <a:p>
            <a:pPr marL="0" indent="0" algn="ctr">
              <a:buNone/>
            </a:pPr>
            <a:r>
              <a:rPr lang="nl-BE" dirty="0"/>
              <a:t>Vragen, bedenkingen altijd welkom!</a:t>
            </a:r>
          </a:p>
          <a:p>
            <a:pPr marL="0" indent="0" algn="ctr">
              <a:buNone/>
            </a:pPr>
            <a:endParaRPr lang="nl-BE" dirty="0"/>
          </a:p>
          <a:p>
            <a:pPr marL="0" indent="0" algn="ctr">
              <a:buNone/>
            </a:pPr>
            <a:r>
              <a:rPr lang="nl-BE" dirty="0">
                <a:hlinkClick r:id="rId2"/>
              </a:rPr>
              <a:t>mathias.vaes@mechelen.be</a:t>
            </a:r>
            <a:endParaRPr lang="nl-BE" dirty="0"/>
          </a:p>
          <a:p>
            <a:pPr marL="0" indent="0" algn="ctr">
              <a:buNone/>
            </a:pPr>
            <a:r>
              <a:rPr lang="nl-BE" dirty="0"/>
              <a:t>LinkedIn</a:t>
            </a:r>
          </a:p>
          <a:p>
            <a:pPr marL="0" indent="0" algn="ctr">
              <a:buNone/>
            </a:pPr>
            <a:r>
              <a:rPr lang="nl-BE" dirty="0"/>
              <a:t>0468 10 33 77</a:t>
            </a:r>
          </a:p>
        </p:txBody>
      </p:sp>
    </p:spTree>
    <p:extLst>
      <p:ext uri="{BB962C8B-B14F-4D97-AF65-F5344CB8AC3E}">
        <p14:creationId xmlns:p14="http://schemas.microsoft.com/office/powerpoint/2010/main" val="999239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BCE122-ABB3-4DC4-A799-C2A2DC8FA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E228E9C-3FDD-4517-939A-5BC494F2F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3486" y="97637"/>
            <a:ext cx="4587902" cy="551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57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EDAA2-81C6-47BE-952F-7D25010B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 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009F9C1-5241-44B5-8C62-D22D15FC9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8010" y="343676"/>
            <a:ext cx="7187979" cy="50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42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9D5F00-9A5E-4A0E-B9D2-9191CBEE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Hoe wil je zelf geholpen worden?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E7B9C4-5A3E-46B7-97AA-9D57EDD56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7" y="1405066"/>
            <a:ext cx="5414839" cy="3771636"/>
          </a:xfrm>
        </p:spPr>
        <p:txBody>
          <a:bodyPr>
            <a:normAutofit lnSpcReduction="10000"/>
          </a:bodyPr>
          <a:lstStyle/>
          <a:p>
            <a:r>
              <a:rPr lang="nl-BE" dirty="0"/>
              <a:t>Serieus genomen worden</a:t>
            </a:r>
          </a:p>
          <a:p>
            <a:r>
              <a:rPr lang="nl-BE" dirty="0"/>
              <a:t>Besef van de urgentie</a:t>
            </a:r>
          </a:p>
          <a:p>
            <a:r>
              <a:rPr lang="nl-BE" dirty="0"/>
              <a:t>Welwillend</a:t>
            </a:r>
          </a:p>
          <a:p>
            <a:r>
              <a:rPr lang="nl-BE" dirty="0"/>
              <a:t>Mild</a:t>
            </a:r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De clou ligt in de relatie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B5AF0F1-ED59-4B31-AB44-DB45AF139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868" y="1175388"/>
            <a:ext cx="2926334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4DD3B-A231-432C-B3EE-8654DEE09E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2. De situatie</a:t>
            </a:r>
          </a:p>
        </p:txBody>
      </p:sp>
    </p:spTree>
    <p:extLst>
      <p:ext uri="{BB962C8B-B14F-4D97-AF65-F5344CB8AC3E}">
        <p14:creationId xmlns:p14="http://schemas.microsoft.com/office/powerpoint/2010/main" val="3141755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FFA6B-3704-49C6-BF62-FE62FB821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Het welzijnslandschap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3BA265-5A2B-4EC4-9D6C-F787FF8EA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nl-NL" dirty="0"/>
              <a:t>OCMW, VDAB, RVA, CM, DYZO, SVK, HZIV, TEJO, RITMICA, CAW, BZW, EMERGO, CIC, CBJ, K&amp;G, SHM, HCA-BIC, IBO, GIBO,  WES, ART.60, MST, MFC, OOOC, NERO, CGG, JAC, VK, FJC, OCJ, JWW, CPZ, EMMA, SAM, BIZ, WZC, LDC, CVK, DVC, CLB, OOM, CBO, CVO, TKO, DAV, MMC, CBAW, UPC,…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68434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4212A-9478-4C25-A58B-6A2F42FB5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Voelt aan als ongeveer zoiets: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368884D-51C4-4424-BE9D-C19497E4B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623" y="1156291"/>
            <a:ext cx="7038753" cy="43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3444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Gro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angepast 1">
      <a:majorFont>
        <a:latin typeface="Proxima Nova Rg"/>
        <a:ea typeface=""/>
        <a:cs typeface=""/>
      </a:majorFont>
      <a:minorFont>
        <a:latin typeface="Proxima Nova Rg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0FEC98D5-F826-4D88-A763-5208FDB7C713}" vid="{0E1FE49E-CFFB-4FE9-87F3-8C6B75B516DF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sjabloon_metfoto_sh_stad_1</Template>
  <TotalTime>474</TotalTime>
  <Words>642</Words>
  <Application>Microsoft Office PowerPoint</Application>
  <PresentationFormat>Diavoorstelling (16:10)</PresentationFormat>
  <Paragraphs>119</Paragraphs>
  <Slides>31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5" baseType="lpstr">
      <vt:lpstr>Arial</vt:lpstr>
      <vt:lpstr>Calibri</vt:lpstr>
      <vt:lpstr>Proxima Nova Rg</vt:lpstr>
      <vt:lpstr>Kantoorthema</vt:lpstr>
      <vt:lpstr>Onderbescherming aanpakken Insteken vanuit Mechelen</vt:lpstr>
      <vt:lpstr>Programma</vt:lpstr>
      <vt:lpstr>1. Proloog</vt:lpstr>
      <vt:lpstr> </vt:lpstr>
      <vt:lpstr>  </vt:lpstr>
      <vt:lpstr>Hoe wil je zelf geholpen worden?</vt:lpstr>
      <vt:lpstr>2. De situatie</vt:lpstr>
      <vt:lpstr>Het welzijnslandschap</vt:lpstr>
      <vt:lpstr>Voelt aan als ongeveer zoiets:</vt:lpstr>
      <vt:lpstr>Uitdaging voor burger én professional!</vt:lpstr>
      <vt:lpstr>  </vt:lpstr>
      <vt:lpstr>3. Naar integrale hulpverlening</vt:lpstr>
      <vt:lpstr>Tot voor 2015:</vt:lpstr>
      <vt:lpstr>Waar verantwoordelijkheid lag:</vt:lpstr>
      <vt:lpstr>De inspiratiebron hiervoor:</vt:lpstr>
      <vt:lpstr>Hoe het uitdraaide:</vt:lpstr>
      <vt:lpstr>Met als neveneffecten:</vt:lpstr>
      <vt:lpstr>Belangrijkste vaststelling</vt:lpstr>
      <vt:lpstr>Vanuit begeleidingsoogpunt:</vt:lpstr>
      <vt:lpstr>Daarom gekanteld:</vt:lpstr>
      <vt:lpstr>Om dit te laten slagen:</vt:lpstr>
      <vt:lpstr>Effecten:</vt:lpstr>
      <vt:lpstr>4. Maak het niet moeilijker dan het is </vt:lpstr>
      <vt:lpstr>Vreemde paradox:</vt:lpstr>
      <vt:lpstr>a. Referentie-MA’s voor een paar thema’s</vt:lpstr>
      <vt:lpstr>b. Opkomst</vt:lpstr>
      <vt:lpstr>c. Verhogen beslissingsautonomie</vt:lpstr>
      <vt:lpstr>c. Verhogen beslissingsautonomie</vt:lpstr>
      <vt:lpstr>In essentie:</vt:lpstr>
      <vt:lpstr>5. Dialoog!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Groep Mechelen</dc:title>
  <dc:creator>Vaes Mathias</dc:creator>
  <cp:lastModifiedBy>Digi</cp:lastModifiedBy>
  <cp:revision>57</cp:revision>
  <cp:lastPrinted>2017-01-16T12:26:22Z</cp:lastPrinted>
  <dcterms:created xsi:type="dcterms:W3CDTF">2019-10-15T12:30:49Z</dcterms:created>
  <dcterms:modified xsi:type="dcterms:W3CDTF">2020-10-16T08:28:12Z</dcterms:modified>
</cp:coreProperties>
</file>