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3" r:id="rId5"/>
    <p:sldMasterId id="2147483693" r:id="rId6"/>
    <p:sldMasterId id="2147483704" r:id="rId7"/>
    <p:sldMasterId id="2147483707" r:id="rId8"/>
    <p:sldMasterId id="2147483716" r:id="rId9"/>
  </p:sldMasterIdLst>
  <p:notesMasterIdLst>
    <p:notesMasterId r:id="rId32"/>
  </p:notesMasterIdLst>
  <p:handoutMasterIdLst>
    <p:handoutMasterId r:id="rId33"/>
  </p:handoutMasterIdLst>
  <p:sldIdLst>
    <p:sldId id="275" r:id="rId10"/>
    <p:sldId id="447" r:id="rId11"/>
    <p:sldId id="453" r:id="rId12"/>
    <p:sldId id="438" r:id="rId13"/>
    <p:sldId id="460" r:id="rId14"/>
    <p:sldId id="452" r:id="rId15"/>
    <p:sldId id="459" r:id="rId16"/>
    <p:sldId id="440" r:id="rId17"/>
    <p:sldId id="441" r:id="rId18"/>
    <p:sldId id="450" r:id="rId19"/>
    <p:sldId id="442" r:id="rId20"/>
    <p:sldId id="443" r:id="rId21"/>
    <p:sldId id="444" r:id="rId22"/>
    <p:sldId id="456" r:id="rId23"/>
    <p:sldId id="457" r:id="rId24"/>
    <p:sldId id="455" r:id="rId25"/>
    <p:sldId id="454" r:id="rId26"/>
    <p:sldId id="463" r:id="rId27"/>
    <p:sldId id="458" r:id="rId28"/>
    <p:sldId id="448" r:id="rId29"/>
    <p:sldId id="461" r:id="rId30"/>
    <p:sldId id="274" r:id="rId31"/>
  </p:sldIdLst>
  <p:sldSz cx="9144000" cy="6858000" type="screen4x3"/>
  <p:notesSz cx="7315200" cy="96012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EDF62-CF28-4C77-8CDD-CA6E21DCC0F3}" v="124" dt="2020-10-15T13:03:36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602919" y="9421200"/>
            <a:ext cx="1159728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l"/>
            <a:fld id="{9928D40D-4783-4067-9323-9EF0CE4F6550}" type="datetime4">
              <a:rPr lang="nl-BE" sz="1000" smtClean="0"/>
              <a:t>10 oktober 2020</a:t>
            </a:fld>
            <a:endParaRPr lang="nl-BE" sz="10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762646" y="9421200"/>
            <a:ext cx="461573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endParaRPr lang="nl-BE" sz="10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6378378" y="9421200"/>
            <a:ext cx="3348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fld id="{50E2E4EE-292C-493C-A0A6-EBE7E66A9614}" type="slidenum">
              <a:rPr lang="nl-BE" sz="1000" smtClean="0"/>
              <a:pPr/>
              <a:t>‹nr.›</a:t>
            </a:fld>
            <a:endParaRPr lang="nl-BE" sz="1000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602919" y="9352053"/>
            <a:ext cx="611025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92119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731520" y="9421200"/>
            <a:ext cx="1159200" cy="180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fld id="{F671D71A-0120-4122-B264-0AD2158A3619}" type="datetime4">
              <a:rPr lang="nl-BE" smtClean="0"/>
              <a:t>10 oktober 2020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4512272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895482" y="9421200"/>
            <a:ext cx="4342598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238080" y="9421200"/>
            <a:ext cx="3456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/>
            </a:lvl1pPr>
          </a:lstStyle>
          <a:p>
            <a:fld id="{89556F92-99B6-41A7-800F-0D7A3FC7CDD3}" type="slidenum">
              <a:rPr lang="nl-BE" smtClean="0"/>
              <a:pPr/>
              <a:t>‹nr.›</a:t>
            </a:fld>
            <a:endParaRPr lang="nl-BE" dirty="0"/>
          </a:p>
        </p:txBody>
      </p:sp>
      <p:cxnSp>
        <p:nvCxnSpPr>
          <p:cNvPr id="9" name="Rechte verbindingslijn 8"/>
          <p:cNvCxnSpPr/>
          <p:nvPr/>
        </p:nvCxnSpPr>
        <p:spPr>
          <a:xfrm>
            <a:off x="731520" y="9352053"/>
            <a:ext cx="585216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88626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indent="0" algn="l" defTabSz="914400" rtl="0" eaLnBrk="1" latinLnBrk="0" hangingPunct="1">
      <a:buFont typeface="Arial" panose="020B0604020202020204" pitchFamily="34" charset="0"/>
      <a:buNone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74150" indent="0" algn="l" defTabSz="914400" rtl="0" eaLnBrk="1" latinLnBrk="0" hangingPunct="1">
      <a:buFont typeface="Arial" panose="020B0604020202020204" pitchFamily="34" charset="0"/>
      <a:buNone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46950" indent="0" algn="l" defTabSz="914400" rtl="0" eaLnBrk="1" latinLnBrk="0" hangingPunct="1">
      <a:buFont typeface="Arial" panose="020B0604020202020204" pitchFamily="34" charset="0"/>
      <a:buNone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19750" indent="0" algn="l" defTabSz="914400" rtl="0" eaLnBrk="1" latinLnBrk="0" hangingPunct="1">
      <a:buFont typeface="Arial" panose="020B0604020202020204" pitchFamily="34" charset="0"/>
      <a:buNone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92550" indent="0" algn="l" defTabSz="914400" rtl="0" eaLnBrk="1" latinLnBrk="0" hangingPunct="1">
      <a:buFont typeface="Arial" panose="020B0604020202020204" pitchFamily="34" charset="0"/>
      <a:buNone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9ED386-825C-4469-A01A-B914E807C05D}" type="datetime4">
              <a:rPr lang="nl-BE" smtClean="0"/>
              <a:t>10 oktober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6F92-99B6-41A7-800F-0D7A3FC7CDD3}" type="slidenum">
              <a:rPr lang="nl-BE" smtClean="0"/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86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Sterke netwerken van organisaties</a:t>
            </a:r>
          </a:p>
          <a:p>
            <a:r>
              <a:rPr lang="nl-BE" dirty="0"/>
              <a:t>Intergemeentelijk </a:t>
            </a:r>
          </a:p>
          <a:p>
            <a:r>
              <a:rPr lang="nl-BE" dirty="0"/>
              <a:t>Rotondes en kruispunten tussen beleidsdomeinen</a:t>
            </a:r>
          </a:p>
          <a:p>
            <a:r>
              <a:rPr lang="nl-BE" dirty="0"/>
              <a:t>Participatie en dialoog als basis</a:t>
            </a:r>
          </a:p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71D71A-0120-4122-B264-0AD2158A3619}" type="datetime4">
              <a:rPr lang="nl-BE" smtClean="0"/>
              <a:t>14 oktober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6F92-99B6-41A7-800F-0D7A3FC7CDD3}" type="slidenum">
              <a:rPr lang="nl-BE" smtClean="0"/>
              <a:pPr/>
              <a:t>12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166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156C731-D750-4C06-9E43-22A882F0C749}" type="datetime4">
              <a:rPr lang="nl-BE" smtClean="0"/>
              <a:t>14 oktober 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56F92-99B6-41A7-800F-0D7A3FC7CDD3}" type="slidenum">
              <a:rPr lang="nl-BE" smtClean="0"/>
              <a:t>22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094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+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3828"/>
            <a:ext cx="9163636" cy="60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735480" y="1211400"/>
            <a:ext cx="38088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0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oud+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3828"/>
            <a:ext cx="9163636" cy="60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11 oktober, 7 november &amp; 12 november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Middenkader Samenlevingsopbouw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735480" y="1211400"/>
            <a:ext cx="38088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8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chtscherm S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6792" cy="153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7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chtscherm Fu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11" y="0"/>
            <a:ext cx="4526289" cy="1536195"/>
          </a:xfrm>
          <a:prstGeom prst="rect">
            <a:avLst/>
          </a:prstGeom>
        </p:spPr>
      </p:pic>
      <p:sp>
        <p:nvSpPr>
          <p:cNvPr id="7" name="Tijdelijke aanduiding voor afbeelding 6"/>
          <p:cNvSpPr>
            <a:spLocks noGrp="1"/>
          </p:cNvSpPr>
          <p:nvPr>
            <p:ph type="pic" sz="quarter" idx="10" hasCustomPrompt="1"/>
          </p:nvPr>
        </p:nvSpPr>
        <p:spPr>
          <a:xfrm>
            <a:off x="368300" y="360363"/>
            <a:ext cx="3657600" cy="16129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op het pictogram om het logo van de voormalige entiteit in te voegen</a:t>
            </a:r>
          </a:p>
        </p:txBody>
      </p:sp>
    </p:spTree>
    <p:extLst>
      <p:ext uri="{BB962C8B-B14F-4D97-AF65-F5344CB8AC3E}">
        <p14:creationId xmlns:p14="http://schemas.microsoft.com/office/powerpoint/2010/main" val="387722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scher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242" y="393036"/>
            <a:ext cx="7704000" cy="1414798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nl-NL"/>
              <a:t>Klik hier om de slotgroet in te voegen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5682" y="1999259"/>
            <a:ext cx="7697083" cy="1563214"/>
          </a:xfrm>
        </p:spPr>
        <p:txBody>
          <a:bodyPr>
            <a:normAutofit/>
          </a:bodyPr>
          <a:lstStyle>
            <a:lvl1pPr marL="0" indent="0" algn="l">
              <a:lnSpc>
                <a:spcPct val="126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naam en contactgegevens van de spreker in te voegen</a:t>
            </a:r>
            <a:endParaRPr lang="en-US"/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752472" y="1927689"/>
            <a:ext cx="5709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3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hoofdstuk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6561" y="4191005"/>
            <a:ext cx="7772400" cy="381003"/>
          </a:xfrm>
        </p:spPr>
        <p:txBody>
          <a:bodyPr anchor="ctr">
            <a:noAutofit/>
          </a:bodyPr>
          <a:lstStyle>
            <a:lvl1pPr marL="0" indent="0">
              <a:buNone/>
              <a:defRPr sz="2600" b="1">
                <a:solidFill>
                  <a:srgbClr val="B2A9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28596" y="4953011"/>
            <a:ext cx="7772400" cy="381003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63860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hoofdstuk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28596" y="4191005"/>
            <a:ext cx="7772400" cy="381003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4475" y="4987517"/>
            <a:ext cx="7772400" cy="381003"/>
          </a:xfrm>
        </p:spPr>
        <p:txBody>
          <a:bodyPr anchor="ctr">
            <a:noAutofit/>
          </a:bodyPr>
          <a:lstStyle>
            <a:lvl1pPr marL="0" indent="0">
              <a:buNone/>
              <a:defRPr sz="2600">
                <a:solidFill>
                  <a:srgbClr val="B2A9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5304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rije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33486"/>
            <a:ext cx="8229600" cy="479214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55538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0403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842448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285993"/>
            <a:ext cx="4040188" cy="38396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428736"/>
            <a:ext cx="4041775" cy="857256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285993"/>
            <a:ext cx="4041775" cy="38396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685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elichting + vrije inhoud (Vertika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450376" y="2383809"/>
            <a:ext cx="3022979" cy="3757684"/>
          </a:xfrm>
        </p:spPr>
        <p:txBody>
          <a:bodyPr/>
          <a:lstStyle>
            <a:lvl1pPr marL="177800" indent="-177800">
              <a:defRPr sz="1600"/>
            </a:lvl1pPr>
            <a:lvl2pPr marL="539750" indent="-169863">
              <a:defRPr sz="1400"/>
            </a:lvl2pPr>
            <a:lvl3pPr marL="804863" indent="-163513" defTabSz="893763">
              <a:defRPr sz="1400"/>
            </a:lvl3pPr>
            <a:lvl4pPr marL="1077913" indent="-150813">
              <a:defRPr sz="1400"/>
            </a:lvl4pPr>
            <a:lvl5pPr marL="1344613" indent="-142875">
              <a:defRPr sz="14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428737"/>
            <a:ext cx="5111750" cy="4696897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57200" y="1428736"/>
            <a:ext cx="3001992" cy="842448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314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3828"/>
            <a:ext cx="9163636" cy="608400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 userDrawn="1"/>
        </p:nvCxnSpPr>
        <p:spPr>
          <a:xfrm>
            <a:off x="735480" y="1211400"/>
            <a:ext cx="38088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7363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ije inhoud met toelichting (horizonta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72061" y="5158268"/>
            <a:ext cx="5779698" cy="381003"/>
          </a:xfrm>
        </p:spPr>
        <p:txBody>
          <a:bodyPr anchor="ctr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13"/>
          </p:nvPr>
        </p:nvSpPr>
        <p:spPr>
          <a:xfrm>
            <a:off x="1672061" y="5715016"/>
            <a:ext cx="5779698" cy="38100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rgbClr val="B2A97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ijdelijke aanduiding voor inhoud 11"/>
          <p:cNvSpPr>
            <a:spLocks noGrp="1"/>
          </p:cNvSpPr>
          <p:nvPr>
            <p:ph sz="quarter" idx="14"/>
          </p:nvPr>
        </p:nvSpPr>
        <p:spPr>
          <a:xfrm>
            <a:off x="1682152" y="1495246"/>
            <a:ext cx="5762445" cy="326725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4344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 + vrije invu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8447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hoofdstuk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6561" y="4191005"/>
            <a:ext cx="7772400" cy="381003"/>
          </a:xfrm>
        </p:spPr>
        <p:txBody>
          <a:bodyPr anchor="ctr">
            <a:noAutofit/>
          </a:bodyPr>
          <a:lstStyle>
            <a:lvl1pPr marL="0" indent="0">
              <a:buNone/>
              <a:defRPr sz="26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28596" y="4953011"/>
            <a:ext cx="7772400" cy="381003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88756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hoofdstuk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28596" y="4191005"/>
            <a:ext cx="7772400" cy="381003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4475" y="4987517"/>
            <a:ext cx="7772400" cy="381003"/>
          </a:xfrm>
        </p:spPr>
        <p:txBody>
          <a:bodyPr anchor="ctr">
            <a:noAutofit/>
          </a:bodyPr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97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rije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33486"/>
            <a:ext cx="8229600" cy="479214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48591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9644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842448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285993"/>
            <a:ext cx="4040188" cy="38396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428736"/>
            <a:ext cx="4041775" cy="857256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285993"/>
            <a:ext cx="4041775" cy="38396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0477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elichting + vrije inhoud (Vertika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450376" y="2383809"/>
            <a:ext cx="3022979" cy="3757684"/>
          </a:xfrm>
        </p:spPr>
        <p:txBody>
          <a:bodyPr/>
          <a:lstStyle>
            <a:lvl1pPr marL="177800" indent="-177800">
              <a:defRPr sz="1600"/>
            </a:lvl1pPr>
            <a:lvl2pPr marL="539750" indent="-169863">
              <a:defRPr sz="1400"/>
            </a:lvl2pPr>
            <a:lvl3pPr marL="804863" indent="-163513" defTabSz="893763">
              <a:defRPr sz="1400"/>
            </a:lvl3pPr>
            <a:lvl4pPr marL="1077913" indent="-150813">
              <a:defRPr sz="1400"/>
            </a:lvl4pPr>
            <a:lvl5pPr marL="1344613" indent="-142875">
              <a:defRPr sz="14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428737"/>
            <a:ext cx="5111750" cy="4696897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57200" y="1428736"/>
            <a:ext cx="3001992" cy="842448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8055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ije inhoud met toelichting (horizonta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72061" y="5158268"/>
            <a:ext cx="5779698" cy="381003"/>
          </a:xfrm>
        </p:spPr>
        <p:txBody>
          <a:bodyPr anchor="ctr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13"/>
          </p:nvPr>
        </p:nvSpPr>
        <p:spPr>
          <a:xfrm>
            <a:off x="1672061" y="5715016"/>
            <a:ext cx="5779698" cy="381003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ijdelijke aanduiding voor inhoud 11"/>
          <p:cNvSpPr>
            <a:spLocks noGrp="1"/>
          </p:cNvSpPr>
          <p:nvPr>
            <p:ph sz="quarter" idx="14"/>
          </p:nvPr>
        </p:nvSpPr>
        <p:spPr>
          <a:xfrm>
            <a:off x="1682152" y="1495246"/>
            <a:ext cx="5762445" cy="326725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1402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 + vrije invu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7472386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0761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3828"/>
            <a:ext cx="9163636" cy="608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3359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2332037" y="2422524"/>
            <a:ext cx="3420000" cy="2286636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540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3828"/>
            <a:ext cx="9163636" cy="608400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735480" y="1211400"/>
            <a:ext cx="38088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7609" y="1610428"/>
            <a:ext cx="3384000" cy="4104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609" y="1610428"/>
            <a:ext cx="3384000" cy="4104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169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resentat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242" y="522876"/>
            <a:ext cx="7704000" cy="1926638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158" y="2671898"/>
            <a:ext cx="7697083" cy="889449"/>
          </a:xfrm>
        </p:spPr>
        <p:txBody>
          <a:bodyPr>
            <a:normAutofit/>
          </a:bodyPr>
          <a:lstStyle>
            <a:lvl1pPr marL="0" indent="0" algn="l">
              <a:lnSpc>
                <a:spcPct val="94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242" y="238420"/>
            <a:ext cx="8424758" cy="284456"/>
          </a:xfrm>
        </p:spPr>
        <p:txBody>
          <a:bodyPr/>
          <a:lstStyle>
            <a:lvl1pPr algn="l">
              <a:defRPr sz="1350" b="1">
                <a:solidFill>
                  <a:schemeClr val="accent2"/>
                </a:solidFill>
              </a:defRPr>
            </a:lvl1pPr>
          </a:lstStyle>
          <a:p>
            <a:r>
              <a:rPr lang="nl-BE" dirty="0"/>
              <a:t>Hier datum via "Invoegen › Tekst › Koptekst &amp; Voettekst". Stel meteen de voettekst voor hand-outs in.</a:t>
            </a:r>
          </a:p>
        </p:txBody>
      </p:sp>
      <p:cxnSp>
        <p:nvCxnSpPr>
          <p:cNvPr id="15" name="Rechte verbindingslijn 14"/>
          <p:cNvCxnSpPr/>
          <p:nvPr userDrawn="1"/>
        </p:nvCxnSpPr>
        <p:spPr>
          <a:xfrm>
            <a:off x="752472" y="2569369"/>
            <a:ext cx="5709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57071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3828"/>
            <a:ext cx="9163636" cy="608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991768"/>
            <a:ext cx="6984000" cy="472265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spcBef>
                <a:spcPts val="1500"/>
              </a:spcBef>
              <a:buNone/>
              <a:defRPr sz="2500" b="1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" indent="0">
              <a:buNone/>
              <a:defRPr/>
            </a:lvl3pPr>
            <a:lvl4pPr marL="190800" indent="0">
              <a:buNone/>
              <a:defRPr/>
            </a:lvl4pPr>
            <a:lvl5pPr marL="381600" indent="0">
              <a:buNone/>
              <a:defRPr/>
            </a:lvl5pPr>
          </a:lstStyle>
          <a:p>
            <a:pPr lvl="0"/>
            <a:r>
              <a:rPr lang="nl-NL"/>
              <a:t>Titel Hoofdstuk 1</a:t>
            </a:r>
            <a:br>
              <a:rPr lang="nl-NL"/>
            </a:br>
            <a:r>
              <a:rPr lang="nl-NL"/>
              <a:t>Titel Hoofdstuk 2</a:t>
            </a:r>
            <a:br>
              <a:rPr lang="nl-NL"/>
            </a:br>
            <a:r>
              <a:rPr lang="nl-NL"/>
              <a:t>Titel Hoofdstuk 3</a:t>
            </a:r>
            <a:br>
              <a:rPr lang="nl-NL"/>
            </a:br>
            <a:r>
              <a:rPr lang="nl-NL"/>
              <a:t>Titel Hoofdstuk 4</a:t>
            </a:r>
            <a:br>
              <a:rPr lang="nl-NL"/>
            </a:br>
            <a:r>
              <a:rPr lang="nl-NL"/>
              <a:t>Titel Hoofdstuk 5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327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67" y="0"/>
            <a:ext cx="2624333" cy="114605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58092"/>
            <a:ext cx="5400000" cy="1237383"/>
          </a:xfrm>
        </p:spPr>
        <p:txBody>
          <a:bodyPr anchor="t" anchorCtr="0">
            <a:norm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4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oofdstuk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67" y="0"/>
            <a:ext cx="2624333" cy="1146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58092"/>
            <a:ext cx="5400000" cy="1237383"/>
          </a:xfrm>
        </p:spPr>
        <p:txBody>
          <a:bodyPr anchor="t" anchorCtr="0">
            <a:norm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0"/>
          </p:nvPr>
        </p:nvSpPr>
        <p:spPr>
          <a:xfrm>
            <a:off x="0" y="2286000"/>
            <a:ext cx="9144000" cy="45720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0873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136" y="215443"/>
            <a:ext cx="7704000" cy="81297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609" y="1610428"/>
            <a:ext cx="6984000" cy="410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5074" y="6373018"/>
            <a:ext cx="9815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6505" y="6373018"/>
            <a:ext cx="464419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5828" y="6373018"/>
            <a:ext cx="46196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fld id="{76964E9C-6CCF-44EB-90C2-C6706B7EEBD3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5109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7" r:id="rId3"/>
    <p:sldLayoutId id="2147483670" r:id="rId4"/>
    <p:sldLayoutId id="2147483664" r:id="rId5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126000"/>
        </a:lnSpc>
        <a:spcBef>
          <a:spcPts val="5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" indent="-36000" algn="l" defTabSz="914400" rtl="0" eaLnBrk="1" latinLnBrk="0" hangingPunct="1">
        <a:lnSpc>
          <a:spcPct val="126000"/>
        </a:lnSpc>
        <a:spcBef>
          <a:spcPts val="7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90800" indent="-154800" algn="l" defTabSz="914400" rtl="0" eaLnBrk="1" latinLnBrk="0" hangingPunct="1">
        <a:lnSpc>
          <a:spcPct val="126000"/>
        </a:lnSpc>
        <a:spcBef>
          <a:spcPts val="500"/>
        </a:spcBef>
        <a:buClr>
          <a:schemeClr val="tx2"/>
        </a:buClr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81600" indent="-190800" algn="l" defTabSz="914400" rtl="0" eaLnBrk="1" latinLnBrk="0" hangingPunct="1">
        <a:lnSpc>
          <a:spcPct val="126000"/>
        </a:lnSpc>
        <a:spcBef>
          <a:spcPts val="300"/>
        </a:spcBef>
        <a:buFont typeface="Trebuchet MS" panose="020B0603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72400" indent="-190800" algn="l" defTabSz="914400" rtl="0" eaLnBrk="1" latinLnBrk="0" hangingPunct="1">
        <a:lnSpc>
          <a:spcPct val="105000"/>
        </a:lnSpc>
        <a:spcBef>
          <a:spcPts val="300"/>
        </a:spcBef>
        <a:buClr>
          <a:schemeClr val="accent3"/>
        </a:buClr>
        <a:buFont typeface="Trebuchet MS" panose="020B0603020202020204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136" y="215443"/>
            <a:ext cx="7704000" cy="81297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609" y="1610428"/>
            <a:ext cx="6984000" cy="410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5074" y="6373018"/>
            <a:ext cx="9815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6505" y="6373018"/>
            <a:ext cx="464419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5828" y="6373018"/>
            <a:ext cx="46196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fld id="{76964E9C-6CCF-44EB-90C2-C6706B7EEBD3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119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0" r:id="rId3"/>
    <p:sldLayoutId id="2147483692" r:id="rId4"/>
    <p:sldLayoutId id="2147483706" r:id="rId5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126000"/>
        </a:lnSpc>
        <a:spcBef>
          <a:spcPts val="5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" indent="-36000" algn="l" defTabSz="914400" rtl="0" eaLnBrk="1" latinLnBrk="0" hangingPunct="1">
        <a:lnSpc>
          <a:spcPct val="126000"/>
        </a:lnSpc>
        <a:spcBef>
          <a:spcPts val="7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90800" indent="-154800" algn="l" defTabSz="914400" rtl="0" eaLnBrk="1" latinLnBrk="0" hangingPunct="1">
        <a:lnSpc>
          <a:spcPct val="126000"/>
        </a:lnSpc>
        <a:spcBef>
          <a:spcPts val="500"/>
        </a:spcBef>
        <a:buClr>
          <a:schemeClr val="tx2"/>
        </a:buClr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81600" indent="-190800" algn="l" defTabSz="914400" rtl="0" eaLnBrk="1" latinLnBrk="0" hangingPunct="1">
        <a:lnSpc>
          <a:spcPct val="126000"/>
        </a:lnSpc>
        <a:spcBef>
          <a:spcPts val="300"/>
        </a:spcBef>
        <a:buFont typeface="Trebuchet MS" panose="020B0603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72400" indent="-190800" algn="l" defTabSz="914400" rtl="0" eaLnBrk="1" latinLnBrk="0" hangingPunct="1">
        <a:lnSpc>
          <a:spcPct val="105000"/>
        </a:lnSpc>
        <a:spcBef>
          <a:spcPts val="300"/>
        </a:spcBef>
        <a:buClr>
          <a:schemeClr val="accent3"/>
        </a:buClr>
        <a:buFont typeface="Trebuchet MS" panose="020B0603020202020204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136" y="215443"/>
            <a:ext cx="7704000" cy="81297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609" y="1610428"/>
            <a:ext cx="6984000" cy="410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3" r:id="rId2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126000"/>
        </a:lnSpc>
        <a:spcBef>
          <a:spcPts val="5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" indent="-36000" algn="l" defTabSz="914400" rtl="0" eaLnBrk="1" latinLnBrk="0" hangingPunct="1">
        <a:lnSpc>
          <a:spcPct val="126000"/>
        </a:lnSpc>
        <a:spcBef>
          <a:spcPts val="7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90800" indent="-154800" algn="l" defTabSz="914400" rtl="0" eaLnBrk="1" latinLnBrk="0" hangingPunct="1">
        <a:lnSpc>
          <a:spcPct val="126000"/>
        </a:lnSpc>
        <a:spcBef>
          <a:spcPts val="500"/>
        </a:spcBef>
        <a:buClr>
          <a:schemeClr val="tx2"/>
        </a:buClr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81600" indent="-190800" algn="l" defTabSz="914400" rtl="0" eaLnBrk="1" latinLnBrk="0" hangingPunct="1">
        <a:lnSpc>
          <a:spcPct val="126000"/>
        </a:lnSpc>
        <a:spcBef>
          <a:spcPts val="300"/>
        </a:spcBef>
        <a:buFont typeface="Trebuchet MS" panose="020B0603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72400" indent="-190800" algn="l" defTabSz="914400" rtl="0" eaLnBrk="1" latinLnBrk="0" hangingPunct="1">
        <a:lnSpc>
          <a:spcPct val="105000"/>
        </a:lnSpc>
        <a:spcBef>
          <a:spcPts val="300"/>
        </a:spcBef>
        <a:buClr>
          <a:schemeClr val="accent3"/>
        </a:buClr>
        <a:buFont typeface="Trebuchet MS" panose="020B0603020202020204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136" y="215443"/>
            <a:ext cx="7704000" cy="812977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609" y="1610428"/>
            <a:ext cx="6984000" cy="410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3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126000"/>
        </a:lnSpc>
        <a:spcBef>
          <a:spcPts val="5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" indent="-36000" algn="l" defTabSz="914400" rtl="0" eaLnBrk="1" latinLnBrk="0" hangingPunct="1">
        <a:lnSpc>
          <a:spcPct val="126000"/>
        </a:lnSpc>
        <a:spcBef>
          <a:spcPts val="7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190800" indent="-154800" algn="l" defTabSz="914400" rtl="0" eaLnBrk="1" latinLnBrk="0" hangingPunct="1">
        <a:lnSpc>
          <a:spcPct val="126000"/>
        </a:lnSpc>
        <a:spcBef>
          <a:spcPts val="500"/>
        </a:spcBef>
        <a:buClr>
          <a:schemeClr val="tx2"/>
        </a:buClr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81600" indent="-190800" algn="l" defTabSz="914400" rtl="0" eaLnBrk="1" latinLnBrk="0" hangingPunct="1">
        <a:lnSpc>
          <a:spcPct val="126000"/>
        </a:lnSpc>
        <a:spcBef>
          <a:spcPts val="300"/>
        </a:spcBef>
        <a:buFont typeface="Trebuchet MS" panose="020B0603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72400" indent="-190800" algn="l" defTabSz="914400" rtl="0" eaLnBrk="1" latinLnBrk="0" hangingPunct="1">
        <a:lnSpc>
          <a:spcPct val="105000"/>
        </a:lnSpc>
        <a:spcBef>
          <a:spcPts val="300"/>
        </a:spcBef>
        <a:buClr>
          <a:schemeClr val="accent3"/>
        </a:buClr>
        <a:buFont typeface="Trebuchet MS" panose="020B0603020202020204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/>
        </p:nvSpPr>
        <p:spPr>
          <a:xfrm rot="16200000">
            <a:off x="4092000" y="-4096147"/>
            <a:ext cx="960000" cy="9144000"/>
          </a:xfrm>
          <a:prstGeom prst="rect">
            <a:avLst/>
          </a:prstGeom>
          <a:solidFill>
            <a:srgbClr val="B2A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-24"/>
            <a:ext cx="7427168" cy="944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1" name="Afgeronde rechthoek 10"/>
          <p:cNvSpPr/>
          <p:nvPr/>
        </p:nvSpPr>
        <p:spPr>
          <a:xfrm>
            <a:off x="8100392" y="356659"/>
            <a:ext cx="936104" cy="11521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sz="1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40" y="421295"/>
            <a:ext cx="737408" cy="720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40" y="432001"/>
            <a:ext cx="73740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8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CMPowerpoint_balk_254x30mm_metlogo_150dpi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56" y="-23"/>
            <a:ext cx="9143245" cy="1438537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6112E-F606-4F27-9DED-3EA5467DBDEF}" type="datetimeFigureOut">
              <a:rPr lang="nl-BE" smtClean="0"/>
              <a:pPr/>
              <a:t>10/10/2020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81E29-D73A-49F9-BDEB-49FA69110F38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-24"/>
            <a:ext cx="8401080" cy="944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82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vzw.be/publicaties/de-stek-sterke-zet-voor-sociale-bescherm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amenlevingsopbouw.be/welzijn/zo-zien-wij-sociaal-beleid-welzij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Proactief handelen in de strijd tegen onderbescherming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Dag Tegen Armoede – 2020 - Gent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16 oktober 2020</a:t>
            </a:r>
          </a:p>
        </p:txBody>
      </p:sp>
    </p:spTree>
    <p:extLst>
      <p:ext uri="{BB962C8B-B14F-4D97-AF65-F5344CB8AC3E}">
        <p14:creationId xmlns:p14="http://schemas.microsoft.com/office/powerpoint/2010/main" val="3003080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3E7D715-15CF-4390-8336-4D5537D3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10</a:t>
            </a:fld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8164CF-B996-4983-8635-7D91C017EC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5F6500-E42B-41E4-8B7F-238AE903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6" r="26560" b="1326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6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 Beleidstaken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85" t="52584" r="21759" b="36120"/>
          <a:stretch/>
        </p:blipFill>
        <p:spPr>
          <a:xfrm>
            <a:off x="476250" y="1314450"/>
            <a:ext cx="8592139" cy="1190625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66D3895-F23C-4561-B4DF-380FC1B84FC8}"/>
              </a:ext>
            </a:extLst>
          </p:cNvPr>
          <p:cNvSpPr txBox="1">
            <a:spLocks/>
          </p:cNvSpPr>
          <p:nvPr/>
        </p:nvSpPr>
        <p:spPr>
          <a:xfrm>
            <a:off x="719136" y="2860731"/>
            <a:ext cx="7902350" cy="2687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nl-BE" sz="2400" dirty="0"/>
              <a:t>Brede visie van organisatie en beleid</a:t>
            </a:r>
          </a:p>
          <a:p>
            <a:pPr lvl="2"/>
            <a:r>
              <a:rPr lang="nl-BE" sz="2400" dirty="0"/>
              <a:t>Samenwerking in goede banen leiden + wet- en regelgeving.</a:t>
            </a:r>
          </a:p>
          <a:p>
            <a:pPr lvl="2"/>
            <a:r>
              <a:rPr lang="nl-BE" sz="2400" dirty="0"/>
              <a:t>Ondersteunen bij de omslag: leren, uitwisseling …</a:t>
            </a:r>
          </a:p>
          <a:p>
            <a:pPr marL="36000" lvl="2" indent="0">
              <a:buNone/>
            </a:pPr>
            <a:endParaRPr lang="nl-BE" sz="2400" dirty="0"/>
          </a:p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354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 kernprocessen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21" t="64230" r="21431" b="24474"/>
          <a:stretch/>
        </p:blipFill>
        <p:spPr>
          <a:xfrm>
            <a:off x="550013" y="1302397"/>
            <a:ext cx="8527134" cy="1171575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5A1CA71-4ED5-4F20-9CD6-C8AA51FC77DA}"/>
              </a:ext>
            </a:extLst>
          </p:cNvPr>
          <p:cNvSpPr txBox="1">
            <a:spLocks/>
          </p:cNvSpPr>
          <p:nvPr/>
        </p:nvSpPr>
        <p:spPr>
          <a:xfrm>
            <a:off x="-3203705" y="1934244"/>
            <a:ext cx="3036787" cy="36220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lvl="2" indent="0">
              <a:buNone/>
            </a:pPr>
            <a:endParaRPr lang="nl-BE" sz="2400" dirty="0"/>
          </a:p>
          <a:p>
            <a:pPr lvl="3"/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9CDD52E-CBAD-48B3-BDA7-11CEDD24EB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18" t="14643" r="30408" b="5567"/>
          <a:stretch/>
        </p:blipFill>
        <p:spPr>
          <a:xfrm>
            <a:off x="793838" y="2722939"/>
            <a:ext cx="2315122" cy="268677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0A889A7-8CFA-476F-BE49-2A54FB41C2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4" r="25592" b="22892"/>
          <a:stretch/>
        </p:blipFill>
        <p:spPr>
          <a:xfrm>
            <a:off x="4857330" y="2722939"/>
            <a:ext cx="4115035" cy="26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5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 werkpistes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52" t="75759" r="59398" b="12363"/>
          <a:stretch/>
        </p:blipFill>
        <p:spPr>
          <a:xfrm>
            <a:off x="6198500" y="319728"/>
            <a:ext cx="2735746" cy="224308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950113B-D390-468E-B32E-2690E650A543}"/>
              </a:ext>
            </a:extLst>
          </p:cNvPr>
          <p:cNvSpPr txBox="1">
            <a:spLocks/>
          </p:cNvSpPr>
          <p:nvPr/>
        </p:nvSpPr>
        <p:spPr>
          <a:xfrm>
            <a:off x="615820" y="2715208"/>
            <a:ext cx="8201609" cy="31516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lvl="2" indent="0">
              <a:buFont typeface="Arial" panose="020B0604020202020204" pitchFamily="34" charset="0"/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A06433E-16AB-4AF0-9A0B-45BA7374C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984"/>
          <a:stretch/>
        </p:blipFill>
        <p:spPr>
          <a:xfrm>
            <a:off x="615820" y="2715208"/>
            <a:ext cx="3201323" cy="33966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8E702D5-2172-4D05-B513-177F5D674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22" t="1" r="41367" b="37920"/>
          <a:stretch/>
        </p:blipFill>
        <p:spPr>
          <a:xfrm>
            <a:off x="5482460" y="2760097"/>
            <a:ext cx="3201323" cy="31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9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 werkpistes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83" t="75759" r="52050" b="12363"/>
          <a:stretch/>
        </p:blipFill>
        <p:spPr>
          <a:xfrm>
            <a:off x="6253316" y="152671"/>
            <a:ext cx="2734351" cy="2264972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950113B-D390-468E-B32E-2690E650A543}"/>
              </a:ext>
            </a:extLst>
          </p:cNvPr>
          <p:cNvSpPr txBox="1">
            <a:spLocks/>
          </p:cNvSpPr>
          <p:nvPr/>
        </p:nvSpPr>
        <p:spPr>
          <a:xfrm>
            <a:off x="615820" y="2715208"/>
            <a:ext cx="8201609" cy="31516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lvl="2" indent="0">
              <a:buFont typeface="Arial" panose="020B0604020202020204" pitchFamily="34" charset="0"/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6F5B74E-8238-41CC-8B6A-D7110C48D0BD}"/>
              </a:ext>
            </a:extLst>
          </p:cNvPr>
          <p:cNvSpPr/>
          <p:nvPr/>
        </p:nvSpPr>
        <p:spPr>
          <a:xfrm>
            <a:off x="719136" y="2628900"/>
            <a:ext cx="7937184" cy="2501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2400" dirty="0"/>
              <a:t>Maximumfactuur gezondheidszorgen - Forfait chronisch zieken - Sociaal tarief elektriciteit, aardgas &amp; water - Vervoersabonnementen verminderd tarief</a:t>
            </a:r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2400" dirty="0"/>
              <a:t>Tergend langzaam</a:t>
            </a:r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2400" dirty="0"/>
              <a:t>Privacy &amp; complex</a:t>
            </a:r>
            <a:r>
              <a:rPr lang="nl-BE" sz="2400" dirty="0">
                <a:sym typeface="Wingdings" panose="05000000000000000000" pitchFamily="2" charset="2"/>
              </a:rPr>
              <a:t>Controle Sociale “Fraude” 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26931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 werkpistes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95" t="75759" r="44591" b="12363"/>
          <a:stretch/>
        </p:blipFill>
        <p:spPr>
          <a:xfrm>
            <a:off x="6465460" y="229302"/>
            <a:ext cx="2495660" cy="2219258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950113B-D390-468E-B32E-2690E650A543}"/>
              </a:ext>
            </a:extLst>
          </p:cNvPr>
          <p:cNvSpPr txBox="1">
            <a:spLocks/>
          </p:cNvSpPr>
          <p:nvPr/>
        </p:nvSpPr>
        <p:spPr>
          <a:xfrm>
            <a:off x="615820" y="2715208"/>
            <a:ext cx="8201609" cy="31516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lvl="2" indent="0">
              <a:buFont typeface="Arial" panose="020B0604020202020204" pitchFamily="34" charset="0"/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FD906E1-144E-4B9D-ABE8-BE7F38A08D57}"/>
              </a:ext>
            </a:extLst>
          </p:cNvPr>
          <p:cNvSpPr/>
          <p:nvPr/>
        </p:nvSpPr>
        <p:spPr>
          <a:xfrm>
            <a:off x="719136" y="2828836"/>
            <a:ext cx="7937184" cy="2630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2400" dirty="0"/>
              <a:t>Werken in de leefwereld van de doelgroep.</a:t>
            </a:r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2400" dirty="0"/>
              <a:t>Dienst outreachend werken.</a:t>
            </a:r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2400" dirty="0"/>
              <a:t>Het is een taak van ons allen.</a:t>
            </a:r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2400" dirty="0"/>
              <a:t>De digitale coronatijden openen ook hier ogen.</a:t>
            </a:r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827164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 werkpistes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98" t="75759" r="37077" b="12363"/>
          <a:stretch/>
        </p:blipFill>
        <p:spPr>
          <a:xfrm>
            <a:off x="6522720" y="229302"/>
            <a:ext cx="2397760" cy="210130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950113B-D390-468E-B32E-2690E650A543}"/>
              </a:ext>
            </a:extLst>
          </p:cNvPr>
          <p:cNvSpPr txBox="1">
            <a:spLocks/>
          </p:cNvSpPr>
          <p:nvPr/>
        </p:nvSpPr>
        <p:spPr>
          <a:xfrm>
            <a:off x="615820" y="2715208"/>
            <a:ext cx="8201609" cy="31516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lvl="2" indent="0">
              <a:buFont typeface="Arial" panose="020B0604020202020204" pitchFamily="34" charset="0"/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1B0F6E0-B51C-4060-94C6-A3F08FE699A6}"/>
              </a:ext>
            </a:extLst>
          </p:cNvPr>
          <p:cNvSpPr txBox="1"/>
          <p:nvPr/>
        </p:nvSpPr>
        <p:spPr>
          <a:xfrm>
            <a:off x="509587" y="1684271"/>
            <a:ext cx="326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Geïntegreerd breed onthaal?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BFC624-ECCB-49C2-A768-756F72DBD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8" t="14643" r="30408" b="5567"/>
          <a:stretch/>
        </p:blipFill>
        <p:spPr>
          <a:xfrm>
            <a:off x="509587" y="2438209"/>
            <a:ext cx="2179652" cy="252956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2296DC8-4220-4A65-967D-6AA574A48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1" t="36122" r="51333" b="17111"/>
          <a:stretch/>
        </p:blipFill>
        <p:spPr>
          <a:xfrm>
            <a:off x="3588774" y="2330602"/>
            <a:ext cx="2548245" cy="148650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7AFDB0-5E19-47B3-BC27-1F370B177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267" b="16473"/>
          <a:stretch/>
        </p:blipFill>
        <p:spPr>
          <a:xfrm>
            <a:off x="3588774" y="4201716"/>
            <a:ext cx="5483444" cy="13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4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 werkpistes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75" t="75759" r="29066" b="12363"/>
          <a:stretch/>
        </p:blipFill>
        <p:spPr>
          <a:xfrm>
            <a:off x="6443128" y="319728"/>
            <a:ext cx="2503900" cy="2243079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950113B-D390-468E-B32E-2690E650A543}"/>
              </a:ext>
            </a:extLst>
          </p:cNvPr>
          <p:cNvSpPr txBox="1">
            <a:spLocks/>
          </p:cNvSpPr>
          <p:nvPr/>
        </p:nvSpPr>
        <p:spPr>
          <a:xfrm>
            <a:off x="615820" y="2715208"/>
            <a:ext cx="8201609" cy="31516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lvl="2" indent="0">
              <a:buFont typeface="Arial" panose="020B0604020202020204" pitchFamily="34" charset="0"/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026" name="Picture 2" descr="Afbeelding kan het volgende bevatten: één of meer mensen, staande mensen, lucht en openlucht">
            <a:extLst>
              <a:ext uri="{FF2B5EF4-FFF2-40B4-BE49-F238E27FC236}">
                <a16:creationId xmlns:a16="http://schemas.microsoft.com/office/drawing/2014/main" id="{9F1B3BBF-DFA9-4048-AF4F-E8B19B4D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46" y="2623969"/>
            <a:ext cx="4122384" cy="309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BFDDA0D-AB4D-4EC3-8798-C233B1B2D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18" t="55392" r="18431" b="4715"/>
          <a:stretch/>
        </p:blipFill>
        <p:spPr>
          <a:xfrm>
            <a:off x="575824" y="2648977"/>
            <a:ext cx="4140800" cy="29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 werkpistes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75" t="75759" r="29066" b="12363"/>
          <a:stretch/>
        </p:blipFill>
        <p:spPr>
          <a:xfrm>
            <a:off x="6443128" y="319728"/>
            <a:ext cx="2503900" cy="2243079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950113B-D390-468E-B32E-2690E650A543}"/>
              </a:ext>
            </a:extLst>
          </p:cNvPr>
          <p:cNvSpPr txBox="1">
            <a:spLocks/>
          </p:cNvSpPr>
          <p:nvPr/>
        </p:nvSpPr>
        <p:spPr>
          <a:xfrm>
            <a:off x="615820" y="2715208"/>
            <a:ext cx="8201609" cy="31516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lvl="2" indent="0">
              <a:buFont typeface="Arial" panose="020B0604020202020204" pitchFamily="34" charset="0"/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9" name="Tijdelijke aanduiding voor inhoud 5">
            <a:extLst>
              <a:ext uri="{FF2B5EF4-FFF2-40B4-BE49-F238E27FC236}">
                <a16:creationId xmlns:a16="http://schemas.microsoft.com/office/drawing/2014/main" id="{2B0C8CBE-E445-4B11-BDB2-7F19EC84C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75" y="2715208"/>
            <a:ext cx="4886524" cy="341028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03D3D4C-CCE8-4760-A034-71249EDDB115}"/>
              </a:ext>
            </a:extLst>
          </p:cNvPr>
          <p:cNvSpPr/>
          <p:nvPr/>
        </p:nvSpPr>
        <p:spPr>
          <a:xfrm>
            <a:off x="615820" y="1356499"/>
            <a:ext cx="5827308" cy="112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1600" dirty="0"/>
              <a:t>De STEK is een informele praktijk zoals een buurthuis, een sociaal restaurant, of een inloopcentrum. </a:t>
            </a:r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endParaRPr lang="nl-BE" sz="2000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AED4A8B-5472-41EE-9085-C72231EFF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2586" y="5535437"/>
            <a:ext cx="6984000" cy="4104000"/>
          </a:xfrm>
        </p:spPr>
        <p:txBody>
          <a:bodyPr/>
          <a:lstStyle/>
          <a:p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419AE85-AEC1-4CEB-BDB7-F8B0CA7369DA}"/>
              </a:ext>
            </a:extLst>
          </p:cNvPr>
          <p:cNvSpPr/>
          <p:nvPr/>
        </p:nvSpPr>
        <p:spPr>
          <a:xfrm>
            <a:off x="541110" y="2715208"/>
            <a:ext cx="3220055" cy="329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1600" dirty="0"/>
              <a:t>Een plek in de nabije omgeving waar mensen makkelijk binnenwandelen en warm onthaald worden.</a:t>
            </a:r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endParaRPr lang="nl-BE" sz="1600" dirty="0"/>
          </a:p>
          <a:p>
            <a:pPr marL="190800" lvl="2" indent="-154800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</a:pPr>
            <a:r>
              <a:rPr lang="nl-BE" sz="1600" dirty="0"/>
              <a:t>Hefbomen die meer en betere sociale bescherming voor mensen in een maatschappelijk kwetsbare positie.</a:t>
            </a:r>
          </a:p>
        </p:txBody>
      </p:sp>
    </p:spTree>
    <p:extLst>
      <p:ext uri="{BB962C8B-B14F-4D97-AF65-F5344CB8AC3E}">
        <p14:creationId xmlns:p14="http://schemas.microsoft.com/office/powerpoint/2010/main" val="389408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 werkpistes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784AA0-0E99-4297-9F10-95E29ED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58" t="75759" r="21168" b="12363"/>
          <a:stretch/>
        </p:blipFill>
        <p:spPr>
          <a:xfrm>
            <a:off x="6332575" y="376808"/>
            <a:ext cx="2674228" cy="2185999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A950113B-D390-468E-B32E-2690E650A543}"/>
              </a:ext>
            </a:extLst>
          </p:cNvPr>
          <p:cNvSpPr txBox="1">
            <a:spLocks/>
          </p:cNvSpPr>
          <p:nvPr/>
        </p:nvSpPr>
        <p:spPr>
          <a:xfrm>
            <a:off x="615820" y="2715208"/>
            <a:ext cx="8201609" cy="31516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" lvl="2" indent="0">
              <a:buFont typeface="Arial" panose="020B0604020202020204" pitchFamily="34" charset="0"/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A70E1771-9B2E-4FB0-A1AD-4527A258B145}"/>
              </a:ext>
            </a:extLst>
          </p:cNvPr>
          <p:cNvSpPr txBox="1">
            <a:spLocks/>
          </p:cNvSpPr>
          <p:nvPr/>
        </p:nvSpPr>
        <p:spPr>
          <a:xfrm>
            <a:off x="472061" y="1386735"/>
            <a:ext cx="5232428" cy="4679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6000"/>
              </a:lnSpc>
            </a:pPr>
            <a:r>
              <a:rPr lang="nl-BE" sz="2400" dirty="0"/>
              <a:t>Burgercollectieven, actiegroepen, zelforganisaties, religieuze verenigingen, online gemeenschappen …</a:t>
            </a:r>
          </a:p>
          <a:p>
            <a:pPr lvl="2"/>
            <a:r>
              <a:rPr lang="nl-BE" sz="2400" dirty="0"/>
              <a:t>Corona: veerkracht</a:t>
            </a:r>
          </a:p>
          <a:p>
            <a:pPr lvl="2"/>
            <a:r>
              <a:rPr lang="nl-BE" sz="2400" dirty="0"/>
              <a:t>Alarmbellen voor de hiaten in de sociale bescherming</a:t>
            </a:r>
          </a:p>
          <a:p>
            <a:pPr lvl="2"/>
            <a:r>
              <a:rPr lang="nl-BE" sz="2400" dirty="0"/>
              <a:t>Steeds aanvullend, ze voegen iets toe.</a:t>
            </a:r>
          </a:p>
          <a:p>
            <a:pPr lvl="2"/>
            <a:endParaRPr lang="nl-BE" sz="2400" dirty="0"/>
          </a:p>
          <a:p>
            <a:pPr marL="36000" lvl="2" indent="0">
              <a:buNone/>
            </a:pPr>
            <a:endParaRPr lang="nl-BE" sz="2400" dirty="0"/>
          </a:p>
          <a:p>
            <a:pPr lvl="3"/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7475F9-0657-4BF2-9D0E-D57BF35A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21" y="2484951"/>
            <a:ext cx="2262308" cy="344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8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36597-C534-4E0E-BB22-B1FDE9B8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Vraag voor op het einde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A76B45-5188-4784-BB26-49532E421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nl-BE" sz="3600"/>
              <a:t>Wat onthoud je van deze workshop?</a:t>
            </a:r>
          </a:p>
          <a:p>
            <a:pPr lvl="1"/>
            <a:r>
              <a:rPr lang="nl-BE" sz="3600"/>
              <a:t>Wat neem je mee naar jouw praktijk, bureau, organisatie, bestuur 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E318FA-7362-4C35-BF11-2616A75A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64E9C-6CCF-44EB-90C2-C6706B7EEBD3}" type="slidenum">
              <a:rPr kumimoji="0" lang="nl-BE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68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36F4E-630D-4812-8F72-136B05A9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Kader voor proactief handelen</a:t>
            </a: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97DEC75E-7650-42D0-8F64-BCBF608E9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780" y="1610428"/>
            <a:ext cx="6979657" cy="410400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01FD1D-DF0C-47A3-A191-9C63CAEF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20</a:t>
            </a:fld>
            <a:endParaRPr lang="nl-BE" dirty="0"/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E0FB9854-B285-42F7-875B-F0C1F6A6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622507"/>
            <a:ext cx="3643438" cy="2138969"/>
          </a:xfrm>
          <a:prstGeom prst="rect">
            <a:avLst/>
          </a:prstGeom>
        </p:spPr>
      </p:pic>
      <p:pic>
        <p:nvPicPr>
          <p:cNvPr id="9" name="Afbeelding 9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37C68C4D-2101-4823-8C3D-39D5964D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2" y="1530141"/>
            <a:ext cx="9105561" cy="41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1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36597-C534-4E0E-BB22-B1FDE9B8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Dialoog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A76B45-5188-4784-BB26-49532E421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nl-BE" sz="3600"/>
              <a:t>Wat onthoud je van deze workshop?</a:t>
            </a:r>
          </a:p>
          <a:p>
            <a:pPr lvl="1"/>
            <a:r>
              <a:rPr lang="nl-BE" sz="3600"/>
              <a:t>Wat neem je mee naar jouw praktijk, bureau, organisatie, bestuur 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E318FA-7362-4C35-BF11-2616A75A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64E9C-6CCF-44EB-90C2-C6706B7EEBD3}" type="slidenum">
              <a:rPr kumimoji="0" lang="nl-BE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47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Dankjewel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6159" y="2146743"/>
            <a:ext cx="7697083" cy="1563214"/>
          </a:xfrm>
        </p:spPr>
        <p:txBody>
          <a:bodyPr>
            <a:normAutofit fontScale="92500"/>
          </a:bodyPr>
          <a:lstStyle/>
          <a:p>
            <a:pPr algn="ctr"/>
            <a:r>
              <a:rPr lang="nl-BE" dirty="0"/>
              <a:t>steven.rommel@samvzw.be  +32 491 344 115 </a:t>
            </a:r>
            <a:r>
              <a:rPr lang="nl-B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https://www.samvzw.be/publicaties/de-stek-sterke-zet-voor-sociale-bescherming</a:t>
            </a:r>
            <a:endParaRPr lang="nl-BE" dirty="0"/>
          </a:p>
          <a:p>
            <a:pPr algn="ctr"/>
            <a:r>
              <a:rPr lang="nl-B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https://samenlevingsopbouw.be/welzijn/zo-zien-wij-sociaal-beleid-welzijn</a:t>
            </a:r>
            <a:endParaRPr lang="nl-BE" dirty="0"/>
          </a:p>
          <a:p>
            <a:pPr algn="ctr"/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008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Sociale Bescherming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nl-BE" sz="2400" dirty="0"/>
              <a:t>Sociale bescherming garandeert het recht op een toereikend inkomen en op kwaliteitsvolle en toegankelijke hulp- en dienstverlening.</a:t>
            </a:r>
          </a:p>
          <a:p>
            <a:pPr lvl="2"/>
            <a:endParaRPr lang="nl-BE" sz="2400" dirty="0"/>
          </a:p>
          <a:p>
            <a:pPr lvl="2"/>
            <a:r>
              <a:rPr lang="nl-BE" sz="2400" dirty="0"/>
              <a:t>Ofwel het recht op sociale, juridische en geneeskundige bijstand en sociale zekerheid.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34892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Onderbescherming: oorzaken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r>
              <a:rPr lang="nl-BE" sz="2400" dirty="0"/>
              <a:t>Sociale Bescherming: niet voor iedereen vanzelfsprekend.</a:t>
            </a:r>
          </a:p>
          <a:p>
            <a:pPr lvl="2"/>
            <a:r>
              <a:rPr lang="nl-BE" sz="2400" dirty="0"/>
              <a:t>Regelgeving </a:t>
            </a:r>
          </a:p>
          <a:p>
            <a:pPr lvl="2"/>
            <a:r>
              <a:rPr lang="nl-BE" sz="2400" dirty="0"/>
              <a:t>Slechte ervaringen met instanties</a:t>
            </a:r>
          </a:p>
          <a:p>
            <a:pPr lvl="2"/>
            <a:r>
              <a:rPr lang="nl-BE" sz="2400" dirty="0"/>
              <a:t>Schaamte </a:t>
            </a:r>
          </a:p>
          <a:p>
            <a:pPr marL="36000" lvl="2" indent="0">
              <a:buNone/>
            </a:pPr>
            <a:endParaRPr lang="nl-BE" sz="2400" dirty="0"/>
          </a:p>
          <a:p>
            <a:pPr marL="36000" lvl="2" indent="0">
              <a:buNone/>
            </a:pPr>
            <a:r>
              <a:rPr lang="nl-BE" sz="2400" dirty="0"/>
              <a:t>Duizenden mensen hun rechten niet gelden. Dat heet ‘onderbescherming’.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37E5C56-11BA-451F-B7F9-EA0BD6EF2DDD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CB05A0A-610B-4F97-A36A-5B9881D1A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51" t="64516" r="23871" b="9964"/>
          <a:stretch/>
        </p:blipFill>
        <p:spPr>
          <a:xfrm>
            <a:off x="6607278" y="934064"/>
            <a:ext cx="2308900" cy="22336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83DACCF-8C31-4CDE-B047-D3B2A65BCD8B}"/>
              </a:ext>
            </a:extLst>
          </p:cNvPr>
          <p:cNvSpPr txBox="1"/>
          <p:nvPr/>
        </p:nvSpPr>
        <p:spPr>
          <a:xfrm>
            <a:off x="6690714" y="3167672"/>
            <a:ext cx="21189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/>
              <a:t>Raeymaekcers P. 2019</a:t>
            </a:r>
          </a:p>
        </p:txBody>
      </p:sp>
    </p:spTree>
    <p:extLst>
      <p:ext uri="{BB962C8B-B14F-4D97-AF65-F5344CB8AC3E}">
        <p14:creationId xmlns:p14="http://schemas.microsoft.com/office/powerpoint/2010/main" val="127864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24A17-D58C-42DF-A4E0-0A538872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Onderbescherming definitie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B39A21-CB9E-4036-86B7-74F6045DD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609" y="1610428"/>
            <a:ext cx="7782094" cy="4104000"/>
          </a:xfrm>
        </p:spPr>
        <p:txBody>
          <a:bodyPr>
            <a:normAutofit lnSpcReduction="10000"/>
          </a:bodyPr>
          <a:lstStyle/>
          <a:p>
            <a:pPr marL="36000" lvl="2" indent="0" fontAlgn="base">
              <a:buNone/>
            </a:pPr>
            <a:r>
              <a:rPr lang="nl-NL" sz="2400" dirty="0"/>
              <a:t>Een situatie waarbij burgers hun rechten niet gerealiseerd zien.</a:t>
            </a:r>
          </a:p>
          <a:p>
            <a:pPr marL="36000" lvl="2" indent="0" fontAlgn="base">
              <a:buNone/>
            </a:pPr>
            <a:r>
              <a:rPr lang="en-US" sz="2400" dirty="0"/>
              <a:t>​</a:t>
            </a:r>
          </a:p>
          <a:p>
            <a:pPr lvl="2" fontAlgn="base"/>
            <a:r>
              <a:rPr lang="nl-NL" sz="2400" dirty="0"/>
              <a:t>Minimale definitie: recht op financiële bijstand of  leefloon</a:t>
            </a:r>
          </a:p>
          <a:p>
            <a:pPr lvl="2" fontAlgn="base"/>
            <a:r>
              <a:rPr lang="nl-BE" sz="2400" dirty="0">
                <a:solidFill>
                  <a:schemeClr val="tx2"/>
                </a:solidFill>
              </a:rPr>
              <a:t>Het recht op een toereikend inkomen en op kwaliteitsvolle en toegankelijke hulp- en dienstverlening. </a:t>
            </a:r>
            <a:r>
              <a:rPr lang="en-US" sz="2400" dirty="0">
                <a:solidFill>
                  <a:schemeClr val="tx2"/>
                </a:solidFill>
              </a:rPr>
              <a:t>​</a:t>
            </a:r>
          </a:p>
          <a:p>
            <a:pPr lvl="2" fontAlgn="base"/>
            <a:r>
              <a:rPr lang="nl-NL" sz="2400" dirty="0"/>
              <a:t>Maximale definitie: sociale grondrechten </a:t>
            </a:r>
            <a:r>
              <a:rPr lang="en-US" sz="2400" dirty="0"/>
              <a:t>​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AF42B5-49B4-4B46-AF0E-F7016662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41307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Onderbescherming: Gevolgen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nl-BE" sz="2400" dirty="0"/>
              <a:t>1 op 8 mensen stelt gezondheidszorg uit door financiële drempels</a:t>
            </a:r>
          </a:p>
          <a:p>
            <a:pPr lvl="2"/>
            <a:r>
              <a:rPr lang="nl-BE" sz="2400" dirty="0"/>
              <a:t>Amper 13,32 procent van budgetmeterklanten neemt de minimumlevering gas op</a:t>
            </a:r>
          </a:p>
          <a:p>
            <a:pPr lvl="2"/>
            <a:r>
              <a:rPr lang="nl-BE" sz="2400" dirty="0"/>
              <a:t>65 procent van de rechthebbenden vraagt het leefloon niet aan</a:t>
            </a:r>
          </a:p>
          <a:p>
            <a:pPr lvl="2"/>
            <a:r>
              <a:rPr lang="nl-BE" sz="2400" dirty="0"/>
              <a:t>slechts 41 % van de potentiële rechthebbende neemt de Vlaamse huurpremie op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896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46C0D-3054-4B6E-B9E4-DD2928270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8" y="428899"/>
            <a:ext cx="6128908" cy="634725"/>
          </a:xfrm>
        </p:spPr>
        <p:txBody>
          <a:bodyPr/>
          <a:lstStyle/>
          <a:p>
            <a:r>
              <a:rPr lang="nl-BE" dirty="0"/>
              <a:t>Onderbescherming aanpakken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80801E-5E31-47A3-B93F-80EAEA8C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4E9C-6CCF-44EB-90C2-C6706B7EEBD3}" type="slidenum">
              <a:rPr lang="nl-BE" smtClean="0"/>
              <a:t>7</a:t>
            </a:fld>
            <a:endParaRPr lang="nl-B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C05B47-B2E8-421C-B44B-891BE7A2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32" y="1345426"/>
            <a:ext cx="5997678" cy="47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2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97" y="412599"/>
            <a:ext cx="7421974" cy="410547"/>
          </a:xfrm>
        </p:spPr>
        <p:txBody>
          <a:bodyPr/>
          <a:lstStyle/>
          <a:p>
            <a:r>
              <a:rPr lang="nl-BE" dirty="0"/>
              <a:t>Kader voor Lokaal Proactief handelen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896" y="1282429"/>
            <a:ext cx="6984000" cy="1067481"/>
          </a:xfrm>
        </p:spPr>
        <p:txBody>
          <a:bodyPr>
            <a:normAutofit/>
          </a:bodyPr>
          <a:lstStyle/>
          <a:p>
            <a:pPr marL="36000" lvl="2" indent="0">
              <a:buNone/>
            </a:pPr>
            <a:r>
              <a:rPr lang="nl-BE" sz="2400" dirty="0"/>
              <a:t>Onderzoek – Praktijk - Draaiboek</a:t>
            </a:r>
          </a:p>
          <a:p>
            <a:pPr marL="36000" lvl="2" indent="0">
              <a:buNone/>
            </a:pPr>
            <a:r>
              <a:rPr lang="nl-BE" sz="2400" dirty="0"/>
              <a:t>Samenhang tussen de onderscheiden delen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4F7827-3E58-4060-96DC-99FE62E59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77" t="38426" r="18877" b="11223"/>
          <a:stretch/>
        </p:blipFill>
        <p:spPr>
          <a:xfrm>
            <a:off x="754896" y="2349910"/>
            <a:ext cx="7228897" cy="328932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5E031FA-F504-4FE3-A7F8-DBD789D7D579}"/>
              </a:ext>
            </a:extLst>
          </p:cNvPr>
          <p:cNvSpPr txBox="1"/>
          <p:nvPr/>
        </p:nvSpPr>
        <p:spPr>
          <a:xfrm>
            <a:off x="688258" y="5639230"/>
            <a:ext cx="4031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b="1" dirty="0"/>
              <a:t>HIVA KULeuven  - Samenlevingsopbouw 2013 - 2014</a:t>
            </a:r>
          </a:p>
        </p:txBody>
      </p:sp>
    </p:spTree>
    <p:extLst>
      <p:ext uri="{BB962C8B-B14F-4D97-AF65-F5344CB8AC3E}">
        <p14:creationId xmlns:p14="http://schemas.microsoft.com/office/powerpoint/2010/main" val="223844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82FC-F9C2-4562-B563-7773EEBC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Centraal Principe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AA972-2BF9-4FCB-A873-CE9397F1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00" lvl="2" indent="0">
              <a:buNone/>
            </a:pPr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3C62BA-F244-462A-8DAF-BC1EFBEB2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21" t="40001" r="21090" b="47560"/>
          <a:stretch/>
        </p:blipFill>
        <p:spPr>
          <a:xfrm>
            <a:off x="625151" y="1446244"/>
            <a:ext cx="8324793" cy="125030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B2A5415-7447-411A-B547-56234D25CF38}"/>
              </a:ext>
            </a:extLst>
          </p:cNvPr>
          <p:cNvSpPr txBox="1">
            <a:spLocks/>
          </p:cNvSpPr>
          <p:nvPr/>
        </p:nvSpPr>
        <p:spPr>
          <a:xfrm>
            <a:off x="719136" y="2860731"/>
            <a:ext cx="6984000" cy="2687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" indent="-360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" indent="-36000" algn="l" defTabSz="914400" rtl="0" eaLnBrk="1" latinLnBrk="0" hangingPunct="1">
              <a:lnSpc>
                <a:spcPct val="126000"/>
              </a:lnSpc>
              <a:spcBef>
                <a:spcPts val="700"/>
              </a:spcBef>
              <a:buClr>
                <a:schemeClr val="bg1"/>
              </a:buClr>
              <a:buSzPct val="25000"/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90800" indent="-154800" algn="l" defTabSz="914400" rtl="0" eaLnBrk="1" latinLnBrk="0" hangingPunct="1">
              <a:lnSpc>
                <a:spcPct val="126000"/>
              </a:lnSpc>
              <a:spcBef>
                <a:spcPts val="500"/>
              </a:spcBef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600" indent="-190800" algn="l" defTabSz="914400" rtl="0" eaLnBrk="1" latinLnBrk="0" hangingPunct="1">
              <a:lnSpc>
                <a:spcPct val="126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2400" indent="-1908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Clr>
                <a:schemeClr val="accent3"/>
              </a:buClr>
              <a:buFont typeface="Trebuchet MS" panose="020B0603020202020204" pitchFamily="34" charset="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nl-BE" sz="2400" dirty="0"/>
              <a:t>Gedeeld en elk zijn rol</a:t>
            </a:r>
          </a:p>
          <a:p>
            <a:pPr lvl="2"/>
            <a:r>
              <a:rPr lang="nl-BE" sz="2400" dirty="0"/>
              <a:t>Overheid: herverdelen &amp; rechten garanderen …</a:t>
            </a:r>
          </a:p>
          <a:p>
            <a:pPr lvl="2"/>
            <a:r>
              <a:rPr lang="nl-BE" sz="2400" dirty="0"/>
              <a:t>Organisaties: kwalitatieve dienstverlening …</a:t>
            </a:r>
          </a:p>
          <a:p>
            <a:pPr lvl="2"/>
            <a:r>
              <a:rPr lang="nl-BE" sz="2400" dirty="0"/>
              <a:t>Burgers: Voegen iets toe, niet in de plaats van …</a:t>
            </a:r>
          </a:p>
          <a:p>
            <a:pPr lvl="2"/>
            <a:endParaRPr lang="nl-BE" sz="24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5693214"/>
      </p:ext>
    </p:extLst>
  </p:cSld>
  <p:clrMapOvr>
    <a:masterClrMapping/>
  </p:clrMapOvr>
</p:sld>
</file>

<file path=ppt/theme/theme1.xml><?xml version="1.0" encoding="utf-8"?>
<a:theme xmlns:a="http://schemas.openxmlformats.org/drawingml/2006/main" name="inhoud">
  <a:themeElements>
    <a:clrScheme name="_SAM_2017">
      <a:dk1>
        <a:sysClr val="windowText" lastClr="000000"/>
      </a:dk1>
      <a:lt1>
        <a:sysClr val="window" lastClr="FFFFFF"/>
      </a:lt1>
      <a:dk2>
        <a:srgbClr val="00A183"/>
      </a:dk2>
      <a:lt2>
        <a:srgbClr val="F2F2F2"/>
      </a:lt2>
      <a:accent1>
        <a:srgbClr val="00A183"/>
      </a:accent1>
      <a:accent2>
        <a:srgbClr val="6BBFA3"/>
      </a:accent2>
      <a:accent3>
        <a:srgbClr val="C7502E"/>
      </a:accent3>
      <a:accent4>
        <a:srgbClr val="EE7326"/>
      </a:accent4>
      <a:accent5>
        <a:srgbClr val="005CA9"/>
      </a:accent5>
      <a:accent6>
        <a:srgbClr val="00A5DF"/>
      </a:accent6>
      <a:hlink>
        <a:srgbClr val="000000"/>
      </a:hlink>
      <a:folHlink>
        <a:srgbClr val="000000"/>
      </a:folHlink>
    </a:clrScheme>
    <a:fontScheme name="_SAM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M_schermpresentatie-sjabloon - kopie - kopie" id="{2E4D0887-A227-4DF4-A567-57AE1D6AAE6E}" vid="{9F62D3E4-5601-4637-86F2-B70F097C009E}"/>
    </a:ext>
  </a:extLst>
</a:theme>
</file>

<file path=ppt/theme/theme2.xml><?xml version="1.0" encoding="utf-8"?>
<a:theme xmlns:a="http://schemas.openxmlformats.org/drawingml/2006/main" name="voorwerk">
  <a:themeElements>
    <a:clrScheme name="_SAM_2017">
      <a:dk1>
        <a:sysClr val="windowText" lastClr="000000"/>
      </a:dk1>
      <a:lt1>
        <a:sysClr val="window" lastClr="FFFFFF"/>
      </a:lt1>
      <a:dk2>
        <a:srgbClr val="00A183"/>
      </a:dk2>
      <a:lt2>
        <a:srgbClr val="F2F2F2"/>
      </a:lt2>
      <a:accent1>
        <a:srgbClr val="00A183"/>
      </a:accent1>
      <a:accent2>
        <a:srgbClr val="6BBFA3"/>
      </a:accent2>
      <a:accent3>
        <a:srgbClr val="C7502E"/>
      </a:accent3>
      <a:accent4>
        <a:srgbClr val="EE7326"/>
      </a:accent4>
      <a:accent5>
        <a:srgbClr val="005CA9"/>
      </a:accent5>
      <a:accent6>
        <a:srgbClr val="00A5DF"/>
      </a:accent6>
      <a:hlink>
        <a:srgbClr val="000000"/>
      </a:hlink>
      <a:folHlink>
        <a:srgbClr val="000000"/>
      </a:folHlink>
    </a:clrScheme>
    <a:fontScheme name="_SAM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M_schermpresentatie-sjabloon - kopie - kopie" id="{2E4D0887-A227-4DF4-A567-57AE1D6AAE6E}" vid="{D916729F-11E4-4605-B0CE-2A92298E4021}"/>
    </a:ext>
  </a:extLst>
</a:theme>
</file>

<file path=ppt/theme/theme3.xml><?xml version="1.0" encoding="utf-8"?>
<a:theme xmlns:a="http://schemas.openxmlformats.org/drawingml/2006/main" name="wachtschermen">
  <a:themeElements>
    <a:clrScheme name="_SAM_2017">
      <a:dk1>
        <a:sysClr val="windowText" lastClr="000000"/>
      </a:dk1>
      <a:lt1>
        <a:sysClr val="window" lastClr="FFFFFF"/>
      </a:lt1>
      <a:dk2>
        <a:srgbClr val="00A183"/>
      </a:dk2>
      <a:lt2>
        <a:srgbClr val="F2F2F2"/>
      </a:lt2>
      <a:accent1>
        <a:srgbClr val="00A183"/>
      </a:accent1>
      <a:accent2>
        <a:srgbClr val="6BBFA3"/>
      </a:accent2>
      <a:accent3>
        <a:srgbClr val="C7502E"/>
      </a:accent3>
      <a:accent4>
        <a:srgbClr val="EE7326"/>
      </a:accent4>
      <a:accent5>
        <a:srgbClr val="005CA9"/>
      </a:accent5>
      <a:accent6>
        <a:srgbClr val="00A5DF"/>
      </a:accent6>
      <a:hlink>
        <a:srgbClr val="000000"/>
      </a:hlink>
      <a:folHlink>
        <a:srgbClr val="000000"/>
      </a:folHlink>
    </a:clrScheme>
    <a:fontScheme name="_SAM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M_schermpresentatie-sjabloon - kopie - kopie" id="{2E4D0887-A227-4DF4-A567-57AE1D6AAE6E}" vid="{3DC7FE49-4246-48A4-9A2F-EC3C889CB4A0}"/>
    </a:ext>
  </a:extLst>
</a:theme>
</file>

<file path=ppt/theme/theme4.xml><?xml version="1.0" encoding="utf-8"?>
<a:theme xmlns:a="http://schemas.openxmlformats.org/drawingml/2006/main" name="slotscherm">
  <a:themeElements>
    <a:clrScheme name="_SAM_2017">
      <a:dk1>
        <a:sysClr val="windowText" lastClr="000000"/>
      </a:dk1>
      <a:lt1>
        <a:sysClr val="window" lastClr="FFFFFF"/>
      </a:lt1>
      <a:dk2>
        <a:srgbClr val="00A183"/>
      </a:dk2>
      <a:lt2>
        <a:srgbClr val="F2F2F2"/>
      </a:lt2>
      <a:accent1>
        <a:srgbClr val="00A183"/>
      </a:accent1>
      <a:accent2>
        <a:srgbClr val="6BBFA3"/>
      </a:accent2>
      <a:accent3>
        <a:srgbClr val="C7502E"/>
      </a:accent3>
      <a:accent4>
        <a:srgbClr val="EE7326"/>
      </a:accent4>
      <a:accent5>
        <a:srgbClr val="005CA9"/>
      </a:accent5>
      <a:accent6>
        <a:srgbClr val="00A5DF"/>
      </a:accent6>
      <a:hlink>
        <a:srgbClr val="000000"/>
      </a:hlink>
      <a:folHlink>
        <a:srgbClr val="000000"/>
      </a:folHlink>
    </a:clrScheme>
    <a:fontScheme name="_SAM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M_schermpresentatie-sjabloon - kopie - kopie" id="{2E4D0887-A227-4DF4-A567-57AE1D6AAE6E}" vid="{28DF2719-71C3-4661-8256-F0157FCFE9A6}"/>
    </a:ext>
  </a:extLst>
</a:theme>
</file>

<file path=ppt/theme/theme5.xml><?xml version="1.0" encoding="utf-8"?>
<a:theme xmlns:a="http://schemas.openxmlformats.org/drawingml/2006/main" name="Inhoud slid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M-indel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nhoud slide_limoe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M-indel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_SAM_2017">
    <a:dk1>
      <a:sysClr val="windowText" lastClr="000000"/>
    </a:dk1>
    <a:lt1>
      <a:sysClr val="window" lastClr="FFFFFF"/>
    </a:lt1>
    <a:dk2>
      <a:srgbClr val="00A183"/>
    </a:dk2>
    <a:lt2>
      <a:srgbClr val="F2F2F2"/>
    </a:lt2>
    <a:accent1>
      <a:srgbClr val="00A183"/>
    </a:accent1>
    <a:accent2>
      <a:srgbClr val="6BBFA3"/>
    </a:accent2>
    <a:accent3>
      <a:srgbClr val="C7502E"/>
    </a:accent3>
    <a:accent4>
      <a:srgbClr val="EE7326"/>
    </a:accent4>
    <a:accent5>
      <a:srgbClr val="005CA9"/>
    </a:accent5>
    <a:accent6>
      <a:srgbClr val="00A5DF"/>
    </a:accent6>
    <a:hlink>
      <a:srgbClr val="000000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EB5D5211EC36488A4E80968C91B64C" ma:contentTypeVersion="7" ma:contentTypeDescription="Een nieuw document maken." ma:contentTypeScope="" ma:versionID="8be9784adb39d994528580205a1efa6b">
  <xsd:schema xmlns:xsd="http://www.w3.org/2001/XMLSchema" xmlns:xs="http://www.w3.org/2001/XMLSchema" xmlns:p="http://schemas.microsoft.com/office/2006/metadata/properties" xmlns:ns2="4a5b3745-dedf-4a17-b552-b61c48981fb2" targetNamespace="http://schemas.microsoft.com/office/2006/metadata/properties" ma:root="true" ma:fieldsID="cf3927deb8558059deae6a3f313ad359" ns2:_="">
    <xsd:import namespace="4a5b3745-dedf-4a17-b552-b61c48981f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b3745-dedf-4a17-b552-b61c48981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319895-D378-4769-BE60-02FFB7A8FF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D6B4EF-B532-4F2F-BC21-C430B048963B}">
  <ds:schemaRefs>
    <ds:schemaRef ds:uri="4a5b3745-dedf-4a17-b552-b61c48981fb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A640C3-B81C-4D6F-BEE7-410E8276A0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5b3745-dedf-4a17-b552-b61c48981f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SAM_schermpresentatie-sjabloon_0</Template>
  <TotalTime>7182</TotalTime>
  <Words>524</Words>
  <Application>Microsoft Office PowerPoint</Application>
  <PresentationFormat>Diavoorstelling (4:3)</PresentationFormat>
  <Paragraphs>191</Paragraphs>
  <Slides>22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22</vt:i4>
      </vt:variant>
    </vt:vector>
  </HeadingPairs>
  <TitlesOfParts>
    <vt:vector size="33" baseType="lpstr">
      <vt:lpstr>Arial</vt:lpstr>
      <vt:lpstr>Calibri</vt:lpstr>
      <vt:lpstr>Courier New</vt:lpstr>
      <vt:lpstr>Times New Roman</vt:lpstr>
      <vt:lpstr>Trebuchet MS</vt:lpstr>
      <vt:lpstr>inhoud</vt:lpstr>
      <vt:lpstr>voorwerk</vt:lpstr>
      <vt:lpstr>wachtschermen</vt:lpstr>
      <vt:lpstr>slotscherm</vt:lpstr>
      <vt:lpstr>Inhoud slide</vt:lpstr>
      <vt:lpstr>Inhoud slide_limoen</vt:lpstr>
      <vt:lpstr>Proactief handelen in de strijd tegen onderbescherming</vt:lpstr>
      <vt:lpstr>Vraag voor op het einde</vt:lpstr>
      <vt:lpstr>Sociale Bescherming</vt:lpstr>
      <vt:lpstr>Onderbescherming: oorzaken</vt:lpstr>
      <vt:lpstr>Onderbescherming definitie</vt:lpstr>
      <vt:lpstr>Onderbescherming: Gevolgen</vt:lpstr>
      <vt:lpstr>Onderbescherming aanpakken</vt:lpstr>
      <vt:lpstr>Kader voor Lokaal Proactief handelen</vt:lpstr>
      <vt:lpstr>Centraal Principe</vt:lpstr>
      <vt:lpstr>PowerPoint-presentatie</vt:lpstr>
      <vt:lpstr>3 Beleidstaken</vt:lpstr>
      <vt:lpstr>2 kernprocessen</vt:lpstr>
      <vt:lpstr>6 werkpistes</vt:lpstr>
      <vt:lpstr>6 werkpistes</vt:lpstr>
      <vt:lpstr>6 werkpistes</vt:lpstr>
      <vt:lpstr>6 werkpistes</vt:lpstr>
      <vt:lpstr>6 werkpistes</vt:lpstr>
      <vt:lpstr>6 werkpistes</vt:lpstr>
      <vt:lpstr>6 werkpistes</vt:lpstr>
      <vt:lpstr>Kader voor proactief handelen</vt:lpstr>
      <vt:lpstr>Dialoog</vt:lpstr>
      <vt:lpstr>Dankjewel</vt:lpstr>
    </vt:vector>
  </TitlesOfParts>
  <Company>SAM, steunpunt Mens en Samenleving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Proactief handelen in de strijd tegen onderbescherming</dc:title>
  <dc:creator>Steven Rommel</dc:creator>
  <cp:lastModifiedBy>Steven Rommel</cp:lastModifiedBy>
  <cp:revision>2</cp:revision>
  <dcterms:created xsi:type="dcterms:W3CDTF">2019-10-23T06:51:33Z</dcterms:created>
  <dcterms:modified xsi:type="dcterms:W3CDTF">2020-10-15T13:05:00Z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0x010100D5EB5D5211EC36488A4E80968C91B64C</vt:lpwstr>
  </property>
</Properties>
</file>