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714" r:id="rId3"/>
    <p:sldMasterId id="2147483691" r:id="rId4"/>
  </p:sldMasterIdLst>
  <p:notesMasterIdLst>
    <p:notesMasterId r:id="rId28"/>
  </p:notesMasterIdLst>
  <p:handoutMasterIdLst>
    <p:handoutMasterId r:id="rId29"/>
  </p:handoutMasterIdLst>
  <p:sldIdLst>
    <p:sldId id="340" r:id="rId5"/>
    <p:sldId id="453" r:id="rId6"/>
    <p:sldId id="349" r:id="rId7"/>
    <p:sldId id="370" r:id="rId8"/>
    <p:sldId id="429" r:id="rId9"/>
    <p:sldId id="430" r:id="rId10"/>
    <p:sldId id="418" r:id="rId11"/>
    <p:sldId id="419" r:id="rId12"/>
    <p:sldId id="380" r:id="rId13"/>
    <p:sldId id="382" r:id="rId14"/>
    <p:sldId id="350" r:id="rId15"/>
    <p:sldId id="455" r:id="rId16"/>
    <p:sldId id="417" r:id="rId17"/>
    <p:sldId id="461" r:id="rId18"/>
    <p:sldId id="462" r:id="rId19"/>
    <p:sldId id="451" r:id="rId20"/>
    <p:sldId id="436" r:id="rId21"/>
    <p:sldId id="464" r:id="rId22"/>
    <p:sldId id="459" r:id="rId23"/>
    <p:sldId id="449" r:id="rId24"/>
    <p:sldId id="450" r:id="rId25"/>
    <p:sldId id="377" r:id="rId26"/>
    <p:sldId id="381" r:id="rId27"/>
  </p:sldIdLst>
  <p:sldSz cx="9144000" cy="6858000" type="screen4x3"/>
  <p:notesSz cx="6669088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Stijl, donker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633" autoAdjust="0"/>
  </p:normalViewPr>
  <p:slideViewPr>
    <p:cSldViewPr>
      <p:cViewPr varScale="1">
        <p:scale>
          <a:sx n="76" d="100"/>
          <a:sy n="76" d="100"/>
        </p:scale>
        <p:origin x="1670" y="53"/>
      </p:cViewPr>
      <p:guideLst>
        <p:guide orient="horz" pos="2160"/>
        <p:guide pos="7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660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8" y="9686137"/>
            <a:ext cx="5780890" cy="208975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296842" y="9778835"/>
            <a:ext cx="4294940" cy="14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/>
            </a:lvl1pPr>
          </a:lstStyle>
          <a:p>
            <a:endParaRPr lang="nl-BE" sz="8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62159" y="9778835"/>
            <a:ext cx="811642" cy="14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/>
            </a:lvl1pPr>
          </a:lstStyle>
          <a:p>
            <a:pPr algn="l"/>
            <a:fld id="{B709A81D-1E7A-488D-9167-F7FF60494685}" type="datetime4">
              <a:rPr lang="nl-BE" sz="800"/>
              <a:t>15 oktober 2020</a:t>
            </a:fld>
            <a:endParaRPr lang="nl-BE" sz="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878985" y="9778835"/>
            <a:ext cx="324162" cy="14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/>
            </a:lvl1pPr>
          </a:lstStyle>
          <a:p>
            <a:pPr algn="ctr"/>
            <a:fld id="{348D9AF8-2C9C-4335-AE47-A4DB39694F83}" type="slidenum">
              <a:rPr lang="nl-BE" sz="800"/>
              <a:pPr algn="ctr"/>
              <a:t>‹nr.›</a:t>
            </a:fld>
            <a:endParaRPr lang="nl-BE" sz="800" dirty="0"/>
          </a:p>
        </p:txBody>
      </p:sp>
    </p:spTree>
    <p:extLst>
      <p:ext uri="{BB962C8B-B14F-4D97-AF65-F5344CB8AC3E}">
        <p14:creationId xmlns:p14="http://schemas.microsoft.com/office/powerpoint/2010/main" val="113315610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8" y="9687432"/>
            <a:ext cx="5780890" cy="208975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62895" y="9779933"/>
            <a:ext cx="811642" cy="14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/>
            </a:lvl1pPr>
          </a:lstStyle>
          <a:p>
            <a:fld id="{2EB3BF43-1DDF-4733-9BCC-6C447F5A527B}" type="datetime4">
              <a:rPr lang="nl-BE" smtClean="0"/>
              <a:t>15 oktober 2020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23" tIns="49211" rIns="98423" bIns="49211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8423" tIns="49211" rIns="98423" bIns="49211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295180" y="9779933"/>
            <a:ext cx="4294940" cy="14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879830" y="9779933"/>
            <a:ext cx="325087" cy="14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00"/>
            </a:lvl1pPr>
          </a:lstStyle>
          <a:p>
            <a:fld id="{24401317-CE84-480F-99E9-54BF3FD44E2B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6052355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B3BF43-1DDF-4733-9BCC-6C447F5A527B}" type="datetime4">
              <a:rPr lang="nl-BE" smtClean="0"/>
              <a:t>15 oktober 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01317-CE84-480F-99E9-54BF3FD44E2B}" type="slidenum">
              <a:rPr lang="nl-BE" smtClean="0"/>
              <a:pPr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1401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Organisaties moeten blijven doen waar ze goed in zijn maar we moeten elkaar beter vinden en bruggen slaan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B3BF43-1DDF-4733-9BCC-6C447F5A527B}" type="datetime4">
              <a:rPr lang="nl-BE" smtClean="0"/>
              <a:t>15 oktober 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01317-CE84-480F-99E9-54BF3FD44E2B}" type="slidenum">
              <a:rPr lang="nl-BE" smtClean="0"/>
              <a:pPr/>
              <a:t>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82659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Een specifiek telefoonnummer en mailadres </a:t>
            </a:r>
          </a:p>
          <a:p>
            <a:r>
              <a:rPr lang="nl-BE" dirty="0"/>
              <a:t>Bemand door de </a:t>
            </a:r>
            <a:r>
              <a:rPr lang="nl-BE" dirty="0" err="1"/>
              <a:t>welzijnsonthaalmaatschappelijk</a:t>
            </a:r>
            <a:r>
              <a:rPr lang="nl-BE" dirty="0"/>
              <a:t> werkers</a:t>
            </a:r>
          </a:p>
          <a:p>
            <a:r>
              <a:rPr lang="nl-BE" dirty="0"/>
              <a:t>voor partners uit de wijk die geconfronteerd (kunnen) worden met welzijnsvragen en vragen rond uitputting van rechten</a:t>
            </a:r>
          </a:p>
          <a:p>
            <a:pPr lvl="0"/>
            <a:r>
              <a:rPr lang="nl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 advies en ondersteuning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 je advies of ondersteuning in concrete situaties bij financiële,  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administratieve en/of psychosociale problemen? We helpen je verder zodat 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jezelf verder aan de slag kan met de hulpvrager.  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 je voor een  concrete situatie aftoetsen of een doorverwijs naar de Sociale Dienst 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aangewezen is? Neem zeker contact op met het Welzijnsonthaal. 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nl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 een warme doorverwijzing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 je mensen doorverwijzen voor verdere hulp van de Sociale Dienst? 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warme doorverwijs helpt mensen over  de drempel naar de Sociale Dienst.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Neem samen met de hulpvrager of met de toestemming van de hulpvrager,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 op met het Welzijnsonthaal. Zo kunnen gegevens en vertrouwen 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meegegeven worden, kunnen we al informeren over de verdere hulpverlening 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passende begeleiding aanbieden vanaf het eerste contact. 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nl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 een goede samenwerking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worden als hulpverlener of vrijwilliger vaak geconfronteerd met heel 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complexe situaties. Voor een goede hulpverlening hebben we elkaar nodig.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 je het professioneel netwerk van een persoon / gezin versterken neem contact 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met het Welzijnsonthaal.</a:t>
            </a:r>
            <a:r>
              <a:rPr lang="nl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Vorming op maat in groep kan ook. 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B3BF43-1DDF-4733-9BCC-6C447F5A527B}" type="datetime4">
              <a:rPr lang="nl-BE" smtClean="0"/>
              <a:t>15 oktober 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01317-CE84-480F-99E9-54BF3FD44E2B}" type="slidenum">
              <a:rPr lang="nl-BE" smtClean="0"/>
              <a:pPr/>
              <a:t>19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0281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B3BF43-1DDF-4733-9BCC-6C447F5A527B}" type="datetime4">
              <a:rPr lang="nl-BE" smtClean="0"/>
              <a:t>15 oktober 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01317-CE84-480F-99E9-54BF3FD44E2B}" type="slidenum">
              <a:rPr lang="nl-BE" smtClean="0"/>
              <a:pPr/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52108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B3BF43-1DDF-4733-9BCC-6C447F5A527B}" type="datetime4">
              <a:rPr lang="nl-BE" smtClean="0"/>
              <a:t>15 oktober 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01317-CE84-480F-99E9-54BF3FD44E2B}" type="slidenum">
              <a:rPr lang="nl-BE" smtClean="0"/>
              <a:pPr/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46305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B3BF43-1DDF-4733-9BCC-6C447F5A527B}" type="datetime4">
              <a:rPr lang="nl-BE" smtClean="0"/>
              <a:t>15 oktober 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01317-CE84-480F-99E9-54BF3FD44E2B}" type="slidenum">
              <a:rPr lang="nl-BE" smtClean="0"/>
              <a:pPr/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41343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B3BF43-1DDF-4733-9BCC-6C447F5A527B}" type="datetime4">
              <a:rPr lang="nl-BE" smtClean="0"/>
              <a:t>15 oktober 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01317-CE84-480F-99E9-54BF3FD44E2B}" type="slidenum">
              <a:rPr lang="nl-BE" smtClean="0"/>
              <a:pPr/>
              <a:t>12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4903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B3BF43-1DDF-4733-9BCC-6C447F5A527B}" type="datetime4">
              <a:rPr lang="nl-BE" smtClean="0"/>
              <a:t>15 oktober 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01317-CE84-480F-99E9-54BF3FD44E2B}" type="slidenum">
              <a:rPr lang="nl-BE" smtClean="0"/>
              <a:pPr/>
              <a:t>13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8076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B3BF43-1DDF-4733-9BCC-6C447F5A527B}" type="datetime4">
              <a:rPr lang="nl-BE" smtClean="0"/>
              <a:t>15 oktober 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01317-CE84-480F-99E9-54BF3FD44E2B}" type="slidenum">
              <a:rPr lang="nl-BE" smtClean="0"/>
              <a:pPr/>
              <a:t>14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56464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B3BF43-1DDF-4733-9BCC-6C447F5A527B}" type="datetime4">
              <a:rPr lang="nl-BE" smtClean="0"/>
              <a:t>15 oktober 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01317-CE84-480F-99E9-54BF3FD44E2B}" type="slidenum">
              <a:rPr lang="nl-BE" smtClean="0"/>
              <a:pPr/>
              <a:t>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95572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B3BF43-1DDF-4733-9BCC-6C447F5A527B}" type="datetime4">
              <a:rPr lang="nl-BE" smtClean="0"/>
              <a:t>15 oktober 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01317-CE84-480F-99E9-54BF3FD44E2B}" type="slidenum">
              <a:rPr lang="nl-BE" smtClean="0"/>
              <a:pPr/>
              <a:t>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6198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titel van de </a:t>
            </a:r>
            <a:r>
              <a:rPr lang="nl-NL" dirty="0" err="1"/>
              <a:t>basisdia</a:t>
            </a:r>
            <a:r>
              <a:rPr lang="nl-NL" dirty="0"/>
              <a:t> in te geven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Klik om de inhoud van de </a:t>
            </a:r>
            <a:r>
              <a:rPr lang="nl-NL" dirty="0" err="1"/>
              <a:t>basisdia</a:t>
            </a:r>
            <a:r>
              <a:rPr lang="nl-NL" dirty="0"/>
              <a:t> in te voegen. </a:t>
            </a:r>
            <a:br>
              <a:rPr lang="nl-NL" dirty="0"/>
            </a:br>
            <a:r>
              <a:rPr lang="nl-NL" dirty="0"/>
              <a:t>Beperk je bij voorkeur tot 7 tekstlijnen.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8217D65A-58B9-41D7-9197-22407B0E65BC}" type="datetime4">
              <a:rPr lang="nl-BE" smtClean="0"/>
              <a:t>15 oktober 2020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45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leurdia met 2 kolomm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8541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423316"/>
            <a:ext cx="7893882" cy="1143000"/>
          </a:xfrm>
        </p:spPr>
        <p:txBody>
          <a:bodyPr anchor="b" anchorCtr="0"/>
          <a:lstStyle>
            <a:lvl1pPr>
              <a:defRPr sz="370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voor de titel van de</a:t>
            </a:r>
            <a:br>
              <a:rPr lang="nl-NL" dirty="0"/>
            </a:br>
            <a:r>
              <a:rPr lang="nl-NL" dirty="0" err="1"/>
              <a:t>kleurdia</a:t>
            </a:r>
            <a:r>
              <a:rPr lang="nl-NL" dirty="0"/>
              <a:t> met 2 kolommen</a:t>
            </a:r>
            <a:endParaRPr lang="nl-BE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3"/>
          </p:nvPr>
        </p:nvSpPr>
        <p:spPr>
          <a:xfrm>
            <a:off x="4959401" y="2757601"/>
            <a:ext cx="3697200" cy="2959200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7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5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7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5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1766" y="2756387"/>
            <a:ext cx="3697200" cy="2960414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7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5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7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5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chemeClr val="bg1"/>
                </a:solidFill>
              </a:defRPr>
            </a:lvl1pPr>
          </a:lstStyle>
          <a:p>
            <a:fld id="{0DC96DE0-6A28-4FE3-A3D6-9BD4B3CD60D1}" type="datetime4">
              <a:rPr lang="nl-BE" smtClean="0"/>
              <a:t>15 oktober 2020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847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dia met tekst en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85415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423316"/>
            <a:ext cx="7893882" cy="1143000"/>
          </a:xfrm>
        </p:spPr>
        <p:txBody>
          <a:bodyPr anchor="b" anchorCtr="0"/>
          <a:lstStyle>
            <a:lvl1pPr>
              <a:defRPr sz="37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voor de titel van de</a:t>
            </a:r>
            <a:br>
              <a:rPr lang="nl-NL" dirty="0"/>
            </a:br>
            <a:r>
              <a:rPr lang="nl-NL" dirty="0" err="1"/>
              <a:t>kleurdia</a:t>
            </a:r>
            <a:r>
              <a:rPr lang="nl-NL" dirty="0"/>
              <a:t> met tekst en foto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1766" y="2756387"/>
            <a:ext cx="3697200" cy="296041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7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sz="25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27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2500"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 sz="25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5" hasCustomPrompt="1"/>
          </p:nvPr>
        </p:nvSpPr>
        <p:spPr>
          <a:xfrm>
            <a:off x="5079600" y="2476800"/>
            <a:ext cx="3556800" cy="3240000"/>
          </a:xfrm>
          <a:solidFill>
            <a:schemeClr val="bg2">
              <a:lumMod val="9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 dirty="0"/>
              <a:t>Klik hier </a:t>
            </a:r>
            <a:br>
              <a:rPr lang="nl-BE" dirty="0"/>
            </a:br>
            <a:r>
              <a:rPr lang="nl-BE" dirty="0"/>
              <a:t>om een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afbeelding </a:t>
            </a:r>
            <a:br>
              <a:rPr lang="nl-BE" dirty="0"/>
            </a:br>
            <a:r>
              <a:rPr lang="nl-BE" dirty="0"/>
              <a:t>in te voegen</a:t>
            </a:r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AB6087A7-EEEC-4013-92E6-4F4C7277CA96}" type="datetime4">
              <a:rPr lang="nl-BE" smtClean="0"/>
              <a:t>15 oktober 2020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7126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48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etite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5" y="401129"/>
            <a:ext cx="1066802" cy="774194"/>
          </a:xfrm>
          <a:prstGeom prst="rect">
            <a:avLst/>
          </a:prstGeom>
        </p:spPr>
      </p:pic>
      <p:sp>
        <p:nvSpPr>
          <p:cNvPr id="24" name="Tijdelijke aanduiding voor tekst 2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836712"/>
          </a:xfrm>
        </p:spPr>
        <p:txBody>
          <a:bodyPr lIns="2124000" tIns="90000" rIns="2520000">
            <a:normAutofit/>
          </a:bodyPr>
          <a:lstStyle>
            <a:lvl1pPr marL="0" indent="0">
              <a:buNone/>
              <a:tabLst>
                <a:tab pos="1436688" algn="l"/>
              </a:tabLst>
              <a:defRPr sz="1200" b="1" baseline="0">
                <a:solidFill>
                  <a:srgbClr val="FF66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NL" dirty="0"/>
              <a:t>!! Indien je hand-outs afdrukt… geef vooraf de voettekst in via Invoegen › Tekst › Koptekst en voettekst › tab “Notities en hand-outs”</a:t>
            </a:r>
            <a:br>
              <a:rPr lang="nl-NL" dirty="0"/>
            </a:br>
            <a:r>
              <a:rPr lang="nl-NL" dirty="0"/>
              <a:t>(verwijder dit </a:t>
            </a:r>
            <a:r>
              <a:rPr lang="nl-NL" dirty="0" err="1"/>
              <a:t>tekstvak</a:t>
            </a:r>
            <a:r>
              <a:rPr lang="nl-NL" dirty="0"/>
              <a:t> als je het niet meer nodig hebt) 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968"/>
            <a:ext cx="9144000" cy="1423416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505791" y="6120000"/>
            <a:ext cx="3230387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700" b="0">
                <a:solidFill>
                  <a:schemeClr val="accent6"/>
                </a:solidFill>
              </a:defRPr>
            </a:lvl1pPr>
          </a:lstStyle>
          <a:p>
            <a:fld id="{8E09D8AA-0C18-480A-A2EA-EFB1A30488AC}" type="datetime4">
              <a:rPr lang="nl-BE" smtClean="0"/>
              <a:t>15 oktober 2020</a:t>
            </a:fld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479599" y="1530000"/>
            <a:ext cx="6505200" cy="2311200"/>
          </a:xfrm>
        </p:spPr>
        <p:txBody>
          <a:bodyPr anchor="b" anchorCtr="0"/>
          <a:lstStyle>
            <a:lvl1pPr algn="l">
              <a:lnSpc>
                <a:spcPct val="91000"/>
              </a:lnSpc>
              <a:defRPr sz="5200" b="1">
                <a:solidFill>
                  <a:schemeClr val="accent6"/>
                </a:solidFill>
              </a:defRPr>
            </a:lvl1pPr>
          </a:lstStyle>
          <a:p>
            <a:r>
              <a:rPr lang="nl-BE" dirty="0"/>
              <a:t>Klik om de titel van de presentatie in te geven.</a:t>
            </a:r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1498647" y="3996000"/>
            <a:ext cx="6504701" cy="1306800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accent6"/>
                </a:solidFill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13376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etitel met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5" y="401129"/>
            <a:ext cx="1066802" cy="774194"/>
          </a:xfrm>
          <a:prstGeom prst="rect">
            <a:avLst/>
          </a:prstGeom>
        </p:spPr>
      </p:pic>
      <p:sp>
        <p:nvSpPr>
          <p:cNvPr id="24" name="Tijdelijke aanduiding voor tekst 2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548680"/>
          </a:xfrm>
        </p:spPr>
        <p:txBody>
          <a:bodyPr lIns="504000" tIns="90000">
            <a:normAutofit/>
          </a:bodyPr>
          <a:lstStyle>
            <a:lvl1pPr marL="0" indent="0">
              <a:buNone/>
              <a:tabLst>
                <a:tab pos="1436688" algn="l"/>
              </a:tabLst>
              <a:defRPr sz="1150" b="1" baseline="0">
                <a:solidFill>
                  <a:srgbClr val="FF66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NL" dirty="0"/>
              <a:t>!! Indien je hand-outs afdrukt… geef vooraf de voettekst in via Invoegen › Tekst › Koptekst en voettekst › tab “Notities en hand-outs” (verwijder dit </a:t>
            </a:r>
            <a:r>
              <a:rPr lang="nl-NL" dirty="0" err="1"/>
              <a:t>tekstvak</a:t>
            </a:r>
            <a:r>
              <a:rPr lang="nl-NL" dirty="0"/>
              <a:t> als je het niet meer nodig hebt) 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968"/>
            <a:ext cx="9144000" cy="1423416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504800" y="6120000"/>
            <a:ext cx="3230387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700" b="1">
                <a:solidFill>
                  <a:schemeClr val="accent6"/>
                </a:solidFill>
              </a:defRPr>
            </a:lvl1pPr>
          </a:lstStyle>
          <a:p>
            <a:fld id="{78990F00-C9A6-4D31-ADE1-0C93624DFE92}" type="datetime4">
              <a:rPr lang="nl-BE" smtClean="0"/>
              <a:t>15 oktober 2020</a:t>
            </a:fld>
            <a:endParaRPr lang="nl-BE" dirty="0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1479599" y="1530000"/>
            <a:ext cx="6505200" cy="2311200"/>
          </a:xfrm>
        </p:spPr>
        <p:txBody>
          <a:bodyPr anchor="b" anchorCtr="0"/>
          <a:lstStyle>
            <a:lvl1pPr algn="l">
              <a:defRPr sz="5200" b="1" baseline="0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Klik om de titel van de presentatie in te geven.</a:t>
            </a:r>
          </a:p>
        </p:txBody>
      </p:sp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1498647" y="3996000"/>
            <a:ext cx="6504701" cy="1306800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01220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ti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5" y="401129"/>
            <a:ext cx="1066802" cy="7741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968"/>
            <a:ext cx="9144000" cy="1423416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479599" y="1530000"/>
            <a:ext cx="6505200" cy="2311200"/>
          </a:xfrm>
        </p:spPr>
        <p:txBody>
          <a:bodyPr anchor="b" anchorCtr="0"/>
          <a:lstStyle>
            <a:lvl1pPr algn="l">
              <a:defRPr sz="4200" b="1" baseline="0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Klik om de titel van het hoofdstuk in te geven.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1498647" y="3996000"/>
            <a:ext cx="6504701" cy="1306800"/>
          </a:xfrm>
        </p:spPr>
        <p:txBody>
          <a:bodyPr>
            <a:normAutofit/>
          </a:bodyPr>
          <a:lstStyle>
            <a:lvl1pPr marL="0" indent="0" algn="l">
              <a:buNone/>
              <a:defRPr sz="2600" b="0"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096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titel met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5" y="401129"/>
            <a:ext cx="1066802" cy="7741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968"/>
            <a:ext cx="9144000" cy="1423416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490128" y="5974468"/>
            <a:ext cx="7538255" cy="576000"/>
          </a:xfrm>
        </p:spPr>
        <p:txBody>
          <a:bodyPr anchor="ctr" anchorCtr="0"/>
          <a:lstStyle>
            <a:lvl1pPr algn="l">
              <a:defRPr sz="1700" b="1" baseline="0">
                <a:solidFill>
                  <a:schemeClr val="accent6"/>
                </a:solidFill>
              </a:defRPr>
            </a:lvl1pPr>
          </a:lstStyle>
          <a:p>
            <a:r>
              <a:rPr lang="nl-BE" dirty="0"/>
              <a:t>Klik om de titel van het hoofdstuk in te geven.</a:t>
            </a:r>
          </a:p>
        </p:txBody>
      </p:sp>
      <p:sp>
        <p:nvSpPr>
          <p:cNvPr id="10" name="Tijdelijke aanduiding voor tekst 2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143"/>
            <a:ext cx="9144000" cy="799971"/>
          </a:xfrm>
        </p:spPr>
        <p:txBody>
          <a:bodyPr lIns="1836000" tIns="90000" rIns="1260000">
            <a:normAutofit/>
          </a:bodyPr>
          <a:lstStyle>
            <a:lvl1pPr marL="0" indent="0">
              <a:buNone/>
              <a:tabLst>
                <a:tab pos="1436688" algn="l"/>
              </a:tabLst>
              <a:defRPr sz="1200" b="1" baseline="0">
                <a:solidFill>
                  <a:srgbClr val="FF66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NL" dirty="0"/>
              <a:t>!! Gebruik bij voorkeur de foto’s die in dit sjabloon aangeboden worden !! </a:t>
            </a:r>
            <a:br>
              <a:rPr lang="nl-NL" dirty="0"/>
            </a:br>
            <a:r>
              <a:rPr lang="nl-NL" dirty="0"/>
              <a:t>Verwijder de foto-dia’s die je niet nodig hebt. Anders wordt je bestand te groot om te e-mailen. ( verwijder dit vak als je het niet meer nodig hebt. )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1880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leurdia met 1 kolo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8541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423316"/>
            <a:ext cx="7893882" cy="1143000"/>
          </a:xfrm>
        </p:spPr>
        <p:txBody>
          <a:bodyPr anchor="b" anchorCtr="0"/>
          <a:lstStyle>
            <a:lvl1pPr>
              <a:defRPr sz="370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voor de titel van de</a:t>
            </a:r>
            <a:br>
              <a:rPr lang="nl-NL" dirty="0"/>
            </a:br>
            <a:r>
              <a:rPr lang="nl-NL" dirty="0" err="1"/>
              <a:t>kleurdia</a:t>
            </a:r>
            <a:r>
              <a:rPr lang="nl-NL" dirty="0"/>
              <a:t> met 1 kolom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1765" y="2756387"/>
            <a:ext cx="7924835" cy="2960414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7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5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7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5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chemeClr val="bg1"/>
                </a:solidFill>
              </a:defRPr>
            </a:lvl1pPr>
          </a:lstStyle>
          <a:p>
            <a:fld id="{F6989B40-2FF8-448C-B902-C85C4D815457}" type="datetime4">
              <a:rPr lang="nl-BE" smtClean="0"/>
              <a:t>15 oktober 2020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7735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scher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5" y="401129"/>
            <a:ext cx="1066802" cy="7741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968"/>
            <a:ext cx="9144000" cy="1423416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1479599" y="1916832"/>
            <a:ext cx="6505200" cy="1445568"/>
          </a:xfrm>
        </p:spPr>
        <p:txBody>
          <a:bodyPr anchor="b" anchorCtr="0"/>
          <a:lstStyle>
            <a:lvl1pPr algn="l">
              <a:lnSpc>
                <a:spcPct val="91000"/>
              </a:lnSpc>
              <a:defRPr sz="4800" b="1" baseline="0">
                <a:solidFill>
                  <a:schemeClr val="accent6"/>
                </a:solidFill>
              </a:defRPr>
            </a:lvl1pPr>
          </a:lstStyle>
          <a:p>
            <a:r>
              <a:rPr lang="nl-BE" dirty="0"/>
              <a:t>Klik hier om je slotgroet in te geven.</a:t>
            </a:r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498647" y="3945600"/>
            <a:ext cx="6504701" cy="1306800"/>
          </a:xfrm>
        </p:spPr>
        <p:txBody>
          <a:bodyPr>
            <a:normAutofit/>
          </a:bodyPr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2000" b="0">
                <a:solidFill>
                  <a:schemeClr val="accent6"/>
                </a:solidFill>
              </a:defRPr>
            </a:lvl1pPr>
          </a:lstStyle>
          <a:p>
            <a:r>
              <a:rPr lang="nl-BE" dirty="0"/>
              <a:t>Voornaam en familienaam</a:t>
            </a:r>
            <a:br>
              <a:rPr lang="nl-BE" dirty="0"/>
            </a:br>
            <a:r>
              <a:rPr lang="nl-BE" dirty="0"/>
              <a:t>Functie</a:t>
            </a:r>
            <a:br>
              <a:rPr lang="nl-BE" dirty="0"/>
            </a:br>
            <a:r>
              <a:rPr lang="nl-BE" dirty="0"/>
              <a:t>E-mailadres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498646" y="6139048"/>
            <a:ext cx="6505200" cy="300831"/>
          </a:xfrm>
          <a:noFill/>
        </p:spPr>
        <p:txBody>
          <a:bodyPr vert="horz" lIns="0" tIns="0" rIns="0" bIns="0" rtlCol="0">
            <a:normAutofit/>
          </a:bodyPr>
          <a:lstStyle>
            <a:lvl1pPr>
              <a:defRPr lang="nl-NL" sz="1700" b="0" smtClean="0">
                <a:solidFill>
                  <a:schemeClr val="accent6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BE"/>
            </a:lvl5pPr>
          </a:lstStyle>
          <a:p>
            <a:pPr marL="0" lvl="0" indent="0">
              <a:lnSpc>
                <a:spcPct val="98000"/>
              </a:lnSpc>
              <a:spcBef>
                <a:spcPts val="0"/>
              </a:spcBef>
              <a:buNone/>
            </a:pPr>
            <a:r>
              <a:rPr lang="nl-NL" dirty="0"/>
              <a:t>Herhaal hier de titel van je schermpresentatie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1524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dia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76104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om de titel van de </a:t>
            </a:r>
            <a:r>
              <a:rPr lang="nl-NL" dirty="0" err="1"/>
              <a:t>basisdia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met 2 kolommen in te geven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20" y="1789201"/>
            <a:ext cx="3337200" cy="42320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8" name="Tijdelijke aanduiding voor inhoud 2"/>
          <p:cNvSpPr>
            <a:spLocks noGrp="1"/>
          </p:cNvSpPr>
          <p:nvPr>
            <p:ph idx="13"/>
          </p:nvPr>
        </p:nvSpPr>
        <p:spPr>
          <a:xfrm>
            <a:off x="5035919" y="1789201"/>
            <a:ext cx="3337200" cy="42320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E25C2524-4740-4157-8167-35B87ED801F3}" type="datetime4">
              <a:rPr lang="nl-BE" smtClean="0"/>
              <a:t>15 oktober 2020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914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BE"/>
              <a:t>Kies 'Invoegen › Koptekst en voettekst' deze voettekst aan te passen.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>
          <a:xfrm>
            <a:off x="507600" y="759600"/>
            <a:ext cx="8128800" cy="53208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l-NL" dirty="0"/>
              <a:t>Klik hier om een </a:t>
            </a:r>
            <a:br>
              <a:rPr lang="nl-NL" dirty="0"/>
            </a:br>
            <a:r>
              <a:rPr lang="nl-NL" dirty="0"/>
              <a:t>tabel - grafiek - foto - video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in te voegen</a:t>
            </a:r>
            <a:br>
              <a:rPr lang="nl-NL" dirty="0"/>
            </a:b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EA69F03D-75F1-49C2-A7A5-895484E0DCED}" type="datetime4">
              <a:rPr lang="nl-BE" smtClean="0"/>
              <a:t>15 oktober 2020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12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 met kader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842800" y="0"/>
            <a:ext cx="2793600" cy="4179600"/>
          </a:xfrm>
          <a:solidFill>
            <a:schemeClr val="accent1"/>
          </a:solidFill>
        </p:spPr>
        <p:txBody>
          <a:bodyPr lIns="254160" tIns="975600" rIns="254160" bIns="288000" anchor="t" anchorCtr="0">
            <a:noAutofit/>
          </a:bodyPr>
          <a:lstStyle>
            <a:lvl1pPr>
              <a:buClr>
                <a:schemeClr val="tx2"/>
              </a:buClr>
              <a:defRPr sz="2300" baseline="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3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3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3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3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tekst toe of laat blanco.</a:t>
            </a:r>
            <a:br>
              <a:rPr lang="nl-NL" dirty="0"/>
            </a:br>
            <a:r>
              <a:rPr lang="nl-NL" dirty="0"/>
              <a:t>[ tabtoets aan het begin van een alinea = </a:t>
            </a:r>
            <a:r>
              <a:rPr lang="nl-NL" dirty="0" err="1"/>
              <a:t>subkopje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 err="1"/>
              <a:t>shift+tab</a:t>
            </a:r>
            <a:r>
              <a:rPr lang="nl-NL" dirty="0"/>
              <a:t> = spring terug naar gewone tekstopmaak. ]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456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basisdia</a:t>
            </a:r>
            <a:r>
              <a:rPr lang="nl-NL" dirty="0"/>
              <a:t> met kadertekst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20" y="1789201"/>
            <a:ext cx="4140000" cy="42320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AF3BE76C-2819-4B13-BDA4-DC85A1E67A68}" type="datetime4">
              <a:rPr lang="nl-BE" smtClean="0"/>
              <a:t>15 oktober 2020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720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 met zij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155200" y="0"/>
            <a:ext cx="3988800" cy="6858000"/>
          </a:xfrm>
          <a:solidFill>
            <a:schemeClr val="accent1"/>
          </a:solidFill>
        </p:spPr>
        <p:txBody>
          <a:bodyPr lIns="687960" tIns="975600" rIns="507960" bIns="756000" anchor="t" anchorCtr="0">
            <a:noAutofit/>
          </a:bodyPr>
          <a:lstStyle>
            <a:lvl1pPr>
              <a:buClr>
                <a:schemeClr val="tx2"/>
              </a:buClr>
              <a:defRPr sz="23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3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3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3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3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 of laat blanco.</a:t>
            </a:r>
            <a:br>
              <a:rPr lang="nl-NL" dirty="0"/>
            </a:br>
            <a:r>
              <a:rPr lang="nl-NL" dirty="0"/>
              <a:t>[ tabtoets aan het begin van een alinea   = </a:t>
            </a:r>
            <a:r>
              <a:rPr lang="nl-NL" dirty="0" err="1"/>
              <a:t>subkopje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 err="1"/>
              <a:t>shift+tab</a:t>
            </a:r>
            <a:r>
              <a:rPr lang="nl-NL" dirty="0"/>
              <a:t> = spring terug naar gewone tekstopmaak. ]</a:t>
            </a:r>
            <a:endParaRPr lang="nl-BE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4831200" y="0"/>
            <a:ext cx="7848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4060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basisdia</a:t>
            </a:r>
            <a:r>
              <a:rPr lang="nl-NL" dirty="0"/>
              <a:t> met zijkolom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19" y="1789201"/>
            <a:ext cx="3632400" cy="42320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1213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5" hasCustomPrompt="1"/>
          </p:nvPr>
        </p:nvSpPr>
        <p:spPr>
          <a:xfrm>
            <a:off x="5155200" y="0"/>
            <a:ext cx="3988800" cy="6858000"/>
          </a:xfrm>
          <a:solidFill>
            <a:schemeClr val="bg2">
              <a:lumMod val="9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 dirty="0"/>
              <a:t>Klik hier </a:t>
            </a:r>
            <a:br>
              <a:rPr lang="nl-BE" dirty="0"/>
            </a:br>
            <a:r>
              <a:rPr lang="nl-BE" dirty="0"/>
              <a:t>om een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afbeelding </a:t>
            </a:r>
            <a:br>
              <a:rPr lang="nl-BE" dirty="0"/>
            </a:br>
            <a:r>
              <a:rPr lang="nl-BE" dirty="0"/>
              <a:t>in te voegen</a:t>
            </a:r>
          </a:p>
        </p:txBody>
      </p:sp>
      <p:sp>
        <p:nvSpPr>
          <p:cNvPr id="9" name="Tijdelijke aanduiding vo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4831200" y="0"/>
            <a:ext cx="7848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910800"/>
            <a:ext cx="406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basisdia</a:t>
            </a:r>
            <a:r>
              <a:rPr lang="nl-NL" dirty="0"/>
              <a:t> met foto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9519" y="1789201"/>
            <a:ext cx="3632400" cy="42320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338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zz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0" y="1900800"/>
            <a:ext cx="8129033" cy="41910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" y="6295886"/>
            <a:ext cx="8177801" cy="2895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3789" y="910800"/>
            <a:ext cx="8152843" cy="5739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puzzeldia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1900800"/>
            <a:ext cx="2718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tx2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tx2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tx2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3225717" y="1900800"/>
            <a:ext cx="26928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3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3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918633" y="1900800"/>
            <a:ext cx="2718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4"/>
              </a:buClr>
              <a:defRPr b="1" spc="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buClr>
                <a:schemeClr val="accent4"/>
              </a:buClr>
              <a:defRPr sz="30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4" name="Tijdelijke aanduiding vo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507600" y="3996609"/>
            <a:ext cx="2718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4"/>
              </a:buClr>
              <a:defRPr b="1" spc="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buClr>
                <a:schemeClr val="accent4"/>
              </a:buClr>
              <a:defRPr sz="30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5" name="Tijdelijke aanduiding vo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3225717" y="3996609"/>
            <a:ext cx="26928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6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6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6" name="Tijdelijke aanduiding vo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918633" y="3996609"/>
            <a:ext cx="2718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3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3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FDEDCD25-FC3A-4443-AE97-0FA21963CF0B}" type="datetime4">
              <a:rPr lang="nl-BE" smtClean="0"/>
              <a:t>15 oktober 2020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603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zzel met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6295886"/>
            <a:ext cx="8177801" cy="289561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17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1900800"/>
            <a:ext cx="2934000" cy="2098800"/>
          </a:xfrm>
          <a:blipFill>
            <a:blip r:embed="rId4"/>
            <a:stretch>
              <a:fillRect/>
            </a:stretch>
          </a:blipFill>
        </p:spPr>
        <p:txBody>
          <a:bodyPr lIns="381600" tIns="349200" rIns="597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tx2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tx2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tx2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9" name="Tijdelijke aanduiding vo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3009600" y="3996609"/>
            <a:ext cx="2908800" cy="2098800"/>
          </a:xfrm>
          <a:blipFill>
            <a:blip r:embed="rId5"/>
            <a:stretch>
              <a:fillRect/>
            </a:stretch>
          </a:blipFill>
        </p:spPr>
        <p:txBody>
          <a:bodyPr lIns="597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6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6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22" name="Tijdelijke aanduiding vo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5918633" y="1900800"/>
            <a:ext cx="2718000" cy="2311200"/>
          </a:xfrm>
          <a:blipFill>
            <a:blip r:embed="rId6"/>
            <a:stretch>
              <a:fillRect/>
            </a:stretch>
          </a:blipFill>
        </p:spPr>
        <p:txBody>
          <a:bodyPr lIns="381600" tIns="349200" rIns="381600" bIns="565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4"/>
              </a:buClr>
              <a:defRPr b="1" spc="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buClr>
                <a:schemeClr val="accent4"/>
              </a:buClr>
              <a:defRPr sz="30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chemeClr val="bg1"/>
                </a:solidFill>
              </a:defRPr>
            </a:lvl1pPr>
          </a:lstStyle>
          <a:p>
            <a:fld id="{E8F54BD9-D9A6-4C1D-BF05-19FF8826E3FA}" type="datetime4">
              <a:rPr lang="nl-BE" smtClean="0"/>
              <a:t>15 oktober 2020</a:t>
            </a:fld>
            <a:endParaRPr lang="nl-BE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83789" y="910800"/>
            <a:ext cx="8152843" cy="5739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puzzeldia</a:t>
            </a:r>
            <a:r>
              <a:rPr lang="nl-NL" dirty="0"/>
              <a:t> met foto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1159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dia met 1 kolo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8541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6295886"/>
            <a:ext cx="8177801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719" y="423316"/>
            <a:ext cx="7893882" cy="1143000"/>
          </a:xfrm>
        </p:spPr>
        <p:txBody>
          <a:bodyPr anchor="b" anchorCtr="0"/>
          <a:lstStyle>
            <a:lvl1pPr>
              <a:defRPr sz="370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voor de titel van de</a:t>
            </a:r>
            <a:br>
              <a:rPr lang="nl-NL" dirty="0"/>
            </a:br>
            <a:r>
              <a:rPr lang="nl-NL" dirty="0" err="1"/>
              <a:t>kleurdia</a:t>
            </a:r>
            <a:r>
              <a:rPr lang="nl-NL" dirty="0"/>
              <a:t> met 1 kolom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1765" y="2756387"/>
            <a:ext cx="7924835" cy="2960414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7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5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7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5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chemeClr val="bg1"/>
                </a:solidFill>
              </a:defRPr>
            </a:lvl1pPr>
          </a:lstStyle>
          <a:p>
            <a:fld id="{F6989B40-2FF8-448C-B902-C85C4D815457}" type="datetime4">
              <a:rPr lang="nl-BE" smtClean="0"/>
              <a:t>15 oktober 2020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863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93735" y="6418834"/>
            <a:ext cx="580645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65707" y="6418834"/>
            <a:ext cx="379088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62719" y="910800"/>
            <a:ext cx="7610400" cy="1143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89520" y="1789201"/>
            <a:ext cx="7185600" cy="423208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65506" y="6418800"/>
            <a:ext cx="136815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fld id="{F0F1C857-29FB-4F2B-B5E5-5720E6D08E80}" type="datetime4">
              <a:rPr lang="nl-BE" smtClean="0"/>
              <a:t>15 oktober 2020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246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63" r:id="rId2"/>
    <p:sldLayoutId id="2147483664" r:id="rId3"/>
    <p:sldLayoutId id="2147483661" r:id="rId4"/>
    <p:sldLayoutId id="2147483660" r:id="rId5"/>
    <p:sldLayoutId id="2147483662" r:id="rId6"/>
    <p:sldLayoutId id="2147483665" r:id="rId7"/>
    <p:sldLayoutId id="2147483666" r:id="rId8"/>
    <p:sldLayoutId id="2147483717" r:id="rId9"/>
    <p:sldLayoutId id="2147483718" r:id="rId10"/>
    <p:sldLayoutId id="2147483719" r:id="rId11"/>
    <p:sldLayoutId id="2147483655" r:id="rId12"/>
  </p:sldLayoutIdLst>
  <p:hf hdr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93000"/>
        </a:lnSpc>
        <a:spcBef>
          <a:spcPts val="8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2500" kern="1200">
          <a:solidFill>
            <a:srgbClr val="2C3F48"/>
          </a:solidFill>
          <a:latin typeface="+mn-lt"/>
          <a:ea typeface="+mn-ea"/>
          <a:cs typeface="+mn-cs"/>
        </a:defRPr>
      </a:lvl1pPr>
      <a:lvl2pPr marL="43200" indent="-43200" algn="l" defTabSz="914400" rtl="0" eaLnBrk="1" latinLnBrk="0" hangingPunct="1">
        <a:lnSpc>
          <a:spcPct val="93000"/>
        </a:lnSpc>
        <a:spcBef>
          <a:spcPts val="114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sz="23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80800" indent="-2340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SzPct val="90000"/>
        <a:buFont typeface="Calibri" panose="020F0502020204030204" pitchFamily="34" charset="0"/>
        <a:buChar char="&gt;"/>
        <a:defRPr sz="2500" kern="1200">
          <a:solidFill>
            <a:srgbClr val="2C3F48"/>
          </a:solidFill>
          <a:latin typeface="+mn-lt"/>
          <a:ea typeface="+mn-ea"/>
          <a:cs typeface="+mn-cs"/>
        </a:defRPr>
      </a:lvl3pPr>
      <a:lvl4pPr marL="561600" indent="-2556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–"/>
        <a:defRPr sz="2300" kern="1200">
          <a:solidFill>
            <a:srgbClr val="2C3F48"/>
          </a:solidFill>
          <a:latin typeface="+mn-lt"/>
          <a:ea typeface="+mn-ea"/>
          <a:cs typeface="+mn-cs"/>
        </a:defRPr>
      </a:lvl4pPr>
      <a:lvl5pPr marL="800100" indent="-239713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×"/>
        <a:defRPr sz="2300" kern="1200">
          <a:solidFill>
            <a:srgbClr val="2C3F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93734" y="6418834"/>
            <a:ext cx="7174609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00392" y="6418834"/>
            <a:ext cx="379088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2C3F48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62719" y="910800"/>
            <a:ext cx="7610400" cy="1143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89520" y="1789201"/>
            <a:ext cx="7185600" cy="423208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A50A7-3601-4A47-9800-6E5609304826}" type="datetime4">
              <a:rPr lang="nl-BE" smtClean="0"/>
              <a:t>15 oktober 2020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939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93000"/>
        </a:lnSpc>
        <a:spcBef>
          <a:spcPts val="8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2500" kern="1200">
          <a:solidFill>
            <a:srgbClr val="2C3F48"/>
          </a:solidFill>
          <a:latin typeface="+mn-lt"/>
          <a:ea typeface="+mn-ea"/>
          <a:cs typeface="+mn-cs"/>
        </a:defRPr>
      </a:lvl1pPr>
      <a:lvl2pPr marL="43200" indent="-43200" algn="l" defTabSz="914400" rtl="0" eaLnBrk="1" latinLnBrk="0" hangingPunct="1">
        <a:lnSpc>
          <a:spcPct val="93000"/>
        </a:lnSpc>
        <a:spcBef>
          <a:spcPts val="114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sz="23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80800" indent="-2340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SzPct val="90000"/>
        <a:buFont typeface="Calibri" panose="020F0502020204030204" pitchFamily="34" charset="0"/>
        <a:buChar char="&gt;"/>
        <a:defRPr sz="2500" kern="1200">
          <a:solidFill>
            <a:srgbClr val="2C3F48"/>
          </a:solidFill>
          <a:latin typeface="+mn-lt"/>
          <a:ea typeface="+mn-ea"/>
          <a:cs typeface="+mn-cs"/>
        </a:defRPr>
      </a:lvl3pPr>
      <a:lvl4pPr marL="561600" indent="-2556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–"/>
        <a:defRPr sz="2300" kern="1200">
          <a:solidFill>
            <a:srgbClr val="2C3F48"/>
          </a:solidFill>
          <a:latin typeface="+mn-lt"/>
          <a:ea typeface="+mn-ea"/>
          <a:cs typeface="+mn-cs"/>
        </a:defRPr>
      </a:lvl4pPr>
      <a:lvl5pPr marL="800100" indent="-239713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×"/>
        <a:defRPr sz="2300" kern="1200">
          <a:solidFill>
            <a:srgbClr val="2C3F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93734" y="6418834"/>
            <a:ext cx="7174609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00392" y="6418834"/>
            <a:ext cx="379088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2C3F48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62719" y="910800"/>
            <a:ext cx="7610400" cy="1143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89520" y="1789201"/>
            <a:ext cx="7185600" cy="423208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343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20" r:id="rId3"/>
  </p:sldLayoutIdLst>
  <p:hf hdr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93000"/>
        </a:lnSpc>
        <a:spcBef>
          <a:spcPts val="8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2500" kern="1200">
          <a:solidFill>
            <a:srgbClr val="2C3F48"/>
          </a:solidFill>
          <a:latin typeface="+mn-lt"/>
          <a:ea typeface="+mn-ea"/>
          <a:cs typeface="+mn-cs"/>
        </a:defRPr>
      </a:lvl1pPr>
      <a:lvl2pPr marL="43200" indent="-43200" algn="l" defTabSz="914400" rtl="0" eaLnBrk="1" latinLnBrk="0" hangingPunct="1">
        <a:lnSpc>
          <a:spcPct val="93000"/>
        </a:lnSpc>
        <a:spcBef>
          <a:spcPts val="114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sz="23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80800" indent="-2340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SzPct val="90000"/>
        <a:buFont typeface="Calibri" panose="020F0502020204030204" pitchFamily="34" charset="0"/>
        <a:buChar char="&gt;"/>
        <a:defRPr sz="2500" kern="1200">
          <a:solidFill>
            <a:srgbClr val="2C3F48"/>
          </a:solidFill>
          <a:latin typeface="+mn-lt"/>
          <a:ea typeface="+mn-ea"/>
          <a:cs typeface="+mn-cs"/>
        </a:defRPr>
      </a:lvl3pPr>
      <a:lvl4pPr marL="561600" indent="-2556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–"/>
        <a:defRPr sz="2300" kern="1200">
          <a:solidFill>
            <a:srgbClr val="2C3F48"/>
          </a:solidFill>
          <a:latin typeface="+mn-lt"/>
          <a:ea typeface="+mn-ea"/>
          <a:cs typeface="+mn-cs"/>
        </a:defRPr>
      </a:lvl4pPr>
      <a:lvl5pPr marL="800100" indent="-239713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×"/>
        <a:defRPr sz="2300" kern="1200">
          <a:solidFill>
            <a:srgbClr val="2C3F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93734" y="6418834"/>
            <a:ext cx="7174609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00392" y="6418834"/>
            <a:ext cx="379088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2C3F48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62719" y="910800"/>
            <a:ext cx="7610400" cy="1143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89520" y="1789201"/>
            <a:ext cx="7185600" cy="423208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335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hdr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93000"/>
        </a:lnSpc>
        <a:spcBef>
          <a:spcPts val="8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2500" kern="1200">
          <a:solidFill>
            <a:srgbClr val="2C3F48"/>
          </a:solidFill>
          <a:latin typeface="+mn-lt"/>
          <a:ea typeface="+mn-ea"/>
          <a:cs typeface="+mn-cs"/>
        </a:defRPr>
      </a:lvl1pPr>
      <a:lvl2pPr marL="43200" indent="-43200" algn="l" defTabSz="914400" rtl="0" eaLnBrk="1" latinLnBrk="0" hangingPunct="1">
        <a:lnSpc>
          <a:spcPct val="93000"/>
        </a:lnSpc>
        <a:spcBef>
          <a:spcPts val="114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sz="23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80800" indent="-2340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SzPct val="90000"/>
        <a:buFont typeface="Calibri" panose="020F0502020204030204" pitchFamily="34" charset="0"/>
        <a:buChar char="&gt;"/>
        <a:defRPr sz="2500" kern="1200">
          <a:solidFill>
            <a:srgbClr val="2C3F48"/>
          </a:solidFill>
          <a:latin typeface="+mn-lt"/>
          <a:ea typeface="+mn-ea"/>
          <a:cs typeface="+mn-cs"/>
        </a:defRPr>
      </a:lvl3pPr>
      <a:lvl4pPr marL="561600" indent="-2556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–"/>
        <a:defRPr sz="2300" kern="1200">
          <a:solidFill>
            <a:srgbClr val="2C3F48"/>
          </a:solidFill>
          <a:latin typeface="+mn-lt"/>
          <a:ea typeface="+mn-ea"/>
          <a:cs typeface="+mn-cs"/>
        </a:defRPr>
      </a:lvl4pPr>
      <a:lvl5pPr marL="800100" indent="-239713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×"/>
        <a:defRPr sz="2300" kern="1200">
          <a:solidFill>
            <a:srgbClr val="2C3F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Nelle.vandermast@ocmw.gent" TargetMode="External"/><Relationship Id="rId2" Type="http://schemas.openxmlformats.org/officeDocument/2006/relationships/hyperlink" Target="mailto:Katrien.baert@ocmw.gent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61C9-193C-4360-885A-F12A8CADFF73}" type="datetime4">
              <a:rPr lang="nl-BE" smtClean="0"/>
              <a:t>15 oktober 2020</a:t>
            </a:fld>
            <a:endParaRPr lang="nl-B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741586" y="1772816"/>
            <a:ext cx="6505200" cy="2448272"/>
          </a:xfrm>
        </p:spPr>
        <p:txBody>
          <a:bodyPr/>
          <a:lstStyle/>
          <a:p>
            <a:pPr algn="ctr"/>
            <a:r>
              <a:rPr lang="nl-BE" sz="6000" dirty="0"/>
              <a:t>Naar sterkere </a:t>
            </a:r>
            <a:r>
              <a:rPr lang="nl-BE" sz="6000" dirty="0" err="1"/>
              <a:t>welzijnsonthalen</a:t>
            </a:r>
            <a:br>
              <a:rPr lang="nl-BE" sz="6000" dirty="0"/>
            </a:br>
            <a:r>
              <a:rPr lang="nl-BE" sz="6000" dirty="0"/>
              <a:t>in de Sociale Dienst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2612991" y="4679018"/>
            <a:ext cx="4762390" cy="491526"/>
          </a:xfrm>
        </p:spPr>
        <p:txBody>
          <a:bodyPr>
            <a:normAutofit/>
          </a:bodyPr>
          <a:lstStyle/>
          <a:p>
            <a:r>
              <a:rPr lang="nl-BE" sz="2000" dirty="0"/>
              <a:t>Laagdrempelige en proactieve hulpverlening</a:t>
            </a:r>
          </a:p>
        </p:txBody>
      </p:sp>
    </p:spTree>
    <p:extLst>
      <p:ext uri="{BB962C8B-B14F-4D97-AF65-F5344CB8AC3E}">
        <p14:creationId xmlns:p14="http://schemas.microsoft.com/office/powerpoint/2010/main" val="2115390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E18D077A-DF1E-42AF-A8EA-C90E4755F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862"/>
          <a:stretch/>
        </p:blipFill>
        <p:spPr>
          <a:xfrm>
            <a:off x="4369210" y="5796303"/>
            <a:ext cx="1252959" cy="1036410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E952A4D-F465-483D-B885-8D8ECCC9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 dirty="0"/>
              <a:t>Kies 'Invoegen › Koptekst en </a:t>
            </a:r>
            <a:r>
              <a:rPr lang="nl-BE" dirty="0" err="1"/>
              <a:t>voetteks</a:t>
            </a: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9827AC-4E0A-467F-BB2A-2E21E7FA5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10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34D4ED-152E-4588-8AC6-1B060848F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H="1">
            <a:off x="0" y="0"/>
            <a:ext cx="3247496" cy="6858000"/>
          </a:xfrm>
        </p:spPr>
        <p:txBody>
          <a:bodyPr vert="vert270"/>
          <a:lstStyle/>
          <a:p>
            <a:r>
              <a:rPr lang="nl-BE" sz="4400" dirty="0"/>
              <a:t>Proactief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FD38A5-40E7-4693-94DB-0A29D33851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H="1">
            <a:off x="2868408" y="0"/>
            <a:ext cx="1055520" cy="685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6E85624-0179-4A55-A695-E8E35DE1E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977" y="332656"/>
            <a:ext cx="4830055" cy="5463647"/>
          </a:xfrm>
        </p:spPr>
        <p:txBody>
          <a:bodyPr>
            <a:normAutofit fontScale="92500" lnSpcReduction="10000"/>
          </a:bodyPr>
          <a:lstStyle/>
          <a:p>
            <a:pPr marL="306000" lvl="3" indent="0">
              <a:spcAft>
                <a:spcPts val="600"/>
              </a:spcAft>
              <a:buNone/>
            </a:pPr>
            <a:endParaRPr lang="nl-BE" dirty="0">
              <a:solidFill>
                <a:schemeClr val="accent5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BE" dirty="0">
                <a:solidFill>
                  <a:schemeClr val="accent5">
                    <a:lumMod val="50000"/>
                  </a:schemeClr>
                </a:solidFill>
              </a:rPr>
              <a:t>brede vraag- en  situatieverheldering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BE" dirty="0">
                <a:solidFill>
                  <a:schemeClr val="accent5">
                    <a:lumMod val="50000"/>
                  </a:schemeClr>
                </a:solidFill>
              </a:rPr>
              <a:t>lerend netwerk in elke wijk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BE" dirty="0">
                <a:solidFill>
                  <a:schemeClr val="accent5">
                    <a:lumMod val="50000"/>
                  </a:schemeClr>
                </a:solidFill>
              </a:rPr>
              <a:t>samen met partners maximaal   rechten toekennen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BE" dirty="0">
                <a:solidFill>
                  <a:schemeClr val="accent5">
                    <a:lumMod val="50000"/>
                  </a:schemeClr>
                </a:solidFill>
              </a:rPr>
              <a:t>rechtenateliers voor burgers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BE" dirty="0">
                <a:solidFill>
                  <a:schemeClr val="accent5">
                    <a:lumMod val="50000"/>
                  </a:schemeClr>
                </a:solidFill>
              </a:rPr>
              <a:t>focus op rechten met grootste  financiële impact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BE" dirty="0">
                <a:solidFill>
                  <a:schemeClr val="accent5">
                    <a:lumMod val="50000"/>
                  </a:schemeClr>
                </a:solidFill>
              </a:rPr>
              <a:t>informeren van burgers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BE" dirty="0">
                <a:solidFill>
                  <a:schemeClr val="accent5">
                    <a:lumMod val="50000"/>
                  </a:schemeClr>
                </a:solidFill>
              </a:rPr>
              <a:t>infobrochure voor interne en externe sociale rechten 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BE" dirty="0">
                <a:solidFill>
                  <a:schemeClr val="accent5">
                    <a:lumMod val="50000"/>
                  </a:schemeClr>
                </a:solidFill>
              </a:rPr>
              <a:t>onderlinge gegevensuitwisseling met oog voor privacy en beroepsgeheim</a:t>
            </a:r>
          </a:p>
        </p:txBody>
      </p:sp>
    </p:spTree>
    <p:extLst>
      <p:ext uri="{BB962C8B-B14F-4D97-AF65-F5344CB8AC3E}">
        <p14:creationId xmlns:p14="http://schemas.microsoft.com/office/powerpoint/2010/main" val="2674157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2400" dirty="0"/>
              <a:t>Op weg naar een sterker welzijnsonthaal</a:t>
            </a:r>
          </a:p>
        </p:txBody>
      </p:sp>
    </p:spTree>
    <p:extLst>
      <p:ext uri="{BB962C8B-B14F-4D97-AF65-F5344CB8AC3E}">
        <p14:creationId xmlns:p14="http://schemas.microsoft.com/office/powerpoint/2010/main" val="2412550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C363705-3386-49A2-A80F-C3A6B3AC4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1C41129-0CF6-4EFA-8C31-C467E730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2335E1B-A780-4A1E-B1FB-A412BAE4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Gefaseerde aanpak 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F9FF9F42-8038-4186-9D40-7428CD81CA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6989B40-2FF8-448C-B902-C85C4D815457}" type="datetime4">
              <a:rPr lang="nl-BE" smtClean="0"/>
              <a:t>15 oktober 2020</a:t>
            </a:fld>
            <a:endParaRPr lang="nl-BE"/>
          </a:p>
        </p:txBody>
      </p:sp>
      <p:sp>
        <p:nvSpPr>
          <p:cNvPr id="7" name="Pijl: vijfhoek 6">
            <a:extLst>
              <a:ext uri="{FF2B5EF4-FFF2-40B4-BE49-F238E27FC236}">
                <a16:creationId xmlns:a16="http://schemas.microsoft.com/office/drawing/2014/main" id="{01B25D9A-A2FA-484A-BE35-DFA74E98B5EC}"/>
              </a:ext>
            </a:extLst>
          </p:cNvPr>
          <p:cNvSpPr/>
          <p:nvPr/>
        </p:nvSpPr>
        <p:spPr>
          <a:xfrm>
            <a:off x="179512" y="2564904"/>
            <a:ext cx="2376264" cy="1656184"/>
          </a:xfrm>
          <a:prstGeom prst="homePlate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: punthaak 7">
            <a:extLst>
              <a:ext uri="{FF2B5EF4-FFF2-40B4-BE49-F238E27FC236}">
                <a16:creationId xmlns:a16="http://schemas.microsoft.com/office/drawing/2014/main" id="{00E8F759-93AD-46CA-BD83-B389A9A7AB63}"/>
              </a:ext>
            </a:extLst>
          </p:cNvPr>
          <p:cNvSpPr/>
          <p:nvPr/>
        </p:nvSpPr>
        <p:spPr>
          <a:xfrm>
            <a:off x="1861154" y="2564904"/>
            <a:ext cx="2494822" cy="1656184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A87D534-BC46-48AC-822A-0A249F543E2C}"/>
              </a:ext>
            </a:extLst>
          </p:cNvPr>
          <p:cNvSpPr txBox="1"/>
          <p:nvPr/>
        </p:nvSpPr>
        <p:spPr>
          <a:xfrm>
            <a:off x="359532" y="2696103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fysieke versterking teams welzijnsonthaal</a:t>
            </a:r>
          </a:p>
          <a:p>
            <a:endParaRPr lang="nl-BE" sz="1200" dirty="0"/>
          </a:p>
          <a:p>
            <a:r>
              <a:rPr lang="nl-BE" sz="1200" dirty="0"/>
              <a:t>(najaar 2020)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09B49BB-5A61-47AE-8792-1441B5ACA1EC}"/>
              </a:ext>
            </a:extLst>
          </p:cNvPr>
          <p:cNvSpPr txBox="1"/>
          <p:nvPr/>
        </p:nvSpPr>
        <p:spPr>
          <a:xfrm>
            <a:off x="2433334" y="2762344"/>
            <a:ext cx="1804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 logistieke en</a:t>
            </a:r>
          </a:p>
          <a:p>
            <a:r>
              <a:rPr lang="nl-BE" dirty="0"/>
              <a:t>    methodische</a:t>
            </a:r>
          </a:p>
          <a:p>
            <a:r>
              <a:rPr lang="nl-BE" dirty="0"/>
              <a:t>    voorbereiding</a:t>
            </a:r>
          </a:p>
          <a:p>
            <a:endParaRPr lang="nl-BE" dirty="0"/>
          </a:p>
          <a:p>
            <a:r>
              <a:rPr lang="nl-BE" dirty="0"/>
              <a:t> </a:t>
            </a:r>
            <a:r>
              <a:rPr lang="nl-BE" sz="1200" dirty="0"/>
              <a:t>(najaar 2020)</a:t>
            </a:r>
          </a:p>
          <a:p>
            <a:endParaRPr lang="nl-BE" dirty="0"/>
          </a:p>
        </p:txBody>
      </p:sp>
      <p:sp>
        <p:nvSpPr>
          <p:cNvPr id="12" name="Pijl: punthaak 11">
            <a:extLst>
              <a:ext uri="{FF2B5EF4-FFF2-40B4-BE49-F238E27FC236}">
                <a16:creationId xmlns:a16="http://schemas.microsoft.com/office/drawing/2014/main" id="{6BD28F96-FC5D-422A-B713-EF2F8D6FD979}"/>
              </a:ext>
            </a:extLst>
          </p:cNvPr>
          <p:cNvSpPr/>
          <p:nvPr/>
        </p:nvSpPr>
        <p:spPr>
          <a:xfrm>
            <a:off x="3660789" y="2564904"/>
            <a:ext cx="2494822" cy="1656184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9172E0B-67EB-44D3-A22D-C86EC953CD23}"/>
              </a:ext>
            </a:extLst>
          </p:cNvPr>
          <p:cNvSpPr txBox="1"/>
          <p:nvPr/>
        </p:nvSpPr>
        <p:spPr>
          <a:xfrm>
            <a:off x="4139952" y="2743760"/>
            <a:ext cx="1897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Samenwerking</a:t>
            </a:r>
          </a:p>
          <a:p>
            <a:r>
              <a:rPr lang="nl-BE" dirty="0"/>
              <a:t>      met</a:t>
            </a:r>
          </a:p>
          <a:p>
            <a:r>
              <a:rPr lang="nl-BE" dirty="0"/>
              <a:t>     (wijk)partners</a:t>
            </a:r>
          </a:p>
          <a:p>
            <a:endParaRPr lang="nl-BE" sz="1400" dirty="0"/>
          </a:p>
          <a:p>
            <a:endParaRPr lang="nl-BE" sz="1000" dirty="0"/>
          </a:p>
          <a:p>
            <a:r>
              <a:rPr lang="nl-BE" sz="1200" dirty="0"/>
              <a:t> (vanaf begin 2021)</a:t>
            </a:r>
          </a:p>
        </p:txBody>
      </p:sp>
      <p:sp>
        <p:nvSpPr>
          <p:cNvPr id="14" name="Pijl: punthaak 13">
            <a:extLst>
              <a:ext uri="{FF2B5EF4-FFF2-40B4-BE49-F238E27FC236}">
                <a16:creationId xmlns:a16="http://schemas.microsoft.com/office/drawing/2014/main" id="{C40FAACA-7F9A-4D52-B1E2-5AC3B6B93CF3}"/>
              </a:ext>
            </a:extLst>
          </p:cNvPr>
          <p:cNvSpPr/>
          <p:nvPr/>
        </p:nvSpPr>
        <p:spPr>
          <a:xfrm>
            <a:off x="5460989" y="2574196"/>
            <a:ext cx="2494822" cy="1656184"/>
          </a:xfrm>
          <a:prstGeom prst="chevron">
            <a:avLst/>
          </a:prstGeom>
          <a:solidFill>
            <a:schemeClr val="accent6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72EC33D-8DC8-4A4E-9340-C059A7FDFE49}"/>
              </a:ext>
            </a:extLst>
          </p:cNvPr>
          <p:cNvSpPr txBox="1"/>
          <p:nvPr/>
        </p:nvSpPr>
        <p:spPr>
          <a:xfrm>
            <a:off x="5878607" y="2696103"/>
            <a:ext cx="16766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      uitbouw</a:t>
            </a:r>
          </a:p>
          <a:p>
            <a:r>
              <a:rPr lang="nl-BE" dirty="0"/>
              <a:t>       SPOC</a:t>
            </a:r>
          </a:p>
          <a:p>
            <a:r>
              <a:rPr lang="nl-BE" dirty="0"/>
              <a:t>        -werking </a:t>
            </a:r>
          </a:p>
          <a:p>
            <a:endParaRPr lang="nl-BE" sz="1200" dirty="0"/>
          </a:p>
          <a:p>
            <a:endParaRPr lang="nl-BE" sz="1200" dirty="0"/>
          </a:p>
          <a:p>
            <a:r>
              <a:rPr lang="nl-BE" sz="1200" dirty="0"/>
              <a:t>(vanaf begin 2021)</a:t>
            </a:r>
            <a:endParaRPr lang="nl-BE" dirty="0"/>
          </a:p>
        </p:txBody>
      </p:sp>
      <p:sp>
        <p:nvSpPr>
          <p:cNvPr id="17" name="Pijl: vijfhoek 16">
            <a:extLst>
              <a:ext uri="{FF2B5EF4-FFF2-40B4-BE49-F238E27FC236}">
                <a16:creationId xmlns:a16="http://schemas.microsoft.com/office/drawing/2014/main" id="{1EC5C66C-9288-43F7-93A2-8C0A969C5D4E}"/>
              </a:ext>
            </a:extLst>
          </p:cNvPr>
          <p:cNvSpPr/>
          <p:nvPr/>
        </p:nvSpPr>
        <p:spPr>
          <a:xfrm>
            <a:off x="179512" y="4270225"/>
            <a:ext cx="7272807" cy="670943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255B39F-83EA-430C-BD58-703B5A9CA740}"/>
              </a:ext>
            </a:extLst>
          </p:cNvPr>
          <p:cNvSpPr txBox="1"/>
          <p:nvPr/>
        </p:nvSpPr>
        <p:spPr>
          <a:xfrm>
            <a:off x="1043608" y="4365831"/>
            <a:ext cx="5806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GBO en andere bestaande samenwerkingen</a:t>
            </a:r>
          </a:p>
          <a:p>
            <a:r>
              <a:rPr lang="nl-BE" sz="1200" dirty="0"/>
              <a:t>					lopend</a:t>
            </a:r>
          </a:p>
        </p:txBody>
      </p:sp>
    </p:spTree>
    <p:extLst>
      <p:ext uri="{BB962C8B-B14F-4D97-AF65-F5344CB8AC3E}">
        <p14:creationId xmlns:p14="http://schemas.microsoft.com/office/powerpoint/2010/main" val="104582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12" grpId="0" animBg="1"/>
      <p:bldP spid="13" grpId="0"/>
      <p:bldP spid="14" grpId="0" animBg="1"/>
      <p:bldP spid="16" grpId="0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2AA0497-234A-4FED-BBC6-4DEA891A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7F8E7C9-EE54-47D6-9648-CF24C19C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Welzijnsonthaal als specialisatie met focus op rechtenuitputting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F094C23-B222-4551-A3EC-94D15702C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377" y="2564904"/>
            <a:ext cx="7924835" cy="3672408"/>
          </a:xfrm>
        </p:spPr>
        <p:txBody>
          <a:bodyPr/>
          <a:lstStyle/>
          <a:p>
            <a:r>
              <a:rPr lang="nl-NL" sz="2400" b="1" dirty="0"/>
              <a:t>Welzijnsonthaal = specialisatie</a:t>
            </a:r>
          </a:p>
          <a:p>
            <a:endParaRPr lang="nl-NL" sz="2400" b="1" dirty="0"/>
          </a:p>
          <a:p>
            <a:endParaRPr lang="nl-NL" sz="2000" b="1" dirty="0"/>
          </a:p>
          <a:p>
            <a:endParaRPr lang="nl-NL" sz="2000" b="1" dirty="0"/>
          </a:p>
          <a:p>
            <a:endParaRPr lang="nl-NL" sz="2000" b="1" dirty="0"/>
          </a:p>
          <a:p>
            <a:endParaRPr lang="nl-BE" sz="1000" dirty="0"/>
          </a:p>
          <a:p>
            <a:endParaRPr lang="nl-NL" sz="1000" dirty="0"/>
          </a:p>
          <a:p>
            <a:endParaRPr lang="nl-BE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68342D26-DC41-4E1C-9782-D9DE349CF4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6989B40-2FF8-448C-B902-C85C4D815457}" type="datetime4">
              <a:rPr lang="nl-BE" smtClean="0"/>
              <a:t>15 oktober 2020</a:t>
            </a:fld>
            <a:endParaRPr lang="nl-BE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3C2AFCE2-867E-4489-B1B3-7B2C2C65B91F}"/>
              </a:ext>
            </a:extLst>
          </p:cNvPr>
          <p:cNvSpPr txBox="1">
            <a:spLocks/>
          </p:cNvSpPr>
          <p:nvPr/>
        </p:nvSpPr>
        <p:spPr>
          <a:xfrm>
            <a:off x="642533" y="3284984"/>
            <a:ext cx="3697200" cy="198772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vert="horz" lIns="0" tIns="0" rIns="0" bIns="0" rtlCol="0">
            <a:noAutofit/>
          </a:bodyPr>
          <a:lstStyle>
            <a:lvl1pPr marL="36000" indent="-36000" algn="l" defTabSz="914400" rtl="0" eaLnBrk="1" latinLnBrk="0" hangingPunct="1">
              <a:lnSpc>
                <a:spcPct val="93000"/>
              </a:lnSpc>
              <a:spcBef>
                <a:spcPts val="800"/>
              </a:spcBef>
              <a:buClr>
                <a:schemeClr val="tx2"/>
              </a:buClr>
              <a:buSzPct val="25000"/>
              <a:buFont typeface="Arial" panose="020B0604020202020204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3200" indent="-43200" algn="l" defTabSz="914400" rtl="0" eaLnBrk="1" latinLnBrk="0" hangingPunct="1">
              <a:lnSpc>
                <a:spcPct val="93000"/>
              </a:lnSpc>
              <a:spcBef>
                <a:spcPts val="1140"/>
              </a:spcBef>
              <a:spcAft>
                <a:spcPts val="0"/>
              </a:spcAft>
              <a:buClr>
                <a:schemeClr val="tx2"/>
              </a:buClr>
              <a:buSzPct val="25000"/>
              <a:buFont typeface="Arial" panose="020B0604020202020204" pitchFamily="34" charset="0"/>
              <a:buChar char="•"/>
              <a:defRPr sz="2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80800" indent="-234000" algn="l" defTabSz="914400" rtl="0" eaLnBrk="1" latinLnBrk="0" hangingPunct="1">
              <a:lnSpc>
                <a:spcPct val="93000"/>
              </a:lnSpc>
              <a:spcBef>
                <a:spcPts val="800"/>
              </a:spcBef>
              <a:buClr>
                <a:schemeClr val="bg1"/>
              </a:buClr>
              <a:buSzPct val="90000"/>
              <a:buFont typeface="Calibri" panose="020F0502020204030204" pitchFamily="34" charset="0"/>
              <a:buChar char="&gt;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61600" indent="-255600" algn="l" defTabSz="914400" rtl="0" eaLnBrk="1" latinLnBrk="0" hangingPunct="1">
              <a:lnSpc>
                <a:spcPct val="93000"/>
              </a:lnSpc>
              <a:spcBef>
                <a:spcPts val="800"/>
              </a:spcBef>
              <a:buClr>
                <a:schemeClr val="bg1"/>
              </a:buClr>
              <a:buFont typeface="Calibri" panose="020F0502020204030204" pitchFamily="34" charset="0"/>
              <a:buChar char="–"/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0100" indent="-239713" algn="l" defTabSz="914400" rtl="0" eaLnBrk="1" latinLnBrk="0" hangingPunct="1">
              <a:lnSpc>
                <a:spcPct val="93000"/>
              </a:lnSpc>
              <a:spcBef>
                <a:spcPts val="800"/>
              </a:spcBef>
              <a:buClr>
                <a:schemeClr val="bg1"/>
              </a:buClr>
              <a:buFont typeface="Calibri" panose="020F0502020204030204" pitchFamily="34" charset="0"/>
              <a:buChar char="×"/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b="1" dirty="0"/>
              <a:t> </a:t>
            </a:r>
          </a:p>
          <a:p>
            <a:r>
              <a:rPr lang="nl-BE" b="1" dirty="0"/>
              <a:t>Actieve begeleidingen</a:t>
            </a:r>
          </a:p>
          <a:p>
            <a:r>
              <a:rPr lang="nl-BE" b="1" dirty="0"/>
              <a:t> OCMW Gent	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97ED4D1-5EC4-4850-9631-F7C7FC1C8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485" y="3193666"/>
            <a:ext cx="3792041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22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9827AC-4E0A-467F-BB2A-2E21E7FA5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14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34D4ED-152E-4588-8AC6-1B060848F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H="1">
            <a:off x="0" y="0"/>
            <a:ext cx="3247496" cy="6858000"/>
          </a:xfrm>
        </p:spPr>
        <p:txBody>
          <a:bodyPr vert="vert270"/>
          <a:lstStyle/>
          <a:p>
            <a:r>
              <a:rPr lang="nl-BE" sz="4400" dirty="0"/>
              <a:t>Doelgroep </a:t>
            </a:r>
          </a:p>
          <a:p>
            <a:r>
              <a:rPr lang="nl-BE" sz="4400" dirty="0"/>
              <a:t>Actieve begeleidingen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FD38A5-40E7-4693-94DB-0A29D33851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H="1">
            <a:off x="2868408" y="0"/>
            <a:ext cx="1055520" cy="685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6E85624-0179-4A55-A695-E8E35DE1E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984" y="980728"/>
            <a:ext cx="4132171" cy="5126265"/>
          </a:xfrm>
        </p:spPr>
        <p:txBody>
          <a:bodyPr>
            <a:normAutofit/>
          </a:bodyPr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AB8C449-A74E-47B3-A797-B46690BF0FC2}"/>
              </a:ext>
            </a:extLst>
          </p:cNvPr>
          <p:cNvSpPr txBox="1"/>
          <p:nvPr/>
        </p:nvSpPr>
        <p:spPr>
          <a:xfrm>
            <a:off x="4067944" y="960519"/>
            <a:ext cx="47525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endParaRPr lang="nl-BE" sz="2400" dirty="0"/>
          </a:p>
          <a:p>
            <a:pPr>
              <a:buClr>
                <a:schemeClr val="tx2"/>
              </a:buClr>
            </a:pPr>
            <a:r>
              <a:rPr lang="nl-BE" sz="2400" b="1" dirty="0">
                <a:solidFill>
                  <a:schemeClr val="accent4">
                    <a:lumMod val="50000"/>
                  </a:schemeClr>
                </a:solidFill>
              </a:rPr>
              <a:t>De bestaande hulpverlening versterken door :</a:t>
            </a:r>
          </a:p>
          <a:p>
            <a:pPr>
              <a:buClr>
                <a:schemeClr val="tx2"/>
              </a:buClr>
            </a:pPr>
            <a:endParaRPr lang="nl-BE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Gerichte gegevensuitwisseling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Verdere inzet op automatisering van uitputten sociale rechten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Ondersteuning voor maatschappelijk werkers van OCMW Gent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Beschikbaarheid van informatie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Ondersteunende tools</a:t>
            </a:r>
          </a:p>
          <a:p>
            <a:pPr>
              <a:buClr>
                <a:schemeClr val="tx2"/>
              </a:buClr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17962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9827AC-4E0A-467F-BB2A-2E21E7FA5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15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34D4ED-152E-4588-8AC6-1B060848F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H="1">
            <a:off x="0" y="0"/>
            <a:ext cx="3247496" cy="6858000"/>
          </a:xfrm>
        </p:spPr>
        <p:txBody>
          <a:bodyPr vert="vert270"/>
          <a:lstStyle/>
          <a:p>
            <a:r>
              <a:rPr lang="nl-BE" sz="4400" dirty="0"/>
              <a:t>Doelgroep </a:t>
            </a:r>
          </a:p>
          <a:p>
            <a:r>
              <a:rPr lang="nl-BE" sz="4400" dirty="0"/>
              <a:t>Zonder actieve begeleidingen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FD38A5-40E7-4693-94DB-0A29D33851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H="1">
            <a:off x="2868408" y="0"/>
            <a:ext cx="1055520" cy="685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6E85624-0179-4A55-A695-E8E35DE1E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984" y="980728"/>
            <a:ext cx="4132171" cy="5126265"/>
          </a:xfrm>
        </p:spPr>
        <p:txBody>
          <a:bodyPr>
            <a:normAutofit/>
          </a:bodyPr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AB8C449-A74E-47B3-A797-B46690BF0FC2}"/>
              </a:ext>
            </a:extLst>
          </p:cNvPr>
          <p:cNvSpPr txBox="1"/>
          <p:nvPr/>
        </p:nvSpPr>
        <p:spPr>
          <a:xfrm>
            <a:off x="4067944" y="960519"/>
            <a:ext cx="47525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Detecteren van </a:t>
            </a:r>
            <a:r>
              <a:rPr lang="nl-BE" sz="2400" dirty="0" err="1">
                <a:solidFill>
                  <a:schemeClr val="accent5">
                    <a:lumMod val="50000"/>
                  </a:schemeClr>
                </a:solidFill>
              </a:rPr>
              <a:t>onderbescherming</a:t>
            </a: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en drempels verlagen door:</a:t>
            </a:r>
          </a:p>
          <a:p>
            <a:endParaRPr lang="nl-BE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 lerend netwerk</a:t>
            </a:r>
          </a:p>
          <a:p>
            <a:pPr marL="342900" indent="-342900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 SPOC-werking</a:t>
            </a:r>
          </a:p>
          <a:p>
            <a:pPr marL="342900" indent="-342900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 vindplaatsgericht werken</a:t>
            </a:r>
          </a:p>
          <a:p>
            <a:pPr marL="342900" indent="-342900">
              <a:buClr>
                <a:schemeClr val="accent5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 vormingen / informeren</a:t>
            </a:r>
          </a:p>
          <a:p>
            <a:pPr>
              <a:buClr>
                <a:schemeClr val="tx2"/>
              </a:buClr>
            </a:pPr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8E13629-336D-4A6B-9AFC-795222399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904" y="3882754"/>
            <a:ext cx="2446664" cy="22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16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F23AFFC-73C0-413B-9D69-54F6DBA46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16</a:t>
            </a:fld>
            <a:endParaRPr lang="nl-B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F502F50E-72C0-4A07-8034-9103FE7FB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19" y="423316"/>
            <a:ext cx="7893882" cy="845444"/>
          </a:xfrm>
        </p:spPr>
        <p:txBody>
          <a:bodyPr/>
          <a:lstStyle/>
          <a:p>
            <a:r>
              <a:rPr lang="nl-BE" dirty="0"/>
              <a:t>Lerend netwerk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67C31C9-6131-41AF-BB32-C2D45C5E9A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5C2524-4740-4157-8167-35B87ED801F3}" type="datetime4">
              <a:rPr lang="nl-BE" smtClean="0"/>
              <a:t>15 oktober 2020</a:t>
            </a:fld>
            <a:endParaRPr lang="nl-BE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6E53113E-C9E0-4721-A22F-548E13F99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19" y="2204864"/>
            <a:ext cx="7782075" cy="3816424"/>
          </a:xfrm>
        </p:spPr>
        <p:txBody>
          <a:bodyPr>
            <a:noAutofit/>
          </a:bodyPr>
          <a:lstStyle/>
          <a:p>
            <a:r>
              <a:rPr lang="nl-BE" sz="2500" b="1" dirty="0">
                <a:solidFill>
                  <a:srgbClr val="0070C0"/>
                </a:solidFill>
              </a:rPr>
              <a:t>Ondersteunen van partners voor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BE" sz="2200" dirty="0"/>
              <a:t>het uitputten van sociale rechten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BE" sz="2200" dirty="0"/>
              <a:t>gerichte en warme doorverwijs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BE" sz="2200" dirty="0"/>
              <a:t>correcte informatieverstrekking aan de burger</a:t>
            </a:r>
          </a:p>
          <a:p>
            <a:pPr marL="46800" lvl="2" indent="0">
              <a:buNone/>
            </a:pPr>
            <a:endParaRPr lang="nl-BE" sz="1200" dirty="0"/>
          </a:p>
          <a:p>
            <a:r>
              <a:rPr lang="nl-BE" sz="2500" b="1" dirty="0">
                <a:solidFill>
                  <a:srgbClr val="0070C0"/>
                </a:solidFill>
              </a:rPr>
              <a:t>Lerend netwerk</a:t>
            </a:r>
            <a:r>
              <a:rPr lang="nl-BE" sz="2500" dirty="0">
                <a:solidFill>
                  <a:srgbClr val="0070C0"/>
                </a:solidFill>
              </a:rPr>
              <a:t>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BE" sz="2200" dirty="0"/>
              <a:t>via het bestaande wijkactieteam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BE" sz="2200" dirty="0"/>
              <a:t>werkgroepen: wijkatelier proactieve rechtenbenadering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BE" sz="2200" dirty="0"/>
              <a:t> via bestaande samenwerkingen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BE" sz="2200" dirty="0"/>
              <a:t> uitbouw nieuwe samenwerkingen / versterkingen </a:t>
            </a:r>
            <a:endParaRPr lang="nl-BE" sz="2200" b="1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68354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BDAC8-9D1B-48B0-9647-956DC73AB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19" y="910800"/>
            <a:ext cx="7610400" cy="573984"/>
          </a:xfrm>
        </p:spPr>
        <p:txBody>
          <a:bodyPr/>
          <a:lstStyle/>
          <a:p>
            <a:r>
              <a:rPr lang="nl-BE" dirty="0"/>
              <a:t>			</a:t>
            </a:r>
            <a:endParaRPr lang="nl-BE" sz="12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1FCB46-D6D9-476A-BA0F-B68EECBE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17</a:t>
            </a:fld>
            <a:endParaRPr lang="nl-BE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8B29F028-5C1D-4682-89E9-486647F480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17D65A-58B9-41D7-9197-22407B0E65BC}" type="datetime4">
              <a:rPr lang="nl-BE" smtClean="0"/>
              <a:t>15 oktober 2020</a:t>
            </a:fld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567A0BE-2288-4D45-9662-7144A73EE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910800"/>
            <a:ext cx="4288482" cy="2858988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F7408F2D-CA1E-42B0-8A0C-51DF0ED40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4475018"/>
            <a:ext cx="6690049" cy="3479398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>
                <a:solidFill>
                  <a:schemeClr val="accent5"/>
                </a:solidFill>
              </a:rPr>
              <a:t>We hebben elkaar nodig om de puzzel voor de kwetsbare Gentenaar te leggen. </a:t>
            </a:r>
          </a:p>
          <a:p>
            <a:pPr marL="0" indent="0" algn="ctr">
              <a:buNone/>
            </a:pPr>
            <a:r>
              <a:rPr lang="nl-BE" dirty="0">
                <a:solidFill>
                  <a:schemeClr val="accent5"/>
                </a:solidFill>
              </a:rPr>
              <a:t>Samen, elk vanuit onze eigen organisatie. </a:t>
            </a:r>
          </a:p>
        </p:txBody>
      </p:sp>
    </p:spTree>
    <p:extLst>
      <p:ext uri="{BB962C8B-B14F-4D97-AF65-F5344CB8AC3E}">
        <p14:creationId xmlns:p14="http://schemas.microsoft.com/office/powerpoint/2010/main" val="2992657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A2F0C34C-1FF0-4664-A729-28140D49E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0358" y="2921872"/>
            <a:ext cx="2304256" cy="2304256"/>
          </a:xfrm>
          <a:prstGeom prst="rect">
            <a:avLst/>
          </a:prstGeom>
        </p:spPr>
      </p:pic>
      <p:sp>
        <p:nvSpPr>
          <p:cNvPr id="20" name="Ovaal 19">
            <a:extLst>
              <a:ext uri="{FF2B5EF4-FFF2-40B4-BE49-F238E27FC236}">
                <a16:creationId xmlns:a16="http://schemas.microsoft.com/office/drawing/2014/main" id="{1A2F27ED-4414-47CD-8EC4-FAC79EA46CCE}"/>
              </a:ext>
            </a:extLst>
          </p:cNvPr>
          <p:cNvSpPr/>
          <p:nvPr/>
        </p:nvSpPr>
        <p:spPr>
          <a:xfrm>
            <a:off x="4941004" y="5004239"/>
            <a:ext cx="3960440" cy="123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422DEA44-895A-4ABA-AE01-113871A48B10}"/>
              </a:ext>
            </a:extLst>
          </p:cNvPr>
          <p:cNvSpPr/>
          <p:nvPr/>
        </p:nvSpPr>
        <p:spPr>
          <a:xfrm>
            <a:off x="5813106" y="3616058"/>
            <a:ext cx="3168352" cy="128469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3EA31F11-3491-4C0A-86AF-D1B1375B4A24}"/>
              </a:ext>
            </a:extLst>
          </p:cNvPr>
          <p:cNvSpPr/>
          <p:nvPr/>
        </p:nvSpPr>
        <p:spPr>
          <a:xfrm>
            <a:off x="4709323" y="1984196"/>
            <a:ext cx="3456384" cy="158417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2CADFE1A-47B1-4BB2-A1DC-2FE2FF615648}"/>
              </a:ext>
            </a:extLst>
          </p:cNvPr>
          <p:cNvSpPr/>
          <p:nvPr/>
        </p:nvSpPr>
        <p:spPr>
          <a:xfrm>
            <a:off x="1534568" y="5110930"/>
            <a:ext cx="2749400" cy="110093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B671D63B-28D5-44BB-8A62-FD293E031BEA}"/>
              </a:ext>
            </a:extLst>
          </p:cNvPr>
          <p:cNvSpPr/>
          <p:nvPr/>
        </p:nvSpPr>
        <p:spPr>
          <a:xfrm>
            <a:off x="563608" y="3445167"/>
            <a:ext cx="2873177" cy="158417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D0BFC017-2034-44CB-BCA1-B18C446916E1}"/>
              </a:ext>
            </a:extLst>
          </p:cNvPr>
          <p:cNvSpPr/>
          <p:nvPr/>
        </p:nvSpPr>
        <p:spPr>
          <a:xfrm>
            <a:off x="1038277" y="2063589"/>
            <a:ext cx="2422081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9677168-16C7-4467-9815-2A25FF41C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B6E48F0-2618-46A0-93A3-B2541D718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3ADF912-A0C0-4714-88B6-AAA905182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SPOC- werking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F49BE22-EB6C-4B6C-9D8F-70C4BD4669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6087A7-EEEC-4013-92E6-4F4C7277CA96}" type="datetime4">
              <a:rPr lang="nl-BE" smtClean="0"/>
              <a:t>15 oktober 2020</a:t>
            </a:fld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B083649-3B17-4230-A8AC-3460BCBB507A}"/>
              </a:ext>
            </a:extLst>
          </p:cNvPr>
          <p:cNvSpPr txBox="1"/>
          <p:nvPr/>
        </p:nvSpPr>
        <p:spPr>
          <a:xfrm>
            <a:off x="1469108" y="2233023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Rechtstreeks telnummer </a:t>
            </a:r>
          </a:p>
          <a:p>
            <a:pPr algn="ctr"/>
            <a:r>
              <a:rPr lang="nl-BE" dirty="0"/>
              <a:t>en mail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C084351-909E-499D-ACBF-ECF9994CFACD}"/>
              </a:ext>
            </a:extLst>
          </p:cNvPr>
          <p:cNvSpPr txBox="1"/>
          <p:nvPr/>
        </p:nvSpPr>
        <p:spPr>
          <a:xfrm>
            <a:off x="1174529" y="3677884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Bemand door welzijnsonthaal maatschappelijk werkers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0663594-5541-44F9-A8E1-624EC6ECB5DD}"/>
              </a:ext>
            </a:extLst>
          </p:cNvPr>
          <p:cNvSpPr txBox="1"/>
          <p:nvPr/>
        </p:nvSpPr>
        <p:spPr>
          <a:xfrm>
            <a:off x="1763688" y="534132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voor partners uit de wijk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1082C23-5871-43F2-BEF7-7C93B1E600EE}"/>
              </a:ext>
            </a:extLst>
          </p:cNvPr>
          <p:cNvSpPr txBox="1"/>
          <p:nvPr/>
        </p:nvSpPr>
        <p:spPr>
          <a:xfrm>
            <a:off x="5409129" y="2154958"/>
            <a:ext cx="2244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Welzijnsvragen</a:t>
            </a:r>
          </a:p>
          <a:p>
            <a:pPr algn="ctr"/>
            <a:r>
              <a:rPr lang="nl-BE" dirty="0"/>
              <a:t>&amp;</a:t>
            </a:r>
          </a:p>
          <a:p>
            <a:pPr algn="ctr"/>
            <a:r>
              <a:rPr lang="nl-BE" dirty="0"/>
              <a:t>Vragen rond uitputting rechten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D5606A8-39D4-4599-8A8C-4F2467F4B3CC}"/>
              </a:ext>
            </a:extLst>
          </p:cNvPr>
          <p:cNvSpPr txBox="1"/>
          <p:nvPr/>
        </p:nvSpPr>
        <p:spPr>
          <a:xfrm>
            <a:off x="6465599" y="393650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Respect voor privacy en gegevensdeling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715D8FC-7DCB-444E-9842-92F43CE3D219}"/>
              </a:ext>
            </a:extLst>
          </p:cNvPr>
          <p:cNvSpPr txBox="1"/>
          <p:nvPr/>
        </p:nvSpPr>
        <p:spPr>
          <a:xfrm>
            <a:off x="5595769" y="5161081"/>
            <a:ext cx="3305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Op middellange termijn: </a:t>
            </a:r>
            <a:br>
              <a:rPr lang="nl-BE" dirty="0"/>
            </a:br>
            <a:r>
              <a:rPr lang="nl-BE" dirty="0"/>
              <a:t>opstart van welzijns-</a:t>
            </a:r>
          </a:p>
          <a:p>
            <a:pPr algn="ctr"/>
            <a:r>
              <a:rPr lang="nl-BE" dirty="0"/>
              <a:t>Communicatiecentrum </a:t>
            </a:r>
          </a:p>
        </p:txBody>
      </p:sp>
    </p:spTree>
    <p:extLst>
      <p:ext uri="{BB962C8B-B14F-4D97-AF65-F5344CB8AC3E}">
        <p14:creationId xmlns:p14="http://schemas.microsoft.com/office/powerpoint/2010/main" val="415828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8" grpId="0" animBg="1"/>
      <p:bldP spid="17" grpId="0" animBg="1"/>
      <p:bldP spid="16" grpId="0" animBg="1"/>
      <p:bldP spid="15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0DC7542D-F2F9-4BE0-A1D7-69DB057CC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139" y="231356"/>
            <a:ext cx="1546549" cy="1546549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EA7E1B4-72DE-4AAA-8251-26944D9A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D8D203F-4631-48F7-A1C7-96F3A82B4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pPr/>
              <a:t>19</a:t>
            </a:fld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215EB0-EEEF-4A3A-9B7A-9B24880E9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SPOC-werking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3B0631B-4A70-4CA5-931F-282B62208D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6087A7-EEEC-4013-92E6-4F4C7277CA96}" type="datetime4">
              <a:rPr lang="nl-BE" smtClean="0"/>
              <a:t>15 oktober 2020</a:t>
            </a:fld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26AE16C-0C9D-424F-9925-92255921F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68" y="2200067"/>
            <a:ext cx="2834053" cy="202264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565069C-3727-461E-8495-9292FBBB2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540" y="2200067"/>
            <a:ext cx="2606780" cy="221517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1C95D3-284F-4B47-AC98-D8CAD6526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4547" y="4240217"/>
            <a:ext cx="2710566" cy="195479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C3B7447D-DB07-4AD4-850E-0464D210C5EE}"/>
              </a:ext>
            </a:extLst>
          </p:cNvPr>
          <p:cNvSpPr txBox="1"/>
          <p:nvPr/>
        </p:nvSpPr>
        <p:spPr>
          <a:xfrm>
            <a:off x="549148" y="2888222"/>
            <a:ext cx="233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Voor advies en ondersteuning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3F83ED5-F862-455F-8A06-012D1534E9C3}"/>
              </a:ext>
            </a:extLst>
          </p:cNvPr>
          <p:cNvSpPr txBox="1"/>
          <p:nvPr/>
        </p:nvSpPr>
        <p:spPr>
          <a:xfrm>
            <a:off x="5777717" y="2791690"/>
            <a:ext cx="2208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Voor een warme doorverwijs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B1893B0-087D-42E5-87DA-DF6683F020A0}"/>
              </a:ext>
            </a:extLst>
          </p:cNvPr>
          <p:cNvSpPr txBox="1"/>
          <p:nvPr/>
        </p:nvSpPr>
        <p:spPr>
          <a:xfrm>
            <a:off x="3396964" y="477070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Voor een goede samenwerking</a:t>
            </a:r>
          </a:p>
        </p:txBody>
      </p:sp>
    </p:spTree>
    <p:extLst>
      <p:ext uri="{BB962C8B-B14F-4D97-AF65-F5344CB8AC3E}">
        <p14:creationId xmlns:p14="http://schemas.microsoft.com/office/powerpoint/2010/main" val="263237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DABB7E8-F5BE-4219-A116-E4E4D3E57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BE"/>
              <a:t>Kies 'Invoegen › Koptekst en voettekst' deze voettekst aan te passen.</a:t>
            </a: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66CA4E2-558C-45E9-8C42-7540A910B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442C6D8-19B1-445F-9712-E12114822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Welzijnsonthaal ?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D8DAC785-EEDF-4614-B2DD-BE3BEAE4AF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6989B40-2FF8-448C-B902-C85C4D815457}" type="datetime4">
              <a:rPr lang="nl-BE" smtClean="0"/>
              <a:t>15 oktober 2020</a:t>
            </a:fld>
            <a:endParaRPr lang="nl-BE"/>
          </a:p>
        </p:txBody>
      </p:sp>
      <p:pic>
        <p:nvPicPr>
          <p:cNvPr id="1026" name="Picture 2" descr="Stad Gent bundelt alle hulp voor OCMW-cliënten in nieuwe brochure… – De  Gensche Gazette">
            <a:extLst>
              <a:ext uri="{FF2B5EF4-FFF2-40B4-BE49-F238E27FC236}">
                <a16:creationId xmlns:a16="http://schemas.microsoft.com/office/drawing/2014/main" id="{2F0B3EAD-BF61-4632-ABF1-D10E008016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20258"/>
            <a:ext cx="3048000" cy="15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aan 6">
            <a:extLst>
              <a:ext uri="{FF2B5EF4-FFF2-40B4-BE49-F238E27FC236}">
                <a16:creationId xmlns:a16="http://schemas.microsoft.com/office/drawing/2014/main" id="{0268ADF2-10F6-4089-B386-0F8EBD60B7FB}"/>
              </a:ext>
            </a:extLst>
          </p:cNvPr>
          <p:cNvSpPr/>
          <p:nvPr/>
        </p:nvSpPr>
        <p:spPr>
          <a:xfrm flipV="1">
            <a:off x="251521" y="2132856"/>
            <a:ext cx="2520279" cy="1641728"/>
          </a:xfrm>
          <a:prstGeom prst="teardrop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C05497B-E82F-418F-B216-6787DCDF815C}"/>
              </a:ext>
            </a:extLst>
          </p:cNvPr>
          <p:cNvSpPr txBox="1"/>
          <p:nvPr/>
        </p:nvSpPr>
        <p:spPr>
          <a:xfrm>
            <a:off x="528984" y="2604454"/>
            <a:ext cx="2134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/>
              <a:t>een eerste aanspreekpunt bij een hulpvraag aan OCMW Gent </a:t>
            </a:r>
            <a:endParaRPr lang="nl-BE" sz="1400" dirty="0"/>
          </a:p>
        </p:txBody>
      </p:sp>
      <p:sp>
        <p:nvSpPr>
          <p:cNvPr id="11" name="Traan 10">
            <a:extLst>
              <a:ext uri="{FF2B5EF4-FFF2-40B4-BE49-F238E27FC236}">
                <a16:creationId xmlns:a16="http://schemas.microsoft.com/office/drawing/2014/main" id="{A3DB59A8-BC64-455F-82B9-FEE1411322F3}"/>
              </a:ext>
            </a:extLst>
          </p:cNvPr>
          <p:cNvSpPr/>
          <p:nvPr/>
        </p:nvSpPr>
        <p:spPr>
          <a:xfrm>
            <a:off x="251520" y="4210566"/>
            <a:ext cx="2520279" cy="1511988"/>
          </a:xfrm>
          <a:prstGeom prst="teardrop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12" name="Verbindingslijn: gebogen 11">
            <a:extLst>
              <a:ext uri="{FF2B5EF4-FFF2-40B4-BE49-F238E27FC236}">
                <a16:creationId xmlns:a16="http://schemas.microsoft.com/office/drawing/2014/main" id="{2E9BC66B-6BBD-40F5-B5B6-BD305515660B}"/>
              </a:ext>
            </a:extLst>
          </p:cNvPr>
          <p:cNvCxnSpPr/>
          <p:nvPr/>
        </p:nvCxnSpPr>
        <p:spPr>
          <a:xfrm rot="5400000" flipH="1" flipV="1">
            <a:off x="3383868" y="2888940"/>
            <a:ext cx="792088" cy="288032"/>
          </a:xfrm>
          <a:prstGeom prst="bentConnector3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E1AE8B5E-B881-4863-9CE6-7B519EACB53D}"/>
              </a:ext>
            </a:extLst>
          </p:cNvPr>
          <p:cNvSpPr txBox="1"/>
          <p:nvPr/>
        </p:nvSpPr>
        <p:spPr>
          <a:xfrm>
            <a:off x="3014014" y="1976770"/>
            <a:ext cx="33581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/>
              <a:t>door maatschappelijk werkers, gespecialiseerd in onthaal</a:t>
            </a:r>
            <a:endParaRPr lang="nl-BE" sz="1600" dirty="0">
              <a:solidFill>
                <a:srgbClr val="FF0000"/>
              </a:solidFill>
            </a:endParaRPr>
          </a:p>
          <a:p>
            <a:endParaRPr lang="nl-BE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CB34E4B-D78C-4721-A43B-C998D056F754}"/>
              </a:ext>
            </a:extLst>
          </p:cNvPr>
          <p:cNvSpPr txBox="1"/>
          <p:nvPr/>
        </p:nvSpPr>
        <p:spPr>
          <a:xfrm>
            <a:off x="611560" y="4470864"/>
            <a:ext cx="2016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/>
              <a:t>voor elke welzijnsvraag van de Gentse burger </a:t>
            </a:r>
            <a:endParaRPr lang="nl-BE" sz="1600" dirty="0"/>
          </a:p>
          <a:p>
            <a:endParaRPr lang="nl-BE" dirty="0"/>
          </a:p>
        </p:txBody>
      </p:sp>
      <p:sp>
        <p:nvSpPr>
          <p:cNvPr id="16" name="Traan 15">
            <a:extLst>
              <a:ext uri="{FF2B5EF4-FFF2-40B4-BE49-F238E27FC236}">
                <a16:creationId xmlns:a16="http://schemas.microsoft.com/office/drawing/2014/main" id="{BF306051-46D1-4615-8EDC-280AD27598A6}"/>
              </a:ext>
            </a:extLst>
          </p:cNvPr>
          <p:cNvSpPr/>
          <p:nvPr/>
        </p:nvSpPr>
        <p:spPr>
          <a:xfrm flipH="1" flipV="1">
            <a:off x="5963816" y="2219351"/>
            <a:ext cx="2686450" cy="1476456"/>
          </a:xfrm>
          <a:prstGeom prst="teardrop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6A891A7-11D5-47F1-BD0F-C270482F1C1B}"/>
              </a:ext>
            </a:extLst>
          </p:cNvPr>
          <p:cNvSpPr txBox="1"/>
          <p:nvPr/>
        </p:nvSpPr>
        <p:spPr>
          <a:xfrm>
            <a:off x="6306369" y="2677861"/>
            <a:ext cx="20229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/>
              <a:t>gedecentraliseerd in elk Welzijnsbureau </a:t>
            </a:r>
          </a:p>
          <a:p>
            <a:endParaRPr lang="nl-BE" dirty="0"/>
          </a:p>
        </p:txBody>
      </p:sp>
      <p:sp>
        <p:nvSpPr>
          <p:cNvPr id="18" name="Traan 17">
            <a:extLst>
              <a:ext uri="{FF2B5EF4-FFF2-40B4-BE49-F238E27FC236}">
                <a16:creationId xmlns:a16="http://schemas.microsoft.com/office/drawing/2014/main" id="{571DE8F8-155E-4056-BE13-F942288E7F25}"/>
              </a:ext>
            </a:extLst>
          </p:cNvPr>
          <p:cNvSpPr/>
          <p:nvPr/>
        </p:nvSpPr>
        <p:spPr>
          <a:xfrm flipH="1">
            <a:off x="5995475" y="4250164"/>
            <a:ext cx="2714237" cy="1476456"/>
          </a:xfrm>
          <a:prstGeom prst="teardrop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FC5F951-DD67-4A93-9A21-17B6A1FE6FF3}"/>
              </a:ext>
            </a:extLst>
          </p:cNvPr>
          <p:cNvSpPr txBox="1"/>
          <p:nvPr/>
        </p:nvSpPr>
        <p:spPr>
          <a:xfrm>
            <a:off x="6156176" y="4470864"/>
            <a:ext cx="2323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/>
              <a:t>Vraagverheldering – eerste dringende hulp – warme doorverwijs</a:t>
            </a:r>
            <a:endParaRPr lang="nl-BE" sz="1600" dirty="0"/>
          </a:p>
          <a:p>
            <a:endParaRPr lang="nl-BE" dirty="0"/>
          </a:p>
        </p:txBody>
      </p:sp>
      <p:cxnSp>
        <p:nvCxnSpPr>
          <p:cNvPr id="20" name="Verbindingslijn: gebogen 19">
            <a:extLst>
              <a:ext uri="{FF2B5EF4-FFF2-40B4-BE49-F238E27FC236}">
                <a16:creationId xmlns:a16="http://schemas.microsoft.com/office/drawing/2014/main" id="{1E4209E4-7900-4136-8A8C-F4C52856AC68}"/>
              </a:ext>
            </a:extLst>
          </p:cNvPr>
          <p:cNvCxnSpPr/>
          <p:nvPr/>
        </p:nvCxnSpPr>
        <p:spPr>
          <a:xfrm rot="5400000">
            <a:off x="3992349" y="4865573"/>
            <a:ext cx="655246" cy="504056"/>
          </a:xfrm>
          <a:prstGeom prst="bentConnector3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F9C30429-69DB-41E9-A677-561F2E63A1AC}"/>
              </a:ext>
            </a:extLst>
          </p:cNvPr>
          <p:cNvSpPr txBox="1"/>
          <p:nvPr/>
        </p:nvSpPr>
        <p:spPr>
          <a:xfrm>
            <a:off x="2616282" y="5430703"/>
            <a:ext cx="3899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/>
              <a:t>Bij nood aan verdere hulpverlening wordt aanvraag opgenomen door een vaste wijk/thema </a:t>
            </a:r>
            <a:r>
              <a:rPr lang="nl-BE" sz="1600" b="1" dirty="0" err="1"/>
              <a:t>mw’er</a:t>
            </a:r>
            <a:endParaRPr lang="nl-BE" sz="16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1143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 animBg="1"/>
      <p:bldP spid="13" grpId="0"/>
      <p:bldP spid="14" grpId="0"/>
      <p:bldP spid="16" grpId="0" animBg="1"/>
      <p:bldP spid="15" grpId="0"/>
      <p:bldP spid="18" grpId="0" animBg="1"/>
      <p:bldP spid="17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F7E512-EEDB-43A3-AFAD-DD3E714B6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20</a:t>
            </a:fld>
            <a:endParaRPr lang="nl-B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E8FBF6F-9845-4C26-9F40-019ABB3B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19" y="423316"/>
            <a:ext cx="7893882" cy="845444"/>
          </a:xfrm>
        </p:spPr>
        <p:txBody>
          <a:bodyPr/>
          <a:lstStyle/>
          <a:p>
            <a:r>
              <a:rPr lang="nl-BE" sz="4000"/>
              <a:t>Vindplaatsgericht </a:t>
            </a:r>
            <a:r>
              <a:rPr lang="nl-BE" sz="4000" dirty="0"/>
              <a:t>werken</a:t>
            </a:r>
            <a:endParaRPr lang="nl-BE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BBA277D-C932-4177-BC9D-F084EBBC33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5C2524-4740-4157-8167-35B87ED801F3}" type="datetime4">
              <a:rPr lang="nl-BE" smtClean="0"/>
              <a:t>15 oktober 2020</a:t>
            </a:fld>
            <a:endParaRPr lang="nl-BE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3DC36246-A0AA-4A25-839A-BCA7E3186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204864"/>
            <a:ext cx="7612993" cy="3960440"/>
          </a:xfrm>
        </p:spPr>
        <p:txBody>
          <a:bodyPr>
            <a:normAutofit fontScale="92500" lnSpcReduction="20000"/>
          </a:bodyPr>
          <a:lstStyle/>
          <a:p>
            <a:r>
              <a:rPr lang="nl-BE" dirty="0">
                <a:solidFill>
                  <a:srgbClr val="0070C0"/>
                </a:solidFill>
              </a:rPr>
              <a:t>Onze aanwezigheid op de wijk – aanspreekpunt</a:t>
            </a:r>
            <a:br>
              <a:rPr lang="nl-BE" dirty="0">
                <a:solidFill>
                  <a:srgbClr val="0070C0"/>
                </a:solidFill>
              </a:rPr>
            </a:br>
            <a:endParaRPr lang="nl-BE" dirty="0">
              <a:solidFill>
                <a:srgbClr val="0070C0"/>
              </a:solidFill>
            </a:endParaRPr>
          </a:p>
          <a:p>
            <a:r>
              <a:rPr lang="nl-BE" dirty="0">
                <a:solidFill>
                  <a:srgbClr val="0070C0"/>
                </a:solidFill>
              </a:rPr>
              <a:t>Fysiek en online</a:t>
            </a:r>
            <a:br>
              <a:rPr lang="nl-BE" dirty="0">
                <a:solidFill>
                  <a:srgbClr val="0070C0"/>
                </a:solidFill>
              </a:rPr>
            </a:br>
            <a:endParaRPr lang="nl-BE" dirty="0">
              <a:solidFill>
                <a:srgbClr val="0070C0"/>
              </a:solidFill>
            </a:endParaRPr>
          </a:p>
          <a:p>
            <a:r>
              <a:rPr lang="nl-BE" dirty="0">
                <a:solidFill>
                  <a:srgbClr val="0070C0"/>
                </a:solidFill>
              </a:rPr>
              <a:t>Ontmoetingen op verplaatsing:</a:t>
            </a:r>
          </a:p>
          <a:p>
            <a:pPr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nl-BE" dirty="0"/>
              <a:t>aanwezigheid op ontmoetingsmomenten</a:t>
            </a:r>
          </a:p>
          <a:p>
            <a:pPr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nl-BE" dirty="0"/>
              <a:t>individuele aanvragen: huisbezoek of op externe dienst 	(empoweren – zelfredzaamheidsladder) </a:t>
            </a:r>
          </a:p>
          <a:p>
            <a:pPr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nl-BE" dirty="0"/>
              <a:t>linken met interne en externe partners  </a:t>
            </a:r>
          </a:p>
          <a:p>
            <a:pPr marL="0" indent="0">
              <a:buNone/>
            </a:pPr>
            <a:endParaRPr lang="nl-BE" sz="1000" dirty="0"/>
          </a:p>
          <a:p>
            <a:r>
              <a:rPr lang="nl-BE" dirty="0">
                <a:solidFill>
                  <a:srgbClr val="0070C0"/>
                </a:solidFill>
              </a:rPr>
              <a:t>Drempel verlagen  </a:t>
            </a:r>
          </a:p>
        </p:txBody>
      </p:sp>
    </p:spTree>
    <p:extLst>
      <p:ext uri="{BB962C8B-B14F-4D97-AF65-F5344CB8AC3E}">
        <p14:creationId xmlns:p14="http://schemas.microsoft.com/office/powerpoint/2010/main" val="924466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B411F6-5919-4780-B4BB-BF9567BCC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21</a:t>
            </a:fld>
            <a:endParaRPr lang="nl-B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D6A9689-CFAB-4E08-8ACA-E96AF018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19" y="423316"/>
            <a:ext cx="7893882" cy="989460"/>
          </a:xfrm>
        </p:spPr>
        <p:txBody>
          <a:bodyPr/>
          <a:lstStyle/>
          <a:p>
            <a:r>
              <a:rPr lang="nl-BE" sz="4000" dirty="0"/>
              <a:t> Vormingen / informeren</a:t>
            </a:r>
            <a:endParaRPr lang="nl-BE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21E8311-D1AC-4BB3-8B49-A8AEB92786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5C2524-4740-4157-8167-35B87ED801F3}" type="datetime4">
              <a:rPr lang="nl-BE" smtClean="0"/>
              <a:t>15 oktober 2020</a:t>
            </a:fld>
            <a:endParaRPr lang="nl-BE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DFC1AB6-C695-4449-9743-F4C75E464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276872"/>
            <a:ext cx="7547536" cy="3960441"/>
          </a:xfrm>
        </p:spPr>
        <p:txBody>
          <a:bodyPr>
            <a:normAutofit/>
          </a:bodyPr>
          <a:lstStyle/>
          <a:p>
            <a:r>
              <a:rPr lang="nl-BE" sz="2300" dirty="0">
                <a:solidFill>
                  <a:srgbClr val="0070C0"/>
                </a:solidFill>
              </a:rPr>
              <a:t>Infosessies aan een specifieke organisatie</a:t>
            </a:r>
          </a:p>
          <a:p>
            <a:pPr marL="180000" indent="-252000">
              <a:lnSpc>
                <a:spcPct val="50000"/>
              </a:lnSpc>
              <a:buClr>
                <a:schemeClr val="accent5">
                  <a:lumMod val="50000"/>
                </a:schemeClr>
              </a:buClr>
              <a:buSzPct val="100000"/>
            </a:pPr>
            <a:r>
              <a:rPr lang="nl-BE" sz="1400" dirty="0">
                <a:solidFill>
                  <a:schemeClr val="tx1"/>
                </a:solidFill>
              </a:rPr>
              <a:t> Vb. train </a:t>
            </a:r>
            <a:r>
              <a:rPr lang="nl-BE" sz="1400" dirty="0" err="1">
                <a:solidFill>
                  <a:schemeClr val="tx1"/>
                </a:solidFill>
              </a:rPr>
              <a:t>the</a:t>
            </a:r>
            <a:r>
              <a:rPr lang="nl-BE" sz="1400" dirty="0">
                <a:solidFill>
                  <a:schemeClr val="tx1"/>
                </a:solidFill>
              </a:rPr>
              <a:t> trainer voor WAT</a:t>
            </a:r>
          </a:p>
          <a:p>
            <a:pPr marL="180000" indent="-252000">
              <a:lnSpc>
                <a:spcPct val="50000"/>
              </a:lnSpc>
              <a:buClr>
                <a:schemeClr val="accent5">
                  <a:lumMod val="50000"/>
                </a:schemeClr>
              </a:buClr>
              <a:buSzPct val="100000"/>
            </a:pPr>
            <a:r>
              <a:rPr lang="nl-BE" sz="1400" dirty="0">
                <a:solidFill>
                  <a:schemeClr val="tx1"/>
                </a:solidFill>
              </a:rPr>
              <a:t> Vb. infosessie aan medewerkers </a:t>
            </a:r>
            <a:r>
              <a:rPr lang="nl-BE" sz="1400" dirty="0" err="1">
                <a:solidFill>
                  <a:schemeClr val="tx1"/>
                </a:solidFill>
              </a:rPr>
              <a:t>Kind&amp;Gezin</a:t>
            </a:r>
            <a:endParaRPr lang="nl-BE" sz="1400" dirty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nl-BE" sz="1400" dirty="0"/>
          </a:p>
          <a:p>
            <a:pPr marL="0" indent="0">
              <a:lnSpc>
                <a:spcPct val="50000"/>
              </a:lnSpc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nl-BE" sz="2300" dirty="0">
              <a:solidFill>
                <a:srgbClr val="0070C0"/>
              </a:solidFill>
            </a:endParaRPr>
          </a:p>
          <a:p>
            <a:pPr marL="0" indent="0">
              <a:lnSpc>
                <a:spcPct val="50000"/>
              </a:lnSpc>
              <a:buClr>
                <a:schemeClr val="accent5">
                  <a:lumMod val="50000"/>
                </a:schemeClr>
              </a:buClr>
              <a:buSzPct val="100000"/>
              <a:buNone/>
            </a:pPr>
            <a:br>
              <a:rPr lang="nl-BE" sz="2300" dirty="0">
                <a:solidFill>
                  <a:srgbClr val="0070C0"/>
                </a:solidFill>
              </a:rPr>
            </a:br>
            <a:r>
              <a:rPr lang="nl-BE" sz="2300" dirty="0">
                <a:solidFill>
                  <a:srgbClr val="0070C0"/>
                </a:solidFill>
              </a:rPr>
              <a:t>Infomomenten voor burgers</a:t>
            </a:r>
          </a:p>
          <a:p>
            <a:pPr marL="180000" lvl="4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chemeClr val="tx1"/>
                </a:solidFill>
              </a:rPr>
              <a:t>Binnen een organisatie vb. voor een oudergroep op school</a:t>
            </a:r>
          </a:p>
          <a:p>
            <a:pPr marL="180000" lvl="4">
              <a:lnSpc>
                <a:spcPct val="5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chemeClr val="tx1"/>
                </a:solidFill>
              </a:rPr>
              <a:t>Informatie via digitale kanalen </a:t>
            </a:r>
            <a:endParaRPr lang="nl-BE" sz="1400" dirty="0"/>
          </a:p>
          <a:p>
            <a:pPr marL="180000" lvl="4">
              <a:lnSpc>
                <a:spcPct val="5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chemeClr val="tx1"/>
                </a:solidFill>
              </a:rPr>
              <a:t>Rechtenatelier</a:t>
            </a:r>
            <a:br>
              <a:rPr lang="nl-BE" sz="1400" dirty="0">
                <a:solidFill>
                  <a:schemeClr val="tx1"/>
                </a:solidFill>
              </a:rPr>
            </a:b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9E3818B-9473-45DD-A144-9C81CB4B8D27}"/>
              </a:ext>
            </a:extLst>
          </p:cNvPr>
          <p:cNvSpPr txBox="1"/>
          <p:nvPr/>
        </p:nvSpPr>
        <p:spPr>
          <a:xfrm>
            <a:off x="762719" y="5152622"/>
            <a:ext cx="4325922" cy="106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indent="-36000">
              <a:lnSpc>
                <a:spcPct val="93000"/>
              </a:lnSpc>
              <a:spcBef>
                <a:spcPts val="800"/>
              </a:spcBef>
              <a:buClr>
                <a:schemeClr val="bg1"/>
              </a:buClr>
              <a:buSzPct val="25000"/>
              <a:buFont typeface="Arial" panose="020B0604020202020204" pitchFamily="34" charset="0"/>
              <a:buChar char="•"/>
            </a:pPr>
            <a:r>
              <a:rPr lang="nl-BE" sz="2300" dirty="0">
                <a:solidFill>
                  <a:srgbClr val="0070C0"/>
                </a:solidFill>
              </a:rPr>
              <a:t>Vorming over</a:t>
            </a:r>
          </a:p>
          <a:p>
            <a:pPr marL="180000" lvl="1" indent="-285750">
              <a:buFont typeface="Arial" panose="020B0604020202020204" pitchFamily="34" charset="0"/>
              <a:buChar char="•"/>
            </a:pPr>
            <a:r>
              <a:rPr lang="nl-BE" sz="1400" dirty="0"/>
              <a:t>werking van onze Sociale Dienst</a:t>
            </a:r>
          </a:p>
          <a:p>
            <a:pPr marL="180000" lvl="1" indent="-285750">
              <a:buFont typeface="Arial" panose="020B0604020202020204" pitchFamily="34" charset="0"/>
              <a:buChar char="•"/>
            </a:pPr>
            <a:r>
              <a:rPr lang="nl-BE" sz="1400" dirty="0"/>
              <a:t>wetgeving en specifiek hulpverleningsaanbod</a:t>
            </a:r>
          </a:p>
          <a:p>
            <a:pPr marL="180000" lvl="1" indent="-285750">
              <a:buFont typeface="Arial" panose="020B0604020202020204" pitchFamily="34" charset="0"/>
              <a:buChar char="•"/>
            </a:pPr>
            <a:r>
              <a:rPr lang="nl-BE" sz="1400" dirty="0"/>
              <a:t>sociale rechten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6189EE9-2DA4-43D4-B789-619606497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571959"/>
            <a:ext cx="1440161" cy="242569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66ACDCA-4AE5-40AD-8AD9-FD641433F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70796">
            <a:off x="6798971" y="3301353"/>
            <a:ext cx="1833566" cy="257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72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Dank voor je interesse!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98647" y="3945600"/>
            <a:ext cx="6504701" cy="1715648"/>
          </a:xfrm>
        </p:spPr>
        <p:txBody>
          <a:bodyPr>
            <a:normAutofit fontScale="92500" lnSpcReduction="20000"/>
          </a:bodyPr>
          <a:lstStyle/>
          <a:p>
            <a:r>
              <a:rPr lang="nl-BE" dirty="0"/>
              <a:t>Katrien Baert</a:t>
            </a:r>
          </a:p>
          <a:p>
            <a:r>
              <a:rPr lang="nl-BE" dirty="0"/>
              <a:t>Diensthoofd </a:t>
            </a:r>
          </a:p>
          <a:p>
            <a:r>
              <a:rPr lang="nl-BE" dirty="0" err="1">
                <a:hlinkClick r:id="rId2"/>
              </a:rPr>
              <a:t>Katrien.baert@ocmw.gent</a:t>
            </a:r>
            <a:endParaRPr lang="nl-BE" dirty="0"/>
          </a:p>
          <a:p>
            <a:endParaRPr lang="nl-BE" dirty="0"/>
          </a:p>
          <a:p>
            <a:r>
              <a:rPr lang="nl-BE" dirty="0"/>
              <a:t>Nelle Van der Mast</a:t>
            </a:r>
          </a:p>
          <a:p>
            <a:r>
              <a:rPr lang="nl-BE" dirty="0"/>
              <a:t>Hoofdmaatschappelijk werker</a:t>
            </a:r>
          </a:p>
          <a:p>
            <a:r>
              <a:rPr lang="nl-BE" dirty="0" err="1">
                <a:hlinkClick r:id="rId3"/>
              </a:rPr>
              <a:t>Nelle.vandermast@ocmw.gent</a:t>
            </a: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498646" y="5835600"/>
            <a:ext cx="6505200" cy="635528"/>
          </a:xfrm>
        </p:spPr>
        <p:txBody>
          <a:bodyPr>
            <a:noAutofit/>
          </a:bodyPr>
          <a:lstStyle/>
          <a:p>
            <a:pPr algn="ctr"/>
            <a:r>
              <a:rPr lang="nl-BE" sz="1800" b="1" dirty="0"/>
              <a:t>Naar sterkere </a:t>
            </a:r>
            <a:r>
              <a:rPr lang="nl-BE" sz="1800" b="1" dirty="0" err="1"/>
              <a:t>welzijnsonthalen</a:t>
            </a:r>
            <a:r>
              <a:rPr lang="nl-BE" sz="1800" b="1" dirty="0"/>
              <a:t> in de Sociale Dienst</a:t>
            </a:r>
            <a:br>
              <a:rPr lang="nl-BE" sz="1600" dirty="0"/>
            </a:br>
            <a:r>
              <a:rPr lang="nl-BE" sz="1600" dirty="0"/>
              <a:t>Laagdrempelige en proactieve hulpverlening</a:t>
            </a:r>
          </a:p>
        </p:txBody>
      </p:sp>
    </p:spTree>
    <p:extLst>
      <p:ext uri="{BB962C8B-B14F-4D97-AF65-F5344CB8AC3E}">
        <p14:creationId xmlns:p14="http://schemas.microsoft.com/office/powerpoint/2010/main" val="4044775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63E3CB-8B94-4369-9C0F-88F0E20FA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BE" dirty="0"/>
              <a:t>Tijd voor jouw vragen!</a:t>
            </a:r>
          </a:p>
        </p:txBody>
      </p:sp>
    </p:spTree>
    <p:extLst>
      <p:ext uri="{BB962C8B-B14F-4D97-AF65-F5344CB8AC3E}">
        <p14:creationId xmlns:p14="http://schemas.microsoft.com/office/powerpoint/2010/main" val="3995871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 </a:t>
            </a:r>
            <a:r>
              <a:rPr lang="nl-BE" sz="2400" dirty="0"/>
              <a:t>Sterkere </a:t>
            </a:r>
            <a:r>
              <a:rPr lang="nl-BE" sz="2400" dirty="0" err="1"/>
              <a:t>welzijnsonthalen</a:t>
            </a:r>
            <a:r>
              <a:rPr lang="nl-BE" sz="2400" dirty="0"/>
              <a:t> SD : Visie</a:t>
            </a:r>
          </a:p>
        </p:txBody>
      </p:sp>
    </p:spTree>
    <p:extLst>
      <p:ext uri="{BB962C8B-B14F-4D97-AF65-F5344CB8AC3E}">
        <p14:creationId xmlns:p14="http://schemas.microsoft.com/office/powerpoint/2010/main" val="83314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62719" y="423316"/>
            <a:ext cx="7893882" cy="748895"/>
          </a:xfrm>
        </p:spPr>
        <p:txBody>
          <a:bodyPr/>
          <a:lstStyle/>
          <a:p>
            <a:r>
              <a:rPr lang="nl-BE" dirty="0"/>
              <a:t>Uitgangspunt </a:t>
            </a:r>
            <a:r>
              <a:rPr lang="nl-BE" sz="2000" b="0" dirty="0"/>
              <a:t>(Gents bestuursakkoord)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773660" y="2492896"/>
            <a:ext cx="7924835" cy="3192893"/>
          </a:xfrm>
        </p:spPr>
        <p:txBody>
          <a:bodyPr/>
          <a:lstStyle/>
          <a:p>
            <a:r>
              <a:rPr lang="nl-BE" b="1" dirty="0"/>
              <a:t>Verzekeren dat elke Gentenaar:</a:t>
            </a:r>
          </a:p>
          <a:p>
            <a:pPr>
              <a:buClr>
                <a:schemeClr val="bg1"/>
              </a:buClr>
              <a:buSzPct val="100000"/>
            </a:pPr>
            <a:r>
              <a:rPr lang="nl-BE" b="1" dirty="0"/>
              <a:t> </a:t>
            </a:r>
            <a:r>
              <a:rPr lang="nl-BE" dirty="0"/>
              <a:t>kan voorzien in zijn basisbehoeften </a:t>
            </a:r>
            <a:br>
              <a:rPr lang="nl-BE" dirty="0"/>
            </a:br>
            <a:r>
              <a:rPr lang="nl-BE" dirty="0"/>
              <a:t>  (menswaardig bestaan)</a:t>
            </a:r>
          </a:p>
          <a:p>
            <a:pPr>
              <a:buClr>
                <a:schemeClr val="bg1"/>
              </a:buClr>
              <a:buSzPct val="100000"/>
            </a:pPr>
            <a:r>
              <a:rPr lang="nl-BE" dirty="0"/>
              <a:t> zijn belangrijkste rechten kan uitputten</a:t>
            </a:r>
            <a:br>
              <a:rPr lang="nl-BE" dirty="0"/>
            </a:br>
            <a:r>
              <a:rPr lang="nl-BE" dirty="0"/>
              <a:t>  (</a:t>
            </a:r>
            <a:r>
              <a:rPr lang="nl-BE" dirty="0" err="1"/>
              <a:t>onderbescherming</a:t>
            </a:r>
            <a:r>
              <a:rPr lang="nl-BE" dirty="0"/>
              <a:t> tegen gaan)</a:t>
            </a:r>
          </a:p>
          <a:p>
            <a:pPr marL="0" indent="0">
              <a:buNone/>
            </a:pPr>
            <a:br>
              <a:rPr lang="nl-BE" b="1" dirty="0"/>
            </a:br>
            <a:r>
              <a:rPr lang="nl-BE" b="1" dirty="0"/>
              <a:t>Garanderen van hulpverlening op maat voor Gentenaars in armoede</a:t>
            </a:r>
          </a:p>
          <a:p>
            <a:pPr marL="0" indent="0">
              <a:buNone/>
            </a:pPr>
            <a:endParaRPr lang="nl-BE" b="1" dirty="0"/>
          </a:p>
          <a:p>
            <a:endParaRPr lang="nl-BE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423976-B6E7-4F47-BB60-76A255595CA4}" type="datetime4">
              <a:rPr lang="nl-BE" smtClean="0"/>
              <a:t>15 oktober 2020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2879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41ADD01-6ABC-4752-90C1-6C7B011BA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9E3BE23-F2B6-4446-B8B0-7065486A7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Waarom inzetten op sterkere </a:t>
            </a:r>
            <a:r>
              <a:rPr lang="nl-BE" dirty="0" err="1"/>
              <a:t>welzijnsonthalen</a:t>
            </a:r>
            <a:r>
              <a:rPr lang="nl-BE" dirty="0"/>
              <a:t>?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E49AFD6-651C-43D1-B0D4-ECBA770EE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765" y="2756386"/>
            <a:ext cx="7924835" cy="3192893"/>
          </a:xfrm>
        </p:spPr>
        <p:txBody>
          <a:bodyPr/>
          <a:lstStyle/>
          <a:p>
            <a:pPr>
              <a:buClr>
                <a:schemeClr val="bg1"/>
              </a:buClr>
              <a:buSzPct val="100000"/>
            </a:pPr>
            <a:r>
              <a:rPr lang="nl-BE" dirty="0"/>
              <a:t> aanspreekpunt voor alle Gentse burgers met alle</a:t>
            </a:r>
            <a:br>
              <a:rPr lang="nl-BE" dirty="0"/>
            </a:br>
            <a:r>
              <a:rPr lang="nl-BE" dirty="0"/>
              <a:t>  mogelijke sociale vragen </a:t>
            </a:r>
          </a:p>
          <a:p>
            <a:pPr>
              <a:buClr>
                <a:schemeClr val="bg1"/>
              </a:buClr>
              <a:buSzPct val="100000"/>
            </a:pPr>
            <a:r>
              <a:rPr lang="nl-BE" dirty="0"/>
              <a:t> </a:t>
            </a:r>
            <a:r>
              <a:rPr lang="nl-BE" dirty="0" err="1"/>
              <a:t>onderbescherming</a:t>
            </a:r>
            <a:r>
              <a:rPr lang="nl-BE" dirty="0"/>
              <a:t> van de burger tegengaan</a:t>
            </a:r>
          </a:p>
          <a:p>
            <a:pPr>
              <a:buClr>
                <a:schemeClr val="bg1"/>
              </a:buClr>
              <a:buSzPct val="100000"/>
            </a:pPr>
            <a:r>
              <a:rPr lang="nl-BE" dirty="0"/>
              <a:t> inspelen op complexe (armoede)situaties  </a:t>
            </a:r>
          </a:p>
          <a:p>
            <a:pPr>
              <a:buClr>
                <a:schemeClr val="bg1"/>
              </a:buClr>
              <a:buSzPct val="100000"/>
            </a:pPr>
            <a:r>
              <a:rPr lang="nl-BE" dirty="0"/>
              <a:t> optimaliseren bereikbaarheid en beschikbaarheid</a:t>
            </a:r>
          </a:p>
          <a:p>
            <a:pPr>
              <a:buClr>
                <a:schemeClr val="bg1"/>
              </a:buClr>
              <a:buSzPct val="100000"/>
            </a:pPr>
            <a:r>
              <a:rPr lang="nl-BE" dirty="0"/>
              <a:t> capteren van nog meer welzijnsvragen </a:t>
            </a:r>
          </a:p>
          <a:p>
            <a:pPr>
              <a:buClr>
                <a:schemeClr val="bg1"/>
              </a:buClr>
              <a:buSzPct val="100000"/>
            </a:pPr>
            <a:r>
              <a:rPr lang="nl-BE" dirty="0"/>
              <a:t> een gezamenlijk verhaal met partners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10E9FE49-8E61-4929-8E49-A92B66CDAD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6989B40-2FF8-448C-B902-C85C4D815457}" type="datetime4">
              <a:rPr lang="nl-BE" smtClean="0"/>
              <a:t>15 oktober 2020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406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6F1268-7C8C-4125-A839-7D966247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2C5D31-FA7F-4466-A312-41D190ECB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19" y="423316"/>
            <a:ext cx="7893882" cy="701428"/>
          </a:xfrm>
        </p:spPr>
        <p:txBody>
          <a:bodyPr/>
          <a:lstStyle/>
          <a:p>
            <a:r>
              <a:rPr lang="nl-BE" dirty="0"/>
              <a:t>Waar willen we naartoe?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A475A52-9258-4725-BEE2-1062A7908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1" y="2708920"/>
            <a:ext cx="8117049" cy="3168351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 algn="ctr">
              <a:buNone/>
            </a:pPr>
            <a:br>
              <a:rPr lang="nl-BE" b="1" dirty="0"/>
            </a:br>
            <a:r>
              <a:rPr lang="nl-BE" b="1" dirty="0"/>
              <a:t>(Stads)breed sociaal onthaal</a:t>
            </a:r>
          </a:p>
          <a:p>
            <a:pPr marL="0" indent="0" algn="ctr">
              <a:buNone/>
            </a:pPr>
            <a:r>
              <a:rPr lang="nl-BE" b="1" dirty="0"/>
              <a:t> door professionele </a:t>
            </a:r>
          </a:p>
          <a:p>
            <a:pPr marL="0" indent="0" algn="ctr">
              <a:buNone/>
            </a:pPr>
            <a:r>
              <a:rPr lang="nl-BE" b="1" dirty="0"/>
              <a:t>en generalistische </a:t>
            </a:r>
          </a:p>
          <a:p>
            <a:pPr marL="0" indent="0" algn="ctr">
              <a:buNone/>
            </a:pPr>
            <a:r>
              <a:rPr lang="nl-BE" b="1" dirty="0" err="1"/>
              <a:t>welzijnsonthaalmaatschappelijk</a:t>
            </a:r>
            <a:r>
              <a:rPr lang="nl-BE" b="1" dirty="0"/>
              <a:t> werkers</a:t>
            </a:r>
          </a:p>
          <a:p>
            <a:pPr algn="ctr"/>
            <a:r>
              <a:rPr lang="nl-BE" b="1" dirty="0"/>
              <a:t>met oog voor laagdrempelig en proactief werken</a:t>
            </a:r>
          </a:p>
          <a:p>
            <a:pPr algn="ctr"/>
            <a:endParaRPr lang="nl-BE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405AD8BA-0ABB-4E8E-BA7B-E274E9B87F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6989B40-2FF8-448C-B902-C85C4D815457}" type="datetime4">
              <a:rPr lang="nl-BE" smtClean="0"/>
              <a:t>15 oktober 2020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5247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9827AC-4E0A-467F-BB2A-2E21E7FA5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7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34D4ED-152E-4588-8AC6-1B060848F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H="1">
            <a:off x="0" y="0"/>
            <a:ext cx="3247496" cy="6858000"/>
          </a:xfrm>
        </p:spPr>
        <p:txBody>
          <a:bodyPr vert="vert270"/>
          <a:lstStyle/>
          <a:p>
            <a:r>
              <a:rPr lang="nl-BE" sz="4400" dirty="0"/>
              <a:t>(Stads)breed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FD38A5-40E7-4693-94DB-0A29D33851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H="1">
            <a:off x="2868408" y="0"/>
            <a:ext cx="983512" cy="685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6E85624-0179-4A55-A695-E8E35DE1E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391833"/>
            <a:ext cx="3666390" cy="2808312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ü"/>
            </a:pPr>
            <a:r>
              <a:rPr lang="nl-BE" dirty="0"/>
              <a:t> 7 welzijnsbureaus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BE" dirty="0"/>
              <a:t> 9 antennes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BE" dirty="0"/>
              <a:t> </a:t>
            </a:r>
            <a:r>
              <a:rPr lang="nl-BE" dirty="0" err="1"/>
              <a:t>gebiedsdekkend</a:t>
            </a:r>
            <a:endParaRPr lang="nl-BE" dirty="0">
              <a:solidFill>
                <a:schemeClr val="accent5">
                  <a:lumMod val="50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nl-BE" dirty="0"/>
              <a:t> samenwerking met (wijk)partners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BE" dirty="0"/>
              <a:t> uitbouw GBO Gent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EB50494-1413-4444-A55B-98F8C0FAE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657" y="3175649"/>
            <a:ext cx="2002768" cy="298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1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9827AC-4E0A-467F-BB2A-2E21E7FA5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8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34D4ED-152E-4588-8AC6-1B060848F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H="1">
            <a:off x="0" y="0"/>
            <a:ext cx="3247496" cy="6858000"/>
          </a:xfrm>
        </p:spPr>
        <p:txBody>
          <a:bodyPr vert="vert270"/>
          <a:lstStyle/>
          <a:p>
            <a:r>
              <a:rPr lang="nl-BE" sz="4400" dirty="0"/>
              <a:t>Professioneel</a:t>
            </a:r>
          </a:p>
          <a:p>
            <a:r>
              <a:rPr lang="nl-BE" sz="4400" dirty="0"/>
              <a:t>en </a:t>
            </a:r>
          </a:p>
          <a:p>
            <a:r>
              <a:rPr lang="nl-BE" sz="4400" dirty="0"/>
              <a:t>generalistisch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FD38A5-40E7-4693-94DB-0A29D33851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H="1">
            <a:off x="2868408" y="0"/>
            <a:ext cx="1055520" cy="685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6E85624-0179-4A55-A695-E8E35DE1E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984" y="980728"/>
            <a:ext cx="4132171" cy="5126265"/>
          </a:xfrm>
        </p:spPr>
        <p:txBody>
          <a:bodyPr>
            <a:normAutofit/>
          </a:bodyPr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AB8C449-A74E-47B3-A797-B46690BF0FC2}"/>
              </a:ext>
            </a:extLst>
          </p:cNvPr>
          <p:cNvSpPr txBox="1"/>
          <p:nvPr/>
        </p:nvSpPr>
        <p:spPr>
          <a:xfrm>
            <a:off x="4067944" y="960519"/>
            <a:ext cx="4752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nl-BE" sz="2400" dirty="0"/>
              <a:t>ruime</a:t>
            </a:r>
            <a:r>
              <a:rPr lang="nl-BE" sz="2400" dirty="0">
                <a:solidFill>
                  <a:srgbClr val="FF0000"/>
                </a:solidFill>
              </a:rPr>
              <a:t> </a:t>
            </a: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ervaring in werkveld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nl-BE" sz="2400" dirty="0"/>
              <a:t>grondige </a:t>
            </a: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kennis van wetgeving en sociale kaart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expert in sociaal onderzoek en rechtendetectie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deskundige en laagdrempelige houding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correcte informatieverstrekking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intake of warme doorverwijzing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aandacht voor alle levensdomeinen</a:t>
            </a:r>
          </a:p>
          <a:p>
            <a:pPr>
              <a:buClr>
                <a:schemeClr val="tx2"/>
              </a:buClr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595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9827AC-4E0A-467F-BB2A-2E21E7FA5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9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34D4ED-152E-4588-8AC6-1B060848F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H="1">
            <a:off x="0" y="0"/>
            <a:ext cx="3247496" cy="6858000"/>
          </a:xfrm>
        </p:spPr>
        <p:txBody>
          <a:bodyPr vert="vert270"/>
          <a:lstStyle/>
          <a:p>
            <a:r>
              <a:rPr lang="nl-BE" sz="4400" dirty="0"/>
              <a:t>Laagdrempelig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FD38A5-40E7-4693-94DB-0A29D33851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H="1">
            <a:off x="2868408" y="0"/>
            <a:ext cx="1055520" cy="685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6E85624-0179-4A55-A695-E8E35DE1E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167" y="980728"/>
            <a:ext cx="4614297" cy="5126265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ü"/>
            </a:pPr>
            <a:r>
              <a:rPr lang="nl-BE" dirty="0"/>
              <a:t>wegwerken van drempels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BE" dirty="0"/>
              <a:t> versterkte samenwerking met     (wijk)partners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BE" dirty="0"/>
              <a:t> aanklampend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BE" dirty="0"/>
              <a:t>vindplaatsgericht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BE" dirty="0"/>
              <a:t> toegankelijk via diverse kanalen</a:t>
            </a:r>
            <a:endParaRPr lang="nl-BE" b="1" dirty="0">
              <a:solidFill>
                <a:srgbClr val="FF0000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nl-BE" dirty="0"/>
              <a:t>ruime SPOC-werking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BE" dirty="0"/>
              <a:t>uitbouw</a:t>
            </a:r>
            <a:br>
              <a:rPr lang="nl-BE" dirty="0"/>
            </a:br>
            <a:r>
              <a:rPr lang="nl-BE" dirty="0">
                <a:solidFill>
                  <a:srgbClr val="FF0000"/>
                </a:solidFill>
              </a:rPr>
              <a:t> </a:t>
            </a:r>
            <a:r>
              <a:rPr lang="nl-BE" dirty="0">
                <a:solidFill>
                  <a:schemeClr val="tx1"/>
                </a:solidFill>
              </a:rPr>
              <a:t>welzijnscommunicatiecentrum</a:t>
            </a:r>
            <a:r>
              <a:rPr lang="nl-BE" dirty="0">
                <a:solidFill>
                  <a:srgbClr val="FF0000"/>
                </a:solidFill>
              </a:rPr>
              <a:t> </a:t>
            </a:r>
            <a:endParaRPr lang="nl-BE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nl-BE" dirty="0"/>
              <a:t>positief imago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04278656"/>
      </p:ext>
    </p:extLst>
  </p:cSld>
  <p:clrMapOvr>
    <a:masterClrMapping/>
  </p:clrMapOvr>
</p:sld>
</file>

<file path=ppt/theme/theme1.xml><?xml version="1.0" encoding="utf-8"?>
<a:theme xmlns:a="http://schemas.openxmlformats.org/drawingml/2006/main" name="binnenwerk">
  <a:themeElements>
    <a:clrScheme name="_stadGent">
      <a:dk1>
        <a:sysClr val="windowText" lastClr="000000"/>
      </a:dk1>
      <a:lt1>
        <a:sysClr val="window" lastClr="FFFFFF"/>
      </a:lt1>
      <a:dk2>
        <a:srgbClr val="009FE3"/>
      </a:dk2>
      <a:lt2>
        <a:srgbClr val="EEECE1"/>
      </a:lt2>
      <a:accent1>
        <a:srgbClr val="009FE3"/>
      </a:accent1>
      <a:accent2>
        <a:srgbClr val="5BB4EA"/>
      </a:accent2>
      <a:accent3>
        <a:srgbClr val="9FCFF3"/>
      </a:accent3>
      <a:accent4>
        <a:srgbClr val="D1E8FA"/>
      </a:accent4>
      <a:accent5>
        <a:srgbClr val="006288"/>
      </a:accent5>
      <a:accent6>
        <a:srgbClr val="0081B5"/>
      </a:accent6>
      <a:hlink>
        <a:srgbClr val="000000"/>
      </a:hlink>
      <a:folHlink>
        <a:srgbClr val="000000"/>
      </a:folHlink>
    </a:clrScheme>
    <a:fontScheme name="_stadGe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StadG_NL.potx" id="{D33D1CEF-7236-4C91-9EB4-30C7786CE3C4}" vid="{7C1E24DC-7D78-4AC3-88B3-2F50B2D51ED2}"/>
    </a:ext>
  </a:extLst>
</a:theme>
</file>

<file path=ppt/theme/theme2.xml><?xml version="1.0" encoding="utf-8"?>
<a:theme xmlns:a="http://schemas.openxmlformats.org/drawingml/2006/main" name="titeldia presentatie">
  <a:themeElements>
    <a:clrScheme name="_stadGent">
      <a:dk1>
        <a:sysClr val="windowText" lastClr="000000"/>
      </a:dk1>
      <a:lt1>
        <a:sysClr val="window" lastClr="FFFFFF"/>
      </a:lt1>
      <a:dk2>
        <a:srgbClr val="009FE3"/>
      </a:dk2>
      <a:lt2>
        <a:srgbClr val="EEECE1"/>
      </a:lt2>
      <a:accent1>
        <a:srgbClr val="009FE3"/>
      </a:accent1>
      <a:accent2>
        <a:srgbClr val="5BB4EA"/>
      </a:accent2>
      <a:accent3>
        <a:srgbClr val="9FCFF3"/>
      </a:accent3>
      <a:accent4>
        <a:srgbClr val="D1E8FA"/>
      </a:accent4>
      <a:accent5>
        <a:srgbClr val="006288"/>
      </a:accent5>
      <a:accent6>
        <a:srgbClr val="0081B5"/>
      </a:accent6>
      <a:hlink>
        <a:srgbClr val="000000"/>
      </a:hlink>
      <a:folHlink>
        <a:srgbClr val="000000"/>
      </a:folHlink>
    </a:clrScheme>
    <a:fontScheme name="_stadGe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StadG_NL.potx" id="{D33D1CEF-7236-4C91-9EB4-30C7786CE3C4}" vid="{1EF6997B-9309-40DD-9B78-3602935CD2D9}"/>
    </a:ext>
  </a:extLst>
</a:theme>
</file>

<file path=ppt/theme/theme3.xml><?xml version="1.0" encoding="utf-8"?>
<a:theme xmlns:a="http://schemas.openxmlformats.org/drawingml/2006/main" name="titeldia hoofdstuk">
  <a:themeElements>
    <a:clrScheme name="_stadGent">
      <a:dk1>
        <a:sysClr val="windowText" lastClr="000000"/>
      </a:dk1>
      <a:lt1>
        <a:sysClr val="window" lastClr="FFFFFF"/>
      </a:lt1>
      <a:dk2>
        <a:srgbClr val="009FE3"/>
      </a:dk2>
      <a:lt2>
        <a:srgbClr val="EEECE1"/>
      </a:lt2>
      <a:accent1>
        <a:srgbClr val="009FE3"/>
      </a:accent1>
      <a:accent2>
        <a:srgbClr val="5BB4EA"/>
      </a:accent2>
      <a:accent3>
        <a:srgbClr val="9FCFF3"/>
      </a:accent3>
      <a:accent4>
        <a:srgbClr val="D1E8FA"/>
      </a:accent4>
      <a:accent5>
        <a:srgbClr val="006288"/>
      </a:accent5>
      <a:accent6>
        <a:srgbClr val="0081B5"/>
      </a:accent6>
      <a:hlink>
        <a:srgbClr val="000000"/>
      </a:hlink>
      <a:folHlink>
        <a:srgbClr val="000000"/>
      </a:folHlink>
    </a:clrScheme>
    <a:fontScheme name="_stadGe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StadG_NL.potx" id="{D33D1CEF-7236-4C91-9EB4-30C7786CE3C4}" vid="{A748BC8A-097D-4988-A3A3-EEAB5C979BDE}"/>
    </a:ext>
  </a:extLst>
</a:theme>
</file>

<file path=ppt/theme/theme4.xml><?xml version="1.0" encoding="utf-8"?>
<a:theme xmlns:a="http://schemas.openxmlformats.org/drawingml/2006/main" name="slot">
  <a:themeElements>
    <a:clrScheme name="_stadGent">
      <a:dk1>
        <a:sysClr val="windowText" lastClr="000000"/>
      </a:dk1>
      <a:lt1>
        <a:sysClr val="window" lastClr="FFFFFF"/>
      </a:lt1>
      <a:dk2>
        <a:srgbClr val="009FE3"/>
      </a:dk2>
      <a:lt2>
        <a:srgbClr val="EEECE1"/>
      </a:lt2>
      <a:accent1>
        <a:srgbClr val="009FE3"/>
      </a:accent1>
      <a:accent2>
        <a:srgbClr val="5BB4EA"/>
      </a:accent2>
      <a:accent3>
        <a:srgbClr val="9FCFF3"/>
      </a:accent3>
      <a:accent4>
        <a:srgbClr val="D1E8FA"/>
      </a:accent4>
      <a:accent5>
        <a:srgbClr val="006288"/>
      </a:accent5>
      <a:accent6>
        <a:srgbClr val="0081B5"/>
      </a:accent6>
      <a:hlink>
        <a:srgbClr val="000000"/>
      </a:hlink>
      <a:folHlink>
        <a:srgbClr val="000000"/>
      </a:folHlink>
    </a:clrScheme>
    <a:fontScheme name="_stadGe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StadG_NL.potx" id="{D33D1CEF-7236-4C91-9EB4-30C7786CE3C4}" vid="{5CF56B5D-83E7-40F1-AE01-1FC3624617B0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PPT_StadG_NL_2019</Template>
  <TotalTime>1704</TotalTime>
  <Words>1067</Words>
  <Application>Microsoft Office PowerPoint</Application>
  <PresentationFormat>Diavoorstelling (4:3)</PresentationFormat>
  <Paragraphs>273</Paragraphs>
  <Slides>23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4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Arial</vt:lpstr>
      <vt:lpstr>Calibri</vt:lpstr>
      <vt:lpstr>Wingdings</vt:lpstr>
      <vt:lpstr>binnenwerk</vt:lpstr>
      <vt:lpstr>titeldia presentatie</vt:lpstr>
      <vt:lpstr>titeldia hoofdstuk</vt:lpstr>
      <vt:lpstr>slot</vt:lpstr>
      <vt:lpstr>Naar sterkere welzijnsonthalen in de Sociale Dienst</vt:lpstr>
      <vt:lpstr>Welzijnsonthaal ?</vt:lpstr>
      <vt:lpstr> Sterkere welzijnsonthalen SD : Visie</vt:lpstr>
      <vt:lpstr>Uitgangspunt (Gents bestuursakkoord)</vt:lpstr>
      <vt:lpstr>Waarom inzetten op sterkere welzijnsonthalen? </vt:lpstr>
      <vt:lpstr>Waar willen we naartoe? </vt:lpstr>
      <vt:lpstr>PowerPoint-presentatie</vt:lpstr>
      <vt:lpstr>PowerPoint-presentatie</vt:lpstr>
      <vt:lpstr>PowerPoint-presentatie</vt:lpstr>
      <vt:lpstr>PowerPoint-presentatie</vt:lpstr>
      <vt:lpstr>Op weg naar een sterker welzijnsonthaal</vt:lpstr>
      <vt:lpstr>Gefaseerde aanpak </vt:lpstr>
      <vt:lpstr>Welzijnsonthaal als specialisatie met focus op rechtenuitputting</vt:lpstr>
      <vt:lpstr>PowerPoint-presentatie</vt:lpstr>
      <vt:lpstr>PowerPoint-presentatie</vt:lpstr>
      <vt:lpstr>Lerend netwerk</vt:lpstr>
      <vt:lpstr>   </vt:lpstr>
      <vt:lpstr>SPOC- werking</vt:lpstr>
      <vt:lpstr>SPOC-werking</vt:lpstr>
      <vt:lpstr>Vindplaatsgericht werken</vt:lpstr>
      <vt:lpstr> Vormingen / informeren</vt:lpstr>
      <vt:lpstr>Dank voor je interesse!</vt:lpstr>
      <vt:lpstr>Tijd voor jouw vragen!</vt:lpstr>
    </vt:vector>
  </TitlesOfParts>
  <Company>Stad 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Naar sterke welzijnsonthalen</dc:title>
  <dc:creator>Van der Mast Nelle</dc:creator>
  <cp:lastModifiedBy>Van der Mast Nelle</cp:lastModifiedBy>
  <cp:revision>178</cp:revision>
  <cp:lastPrinted>2020-07-29T06:24:09Z</cp:lastPrinted>
  <dcterms:created xsi:type="dcterms:W3CDTF">2020-06-17T12:43:34Z</dcterms:created>
  <dcterms:modified xsi:type="dcterms:W3CDTF">2020-10-15T10:54:45Z</dcterms:modified>
</cp:coreProperties>
</file>