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  <p:sldMasterId id="2147483714" r:id="rId3"/>
    <p:sldMasterId id="2147483691" r:id="rId4"/>
    <p:sldMasterId id="2147483720" r:id="rId5"/>
  </p:sldMasterIdLst>
  <p:notesMasterIdLst>
    <p:notesMasterId r:id="rId37"/>
  </p:notesMasterIdLst>
  <p:handoutMasterIdLst>
    <p:handoutMasterId r:id="rId38"/>
  </p:handoutMasterIdLst>
  <p:sldIdLst>
    <p:sldId id="379" r:id="rId6"/>
    <p:sldId id="382" r:id="rId7"/>
    <p:sldId id="381" r:id="rId8"/>
    <p:sldId id="405" r:id="rId9"/>
    <p:sldId id="407" r:id="rId10"/>
    <p:sldId id="408" r:id="rId11"/>
    <p:sldId id="396" r:id="rId12"/>
    <p:sldId id="370" r:id="rId13"/>
    <p:sldId id="400" r:id="rId14"/>
    <p:sldId id="401" r:id="rId15"/>
    <p:sldId id="406" r:id="rId16"/>
    <p:sldId id="402" r:id="rId17"/>
    <p:sldId id="422" r:id="rId18"/>
    <p:sldId id="397" r:id="rId19"/>
    <p:sldId id="403" r:id="rId20"/>
    <p:sldId id="421" r:id="rId21"/>
    <p:sldId id="404" r:id="rId22"/>
    <p:sldId id="409" r:id="rId23"/>
    <p:sldId id="410" r:id="rId24"/>
    <p:sldId id="411" r:id="rId25"/>
    <p:sldId id="412" r:id="rId26"/>
    <p:sldId id="413" r:id="rId27"/>
    <p:sldId id="414" r:id="rId28"/>
    <p:sldId id="415" r:id="rId29"/>
    <p:sldId id="416" r:id="rId30"/>
    <p:sldId id="418" r:id="rId31"/>
    <p:sldId id="419" r:id="rId32"/>
    <p:sldId id="420" r:id="rId33"/>
    <p:sldId id="417" r:id="rId34"/>
    <p:sldId id="391" r:id="rId35"/>
    <p:sldId id="395" r:id="rId36"/>
  </p:sldIdLst>
  <p:sldSz cx="9144000" cy="6858000" type="screen4x3"/>
  <p:notesSz cx="7099300" cy="10234613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7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7C66"/>
    <a:srgbClr val="F4B991"/>
    <a:srgbClr val="37464D"/>
    <a:srgbClr val="EA6546"/>
    <a:srgbClr val="0084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E3FDE45-AF77-4B5C-9715-49D594BDF05E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Stijl, licht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660B408-B3CF-4A94-85FC-2B1E0A45F4A2}" styleName="Stijl, donker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Stijl, donker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EC20E35-A176-4012-BC5E-935CFFF8708E}" styleName="Stijl, gemiddeld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27102A9-8310-4765-A935-A1911B00CA55}" styleName="Stijl, licht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ijl, licht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Stijl, licht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54" autoAdjust="0"/>
    <p:restoredTop sz="94176" autoAdjust="0"/>
  </p:normalViewPr>
  <p:slideViewPr>
    <p:cSldViewPr>
      <p:cViewPr varScale="1">
        <p:scale>
          <a:sx n="68" d="100"/>
          <a:sy n="68" d="100"/>
        </p:scale>
        <p:origin x="1692" y="72"/>
      </p:cViewPr>
      <p:guideLst>
        <p:guide orient="horz" pos="2160"/>
        <p:guide pos="74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-3660" y="-9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56" y="9986651"/>
            <a:ext cx="6153806" cy="215458"/>
          </a:xfrm>
          <a:prstGeom prst="rect">
            <a:avLst/>
          </a:prstGeom>
        </p:spPr>
      </p:pic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380499" y="10082224"/>
            <a:ext cx="4572000" cy="14877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/>
            </a:lvl1pPr>
          </a:lstStyle>
          <a:p>
            <a:endParaRPr lang="nl-BE" sz="800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491972" y="10082224"/>
            <a:ext cx="864000" cy="14877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/>
            </a:lvl1pPr>
          </a:lstStyle>
          <a:p>
            <a:pPr algn="l"/>
            <a:fld id="{B709A81D-1E7A-488D-9167-F7FF60494685}" type="datetime4">
              <a:rPr lang="nl-BE" sz="800" smtClean="0"/>
              <a:t>11 februari 2020</a:t>
            </a:fld>
            <a:endParaRPr lang="nl-BE" sz="800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6258228" y="10082224"/>
            <a:ext cx="345073" cy="14877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/>
            </a:lvl1pPr>
          </a:lstStyle>
          <a:p>
            <a:pPr algn="ctr"/>
            <a:fld id="{348D9AF8-2C9C-4335-AE47-A4DB39694F83}" type="slidenum">
              <a:rPr lang="nl-BE" sz="800"/>
              <a:pPr algn="ctr"/>
              <a:t>‹nr.›</a:t>
            </a:fld>
            <a:endParaRPr lang="nl-BE" sz="800" dirty="0"/>
          </a:p>
        </p:txBody>
      </p:sp>
    </p:spTree>
    <p:extLst>
      <p:ext uri="{BB962C8B-B14F-4D97-AF65-F5344CB8AC3E}">
        <p14:creationId xmlns:p14="http://schemas.microsoft.com/office/powerpoint/2010/main" val="1133156102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56" y="9987986"/>
            <a:ext cx="6153806" cy="215458"/>
          </a:xfrm>
          <a:prstGeom prst="rect">
            <a:avLst/>
          </a:prstGeom>
        </p:spPr>
      </p:pic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92755" y="10083356"/>
            <a:ext cx="864000" cy="14877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/>
            </a:lvl1pPr>
          </a:lstStyle>
          <a:p>
            <a:fld id="{2EB3BF43-1DDF-4733-9BCC-6C447F5A527B}" type="datetime4">
              <a:rPr lang="nl-BE" smtClean="0"/>
              <a:t>11 februari 2020</a:t>
            </a:fld>
            <a:endParaRPr lang="nl-BE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5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2802" tIns="51401" rIns="102802" bIns="51401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102802" tIns="51401" rIns="102802" bIns="51401" rtlCol="0"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378730" y="10083356"/>
            <a:ext cx="4572000" cy="14877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/>
            </a:lvl1pPr>
          </a:lstStyle>
          <a:p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6259128" y="10083356"/>
            <a:ext cx="346058" cy="14877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800"/>
            </a:lvl1pPr>
          </a:lstStyle>
          <a:p>
            <a:fld id="{24401317-CE84-480F-99E9-54BF3FD44E2B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60523552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Hoofdslide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EB3BF43-1DDF-4733-9BCC-6C447F5A527B}" type="datetime4">
              <a:rPr lang="nl-BE" smtClean="0"/>
              <a:t>11 februari 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1317-CE84-480F-99E9-54BF3FD44E2B}" type="slidenum">
              <a:rPr lang="nl-BE" smtClean="0"/>
              <a:pPr/>
              <a:t>1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45836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Tussentitel versie 1</a:t>
            </a:r>
            <a:r>
              <a:rPr lang="nl-BE" baseline="0" dirty="0"/>
              <a:t> / niveau 1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EB3BF43-1DDF-4733-9BCC-6C447F5A527B}" type="datetime4">
              <a:rPr lang="nl-BE" smtClean="0"/>
              <a:t>11 februari 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1317-CE84-480F-99E9-54BF3FD44E2B}" type="slidenum">
              <a:rPr lang="nl-BE" smtClean="0"/>
              <a:pPr/>
              <a:t>2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86984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Tussentitel versie 2 / niveau 2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EB3BF43-1DDF-4733-9BCC-6C447F5A527B}" type="datetime4">
              <a:rPr lang="nl-BE" smtClean="0"/>
              <a:t>11 februari 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1317-CE84-480F-99E9-54BF3FD44E2B}" type="slidenum">
              <a:rPr lang="nl-BE" smtClean="0"/>
              <a:pPr/>
              <a:t>3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11794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Tussentitel versie 2 / niveau 2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EB3BF43-1DDF-4733-9BCC-6C447F5A527B}" type="datetime4">
              <a:rPr lang="nl-BE" smtClean="0"/>
              <a:t>11 februari 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1317-CE84-480F-99E9-54BF3FD44E2B}" type="slidenum">
              <a:rPr lang="nl-BE" smtClean="0"/>
              <a:pPr/>
              <a:t>7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57878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Tussentitel versie 2 / niveau 2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EB3BF43-1DDF-4733-9BCC-6C447F5A527B}" type="datetime4">
              <a:rPr lang="nl-BE" smtClean="0"/>
              <a:t>11 februari 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1317-CE84-480F-99E9-54BF3FD44E2B}" type="slidenum">
              <a:rPr lang="nl-BE" smtClean="0"/>
              <a:pPr/>
              <a:t>14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39838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9" y="6295886"/>
            <a:ext cx="8177801" cy="28956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om titel van de </a:t>
            </a:r>
            <a:r>
              <a:rPr lang="nl-NL" dirty="0" err="1"/>
              <a:t>basisdia</a:t>
            </a:r>
            <a:r>
              <a:rPr lang="nl-NL" dirty="0"/>
              <a:t> in te geven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pPr lvl="0"/>
            <a:r>
              <a:rPr lang="nl-NL" dirty="0"/>
              <a:t>Klik om de inhoud van de </a:t>
            </a:r>
            <a:r>
              <a:rPr lang="nl-NL" dirty="0" err="1"/>
              <a:t>basisdia</a:t>
            </a:r>
            <a:r>
              <a:rPr lang="nl-NL" dirty="0"/>
              <a:t> in te voegen. </a:t>
            </a:r>
            <a:br>
              <a:rPr lang="nl-NL" dirty="0"/>
            </a:br>
            <a:r>
              <a:rPr lang="nl-NL" dirty="0"/>
              <a:t>Beperk je bij voorkeur tot 7 tekstlijnen.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‹nr.›</a:t>
            </a:fld>
            <a:endParaRPr lang="nl-BE"/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65506" y="6418800"/>
            <a:ext cx="136815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8217D65A-58B9-41D7-9197-22407B0E65BC}" type="datetime4">
              <a:rPr lang="nl-BE" smtClean="0"/>
              <a:t>11 februari 2020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1451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leurdia met 2 kolomm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18541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0" y="6295886"/>
            <a:ext cx="8177801" cy="289561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2719" y="423316"/>
            <a:ext cx="7893882" cy="1143000"/>
          </a:xfrm>
        </p:spPr>
        <p:txBody>
          <a:bodyPr anchor="b" anchorCtr="0"/>
          <a:lstStyle>
            <a:lvl1pPr>
              <a:defRPr sz="3700" baseline="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Klik voor de titel van de</a:t>
            </a:r>
            <a:br>
              <a:rPr lang="nl-NL" dirty="0"/>
            </a:br>
            <a:r>
              <a:rPr lang="nl-NL" dirty="0" err="1"/>
              <a:t>kleurdia</a:t>
            </a:r>
            <a:r>
              <a:rPr lang="nl-NL" dirty="0"/>
              <a:t> met 2 kolommen</a:t>
            </a:r>
            <a:endParaRPr lang="nl-BE" dirty="0"/>
          </a:p>
        </p:txBody>
      </p:sp>
      <p:sp>
        <p:nvSpPr>
          <p:cNvPr id="8" name="Tijdelijke aanduiding voor inhoud 2"/>
          <p:cNvSpPr>
            <a:spLocks noGrp="1"/>
          </p:cNvSpPr>
          <p:nvPr>
            <p:ph idx="13"/>
          </p:nvPr>
        </p:nvSpPr>
        <p:spPr>
          <a:xfrm>
            <a:off x="4959401" y="2757601"/>
            <a:ext cx="3697200" cy="2959200"/>
          </a:xfrm>
        </p:spPr>
        <p:txBody>
          <a:bodyPr>
            <a:noAutofit/>
          </a:bodyPr>
          <a:lstStyle>
            <a:lvl1pPr>
              <a:buClr>
                <a:schemeClr val="tx2"/>
              </a:buClr>
              <a:defRPr sz="270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5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7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5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5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31766" y="2756387"/>
            <a:ext cx="3697200" cy="2960414"/>
          </a:xfrm>
        </p:spPr>
        <p:txBody>
          <a:bodyPr>
            <a:noAutofit/>
          </a:bodyPr>
          <a:lstStyle>
            <a:lvl1pPr>
              <a:buClr>
                <a:schemeClr val="tx2"/>
              </a:buClr>
              <a:defRPr sz="270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5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7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5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5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BE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65506" y="6418800"/>
            <a:ext cx="136815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chemeClr val="bg1"/>
                </a:solidFill>
              </a:defRPr>
            </a:lvl1pPr>
          </a:lstStyle>
          <a:p>
            <a:fld id="{0DC96DE0-6A28-4FE3-A3D6-9BD4B3CD60D1}" type="datetime4">
              <a:rPr lang="nl-BE" smtClean="0"/>
              <a:t>11 februari 2020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08479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eurdia met tekst en f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9" y="6295886"/>
            <a:ext cx="8177801" cy="28956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185415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2719" y="423316"/>
            <a:ext cx="7893882" cy="1143000"/>
          </a:xfrm>
        </p:spPr>
        <p:txBody>
          <a:bodyPr anchor="b" anchorCtr="0"/>
          <a:lstStyle>
            <a:lvl1pPr>
              <a:defRPr sz="37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voor de titel van de</a:t>
            </a:r>
            <a:br>
              <a:rPr lang="nl-NL" dirty="0"/>
            </a:br>
            <a:r>
              <a:rPr lang="nl-NL" dirty="0" err="1"/>
              <a:t>kleurdia</a:t>
            </a:r>
            <a:r>
              <a:rPr lang="nl-NL" dirty="0"/>
              <a:t> met tekst en foto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31766" y="2756387"/>
            <a:ext cx="3697200" cy="2960414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2700"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defRPr sz="2500"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defRPr sz="2700">
                <a:solidFill>
                  <a:schemeClr val="tx1"/>
                </a:solidFill>
              </a:defRPr>
            </a:lvl3pPr>
            <a:lvl4pPr>
              <a:buClr>
                <a:schemeClr val="tx2"/>
              </a:buClr>
              <a:defRPr sz="2500">
                <a:solidFill>
                  <a:schemeClr val="tx1"/>
                </a:solidFill>
              </a:defRPr>
            </a:lvl4pPr>
            <a:lvl5pPr>
              <a:buClr>
                <a:schemeClr val="tx2"/>
              </a:buClr>
              <a:defRPr sz="25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BE" dirty="0"/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5" hasCustomPrompt="1"/>
          </p:nvPr>
        </p:nvSpPr>
        <p:spPr>
          <a:xfrm>
            <a:off x="5079600" y="2476800"/>
            <a:ext cx="3556800" cy="3240000"/>
          </a:xfrm>
          <a:solidFill>
            <a:schemeClr val="bg2">
              <a:lumMod val="9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BE" dirty="0"/>
              <a:t>Klik hier </a:t>
            </a:r>
            <a:br>
              <a:rPr lang="nl-BE" dirty="0"/>
            </a:br>
            <a:r>
              <a:rPr lang="nl-BE" dirty="0"/>
              <a:t>om een </a:t>
            </a:r>
            <a:br>
              <a:rPr lang="nl-BE" dirty="0"/>
            </a:br>
            <a:br>
              <a:rPr lang="nl-BE" dirty="0"/>
            </a:br>
            <a:r>
              <a:rPr lang="nl-BE" dirty="0"/>
              <a:t>afbeelding </a:t>
            </a:r>
            <a:br>
              <a:rPr lang="nl-BE" dirty="0"/>
            </a:br>
            <a:r>
              <a:rPr lang="nl-BE" dirty="0"/>
              <a:t>in te voegen</a:t>
            </a:r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65506" y="6418800"/>
            <a:ext cx="136815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AB6087A7-EEEC-4013-92E6-4F4C7277CA96}" type="datetime4">
              <a:rPr lang="nl-BE" smtClean="0"/>
              <a:t>11 februari 2020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07126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448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etitel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05" y="401129"/>
            <a:ext cx="1066802" cy="774194"/>
          </a:xfrm>
          <a:prstGeom prst="rect">
            <a:avLst/>
          </a:prstGeom>
        </p:spPr>
      </p:pic>
      <p:sp>
        <p:nvSpPr>
          <p:cNvPr id="24" name="Tijdelijke aanduiding voor tekst 2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9144000" cy="836712"/>
          </a:xfrm>
        </p:spPr>
        <p:txBody>
          <a:bodyPr lIns="2124000" tIns="90000" rIns="2520000">
            <a:normAutofit/>
          </a:bodyPr>
          <a:lstStyle>
            <a:lvl1pPr marL="0" indent="0">
              <a:buNone/>
              <a:tabLst>
                <a:tab pos="1436688" algn="l"/>
              </a:tabLst>
              <a:defRPr sz="1200" b="1" baseline="0">
                <a:solidFill>
                  <a:srgbClr val="FF66FF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nl-NL" dirty="0"/>
              <a:t>!! Indien je hand-outs afdrukt… geef vooraf de voettekst in via Invoegen › Tekst › Koptekst en voettekst › tab “Notities en hand-outs”</a:t>
            </a:r>
            <a:br>
              <a:rPr lang="nl-NL" dirty="0"/>
            </a:br>
            <a:r>
              <a:rPr lang="nl-NL" dirty="0"/>
              <a:t>(verwijder dit </a:t>
            </a:r>
            <a:r>
              <a:rPr lang="nl-NL" dirty="0" err="1"/>
              <a:t>tekstvak</a:t>
            </a:r>
            <a:r>
              <a:rPr lang="nl-NL" dirty="0"/>
              <a:t> als je het niet meer nodig hebt) </a:t>
            </a:r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1968"/>
            <a:ext cx="9144000" cy="1423416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505791" y="6120000"/>
            <a:ext cx="3230387" cy="365125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700" b="0">
                <a:solidFill>
                  <a:schemeClr val="accent6"/>
                </a:solidFill>
              </a:defRPr>
            </a:lvl1pPr>
          </a:lstStyle>
          <a:p>
            <a:fld id="{8E09D8AA-0C18-480A-A2EA-EFB1A30488AC}" type="datetime4">
              <a:rPr lang="nl-BE" smtClean="0"/>
              <a:t>11 februari 2020</a:t>
            </a:fld>
            <a:endParaRPr lang="nl-BE" dirty="0"/>
          </a:p>
        </p:txBody>
      </p:sp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1479599" y="1530000"/>
            <a:ext cx="6505200" cy="2311200"/>
          </a:xfrm>
        </p:spPr>
        <p:txBody>
          <a:bodyPr anchor="b" anchorCtr="0"/>
          <a:lstStyle>
            <a:lvl1pPr algn="l">
              <a:lnSpc>
                <a:spcPct val="91000"/>
              </a:lnSpc>
              <a:defRPr sz="5200" b="1">
                <a:solidFill>
                  <a:schemeClr val="accent6"/>
                </a:solidFill>
              </a:defRPr>
            </a:lvl1pPr>
          </a:lstStyle>
          <a:p>
            <a:r>
              <a:rPr lang="nl-BE" dirty="0"/>
              <a:t>Klik om de titel van de presentatie in te geven.</a:t>
            </a:r>
          </a:p>
        </p:txBody>
      </p:sp>
      <p:sp>
        <p:nvSpPr>
          <p:cNvPr id="10" name="Ondertitel 2"/>
          <p:cNvSpPr>
            <a:spLocks noGrp="1"/>
          </p:cNvSpPr>
          <p:nvPr>
            <p:ph type="subTitle" idx="1"/>
          </p:nvPr>
        </p:nvSpPr>
        <p:spPr>
          <a:xfrm>
            <a:off x="1498647" y="3996000"/>
            <a:ext cx="6504701" cy="1306800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accent6"/>
                </a:solidFill>
              </a:defRPr>
            </a:lvl1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13376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etitel met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05" y="401129"/>
            <a:ext cx="1066802" cy="774194"/>
          </a:xfrm>
          <a:prstGeom prst="rect">
            <a:avLst/>
          </a:prstGeom>
        </p:spPr>
      </p:pic>
      <p:sp>
        <p:nvSpPr>
          <p:cNvPr id="24" name="Tijdelijke aanduiding voor tekst 2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9144000" cy="548680"/>
          </a:xfrm>
        </p:spPr>
        <p:txBody>
          <a:bodyPr lIns="504000" tIns="90000">
            <a:normAutofit/>
          </a:bodyPr>
          <a:lstStyle>
            <a:lvl1pPr marL="0" indent="0">
              <a:buNone/>
              <a:tabLst>
                <a:tab pos="1436688" algn="l"/>
              </a:tabLst>
              <a:defRPr sz="1150" b="1" baseline="0">
                <a:solidFill>
                  <a:srgbClr val="FF66FF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nl-NL" dirty="0"/>
              <a:t>!! Indien je hand-outs afdrukt… geef vooraf de voettekst in via Invoegen › Tekst › Koptekst en voettekst › tab “Notities en hand-outs” (verwijder dit </a:t>
            </a:r>
            <a:r>
              <a:rPr lang="nl-NL" dirty="0" err="1"/>
              <a:t>tekstvak</a:t>
            </a:r>
            <a:r>
              <a:rPr lang="nl-NL" dirty="0"/>
              <a:t> als je het niet meer nodig hebt) </a:t>
            </a:r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1968"/>
            <a:ext cx="9144000" cy="1423416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504800" y="6120000"/>
            <a:ext cx="3230387" cy="365125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700" b="1">
                <a:solidFill>
                  <a:schemeClr val="accent6"/>
                </a:solidFill>
              </a:defRPr>
            </a:lvl1pPr>
          </a:lstStyle>
          <a:p>
            <a:fld id="{78990F00-C9A6-4D31-ADE1-0C93624DFE92}" type="datetime4">
              <a:rPr lang="nl-BE" smtClean="0"/>
              <a:t>11 februari 2020</a:t>
            </a:fld>
            <a:endParaRPr lang="nl-BE" dirty="0"/>
          </a:p>
        </p:txBody>
      </p:sp>
      <p:sp>
        <p:nvSpPr>
          <p:cNvPr id="10" name="Titel 1"/>
          <p:cNvSpPr>
            <a:spLocks noGrp="1"/>
          </p:cNvSpPr>
          <p:nvPr>
            <p:ph type="ctrTitle" hasCustomPrompt="1"/>
          </p:nvPr>
        </p:nvSpPr>
        <p:spPr>
          <a:xfrm>
            <a:off x="1479599" y="1530000"/>
            <a:ext cx="6505200" cy="2311200"/>
          </a:xfrm>
        </p:spPr>
        <p:txBody>
          <a:bodyPr anchor="b" anchorCtr="0"/>
          <a:lstStyle>
            <a:lvl1pPr algn="l">
              <a:defRPr sz="5200" b="1" baseline="0">
                <a:solidFill>
                  <a:schemeClr val="bg1"/>
                </a:solidFill>
              </a:defRPr>
            </a:lvl1pPr>
          </a:lstStyle>
          <a:p>
            <a:r>
              <a:rPr lang="nl-BE" dirty="0"/>
              <a:t>Klik om de titel van de presentatie in te geven.</a:t>
            </a:r>
          </a:p>
        </p:txBody>
      </p:sp>
      <p:sp>
        <p:nvSpPr>
          <p:cNvPr id="11" name="Ondertitel 2"/>
          <p:cNvSpPr>
            <a:spLocks noGrp="1"/>
          </p:cNvSpPr>
          <p:nvPr>
            <p:ph type="subTitle" idx="1"/>
          </p:nvPr>
        </p:nvSpPr>
        <p:spPr>
          <a:xfrm>
            <a:off x="1498647" y="3996000"/>
            <a:ext cx="6504701" cy="1306800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012204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tite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05" y="401129"/>
            <a:ext cx="1066802" cy="77419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1968"/>
            <a:ext cx="9144000" cy="1423416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1479599" y="1530000"/>
            <a:ext cx="6505200" cy="2311200"/>
          </a:xfrm>
        </p:spPr>
        <p:txBody>
          <a:bodyPr anchor="b" anchorCtr="0"/>
          <a:lstStyle>
            <a:lvl1pPr algn="l">
              <a:defRPr sz="4200" b="1" baseline="0">
                <a:solidFill>
                  <a:schemeClr val="bg1"/>
                </a:solidFill>
              </a:defRPr>
            </a:lvl1pPr>
          </a:lstStyle>
          <a:p>
            <a:r>
              <a:rPr lang="nl-BE" dirty="0"/>
              <a:t>Klik om de titel van het hoofdstuk in te geven.</a:t>
            </a:r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1498647" y="3996000"/>
            <a:ext cx="6504701" cy="1306800"/>
          </a:xfrm>
        </p:spPr>
        <p:txBody>
          <a:bodyPr>
            <a:normAutofit/>
          </a:bodyPr>
          <a:lstStyle>
            <a:lvl1pPr marL="0" indent="0" algn="l">
              <a:buNone/>
              <a:defRPr sz="2600" b="0"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80967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titel met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05" y="401129"/>
            <a:ext cx="1066802" cy="77419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1968"/>
            <a:ext cx="9144000" cy="1423416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490128" y="5974468"/>
            <a:ext cx="7538255" cy="576000"/>
          </a:xfrm>
        </p:spPr>
        <p:txBody>
          <a:bodyPr anchor="ctr" anchorCtr="0"/>
          <a:lstStyle>
            <a:lvl1pPr algn="l">
              <a:defRPr sz="1700" b="1" baseline="0">
                <a:solidFill>
                  <a:schemeClr val="accent6"/>
                </a:solidFill>
              </a:defRPr>
            </a:lvl1pPr>
          </a:lstStyle>
          <a:p>
            <a:r>
              <a:rPr lang="nl-BE" dirty="0"/>
              <a:t>Klik om de titel van het hoofdstuk in te geven.</a:t>
            </a:r>
          </a:p>
        </p:txBody>
      </p:sp>
      <p:sp>
        <p:nvSpPr>
          <p:cNvPr id="10" name="Tijdelijke aanduiding voor tekst 2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143"/>
            <a:ext cx="9144000" cy="799971"/>
          </a:xfrm>
        </p:spPr>
        <p:txBody>
          <a:bodyPr lIns="1836000" tIns="90000" rIns="1260000">
            <a:normAutofit/>
          </a:bodyPr>
          <a:lstStyle>
            <a:lvl1pPr marL="0" indent="0">
              <a:buNone/>
              <a:tabLst>
                <a:tab pos="1436688" algn="l"/>
              </a:tabLst>
              <a:defRPr sz="1200" b="1" baseline="0">
                <a:solidFill>
                  <a:srgbClr val="FF66FF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nl-NL" dirty="0"/>
              <a:t>!! Gebruik bij voorkeur de foto’s die in dit sjabloon aangeboden worden !! </a:t>
            </a:r>
            <a:br>
              <a:rPr lang="nl-NL" dirty="0"/>
            </a:br>
            <a:r>
              <a:rPr lang="nl-NL" dirty="0"/>
              <a:t>Verwijder de foto-dia’s die je niet nodig hebt. Anders wordt je bestand te groot om te e-mailen. ( verwijder dit vak als je het niet meer nodig hebt. )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1880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tscherm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05" y="401129"/>
            <a:ext cx="1066802" cy="77419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1968"/>
            <a:ext cx="9144000" cy="1423416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1479599" y="1916832"/>
            <a:ext cx="6505200" cy="1445568"/>
          </a:xfrm>
        </p:spPr>
        <p:txBody>
          <a:bodyPr anchor="b" anchorCtr="0"/>
          <a:lstStyle>
            <a:lvl1pPr algn="l">
              <a:lnSpc>
                <a:spcPct val="91000"/>
              </a:lnSpc>
              <a:defRPr sz="4800" b="1" baseline="0">
                <a:solidFill>
                  <a:schemeClr val="accent6"/>
                </a:solidFill>
              </a:defRPr>
            </a:lvl1pPr>
          </a:lstStyle>
          <a:p>
            <a:r>
              <a:rPr lang="nl-BE" dirty="0"/>
              <a:t>Klik hier om je slotgroet in te geven.</a:t>
            </a:r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498647" y="3945600"/>
            <a:ext cx="6504701" cy="1306800"/>
          </a:xfrm>
        </p:spPr>
        <p:txBody>
          <a:bodyPr>
            <a:normAutofit/>
          </a:bodyPr>
          <a:lstStyle>
            <a:lvl1pPr marL="0" indent="0" algn="l">
              <a:lnSpc>
                <a:spcPct val="98000"/>
              </a:lnSpc>
              <a:spcBef>
                <a:spcPts val="0"/>
              </a:spcBef>
              <a:buNone/>
              <a:defRPr sz="2000" b="0">
                <a:solidFill>
                  <a:schemeClr val="accent6"/>
                </a:solidFill>
              </a:defRPr>
            </a:lvl1pPr>
          </a:lstStyle>
          <a:p>
            <a:r>
              <a:rPr lang="nl-BE" dirty="0"/>
              <a:t>Voornaam en familienaam</a:t>
            </a:r>
            <a:br>
              <a:rPr lang="nl-BE" dirty="0"/>
            </a:br>
            <a:r>
              <a:rPr lang="nl-BE" dirty="0"/>
              <a:t>Functie</a:t>
            </a:r>
            <a:br>
              <a:rPr lang="nl-BE" dirty="0"/>
            </a:br>
            <a:r>
              <a:rPr lang="nl-BE" dirty="0"/>
              <a:t>E-mailadres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1498646" y="6139048"/>
            <a:ext cx="6505200" cy="300831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nl-NL" sz="1700" b="0" smtClean="0">
                <a:solidFill>
                  <a:schemeClr val="accent6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BE"/>
            </a:lvl5pPr>
          </a:lstStyle>
          <a:p>
            <a:pPr marL="0" lvl="0" indent="0">
              <a:lnSpc>
                <a:spcPct val="98000"/>
              </a:lnSpc>
              <a:spcBef>
                <a:spcPts val="0"/>
              </a:spcBef>
              <a:buNone/>
            </a:pPr>
            <a:r>
              <a:rPr lang="nl-NL" dirty="0"/>
              <a:t>Herhaal hier de titel van je schermpresentatie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15249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9" y="6295886"/>
            <a:ext cx="8177801" cy="28956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om titel van de </a:t>
            </a:r>
            <a:r>
              <a:rPr lang="nl-NL" dirty="0" err="1"/>
              <a:t>basisdia</a:t>
            </a:r>
            <a:r>
              <a:rPr lang="nl-NL" dirty="0"/>
              <a:t> in te geven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pPr lvl="0"/>
            <a:r>
              <a:rPr lang="nl-NL" dirty="0"/>
              <a:t>Klik om de inhoud van de </a:t>
            </a:r>
            <a:r>
              <a:rPr lang="nl-NL" dirty="0" err="1"/>
              <a:t>basisdia</a:t>
            </a:r>
            <a:r>
              <a:rPr lang="nl-NL" dirty="0"/>
              <a:t> in te voegen. </a:t>
            </a:r>
            <a:br>
              <a:rPr lang="nl-NL" dirty="0"/>
            </a:br>
            <a:r>
              <a:rPr lang="nl-NL" dirty="0"/>
              <a:t>Beperk je bij voorkeur tot 7 tekstlijnen.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65506" y="6418800"/>
            <a:ext cx="136815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8217D65A-58B9-41D7-9197-22407B0E65BC}" type="datetime4">
              <a:rPr lang="nl-BE"/>
              <a:pPr/>
              <a:t>11 februari 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2865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sdia me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2719" y="910800"/>
            <a:ext cx="761040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Klik om de titel van de </a:t>
            </a:r>
            <a:r>
              <a:rPr lang="nl-NL" dirty="0" err="1"/>
              <a:t>basisdia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/>
              <a:t>met 2 kolommen in te geven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89520" y="1789201"/>
            <a:ext cx="3337200" cy="4232087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pPr/>
              <a:t>‹nr.›</a:t>
            </a:fld>
            <a:endParaRPr lang="nl-BE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9" y="6295886"/>
            <a:ext cx="8177801" cy="289561"/>
          </a:xfrm>
          <a:prstGeom prst="rect">
            <a:avLst/>
          </a:prstGeom>
        </p:spPr>
      </p:pic>
      <p:sp>
        <p:nvSpPr>
          <p:cNvPr id="8" name="Tijdelijke aanduiding voor inhoud 2"/>
          <p:cNvSpPr>
            <a:spLocks noGrp="1"/>
          </p:cNvSpPr>
          <p:nvPr>
            <p:ph idx="13"/>
          </p:nvPr>
        </p:nvSpPr>
        <p:spPr>
          <a:xfrm>
            <a:off x="5035919" y="1789201"/>
            <a:ext cx="3337200" cy="4232087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nl-BE" dirty="0"/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65506" y="6418800"/>
            <a:ext cx="136815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E25C2524-4740-4157-8167-35B87ED801F3}" type="datetime4">
              <a:rPr lang="nl-BE"/>
              <a:pPr/>
              <a:t>11 februari 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347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sdia me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2719" y="910800"/>
            <a:ext cx="761040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Klik om de titel van de </a:t>
            </a:r>
            <a:r>
              <a:rPr lang="nl-NL" dirty="0" err="1"/>
              <a:t>basisdia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/>
              <a:t>met 2 kolommen in te geven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89520" y="1789201"/>
            <a:ext cx="3337200" cy="4232087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‹nr.›</a:t>
            </a:fld>
            <a:endParaRPr lang="nl-BE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9" y="6295886"/>
            <a:ext cx="8177801" cy="289561"/>
          </a:xfrm>
          <a:prstGeom prst="rect">
            <a:avLst/>
          </a:prstGeom>
        </p:spPr>
      </p:pic>
      <p:sp>
        <p:nvSpPr>
          <p:cNvPr id="8" name="Tijdelijke aanduiding voor inhoud 2"/>
          <p:cNvSpPr>
            <a:spLocks noGrp="1"/>
          </p:cNvSpPr>
          <p:nvPr>
            <p:ph idx="13"/>
          </p:nvPr>
        </p:nvSpPr>
        <p:spPr>
          <a:xfrm>
            <a:off x="5035919" y="1789201"/>
            <a:ext cx="3337200" cy="4232087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nl-BE" dirty="0"/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65506" y="6418800"/>
            <a:ext cx="136815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E25C2524-4740-4157-8167-35B87ED801F3}" type="datetime4">
              <a:rPr lang="nl-BE" smtClean="0"/>
              <a:t>11 februari 2020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391415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9" y="6295886"/>
            <a:ext cx="8177801" cy="289561"/>
          </a:xfrm>
          <a:prstGeom prst="rect">
            <a:avLst/>
          </a:prstGeom>
        </p:spPr>
      </p:pic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l-BE"/>
              <a:t>Kies 'Invoegen › Koptekst en voettekst' deze voettekst aan te passen.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8" name="Tijdelijke aanduiding voor inhoud 7"/>
          <p:cNvSpPr>
            <a:spLocks noGrp="1"/>
          </p:cNvSpPr>
          <p:nvPr>
            <p:ph sz="quarter" idx="13" hasCustomPrompt="1"/>
          </p:nvPr>
        </p:nvSpPr>
        <p:spPr>
          <a:xfrm>
            <a:off x="507600" y="759600"/>
            <a:ext cx="8128800" cy="5320800"/>
          </a:xfrm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l-NL" dirty="0"/>
              <a:t>Klik hier om een </a:t>
            </a:r>
            <a:br>
              <a:rPr lang="nl-NL" dirty="0"/>
            </a:br>
            <a:r>
              <a:rPr lang="nl-NL" dirty="0"/>
              <a:t>tabel - grafiek - foto - video</a:t>
            </a: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r>
              <a:rPr lang="nl-NL" dirty="0"/>
              <a:t>in te voegen</a:t>
            </a:r>
            <a:br>
              <a:rPr lang="nl-NL" dirty="0"/>
            </a:br>
            <a:endParaRPr lang="nl-NL" dirty="0"/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65506" y="6418800"/>
            <a:ext cx="136815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EA69F03D-75F1-49C2-A7A5-895484E0DCED}" type="datetime4">
              <a:rPr lang="nl-BE"/>
              <a:pPr/>
              <a:t>11 februari 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689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dia met kader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9" y="6295886"/>
            <a:ext cx="8177801" cy="289561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9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842800" y="0"/>
            <a:ext cx="2793600" cy="4179600"/>
          </a:xfrm>
          <a:solidFill>
            <a:schemeClr val="accent1"/>
          </a:solidFill>
        </p:spPr>
        <p:txBody>
          <a:bodyPr lIns="254160" tIns="975600" rIns="254160" bIns="288000" anchor="t" anchorCtr="0">
            <a:noAutofit/>
          </a:bodyPr>
          <a:lstStyle>
            <a:lvl1pPr>
              <a:buClr>
                <a:schemeClr val="tx2"/>
              </a:buClr>
              <a:defRPr sz="2300" baseline="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3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3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3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3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Voeg tekst toe of laat blanco.</a:t>
            </a:r>
            <a:br>
              <a:rPr lang="nl-NL" dirty="0"/>
            </a:br>
            <a:r>
              <a:rPr lang="nl-NL" dirty="0"/>
              <a:t>[ tabtoets aan het begin van een alinea = </a:t>
            </a:r>
            <a:r>
              <a:rPr lang="nl-NL" dirty="0" err="1"/>
              <a:t>subkopje</a:t>
            </a:r>
            <a:r>
              <a:rPr lang="nl-NL" dirty="0"/>
              <a:t>. </a:t>
            </a:r>
            <a:br>
              <a:rPr lang="nl-NL" dirty="0"/>
            </a:br>
            <a:r>
              <a:rPr lang="nl-NL" dirty="0" err="1"/>
              <a:t>shift+tab</a:t>
            </a:r>
            <a:r>
              <a:rPr lang="nl-NL" dirty="0"/>
              <a:t> = spring terug naar gewone tekstopmaak. ]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2719" y="910800"/>
            <a:ext cx="4568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voor de titel van de </a:t>
            </a:r>
            <a:r>
              <a:rPr lang="nl-NL" dirty="0" err="1"/>
              <a:t>basisdia</a:t>
            </a:r>
            <a:r>
              <a:rPr lang="nl-NL" dirty="0"/>
              <a:t> met kadertekst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89520" y="1789201"/>
            <a:ext cx="4140000" cy="4232087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nl-BE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65506" y="6418800"/>
            <a:ext cx="136815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AF3BE76C-2819-4B13-BDA4-DC85A1E67A68}" type="datetime4">
              <a:rPr lang="nl-BE"/>
              <a:pPr/>
              <a:t>11 februari 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68401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dia met zij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9" y="6295886"/>
            <a:ext cx="8177801" cy="289561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155200" y="0"/>
            <a:ext cx="3988800" cy="6858000"/>
          </a:xfrm>
          <a:solidFill>
            <a:schemeClr val="accent1"/>
          </a:solidFill>
        </p:spPr>
        <p:txBody>
          <a:bodyPr lIns="687960" tIns="975600" rIns="507960" bIns="756000" anchor="t" anchorCtr="0">
            <a:noAutofit/>
          </a:bodyPr>
          <a:lstStyle>
            <a:lvl1pPr>
              <a:buClr>
                <a:schemeClr val="tx2"/>
              </a:buClr>
              <a:defRPr sz="230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3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3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3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3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 of laat blanco.</a:t>
            </a:r>
            <a:br>
              <a:rPr lang="nl-NL" dirty="0"/>
            </a:br>
            <a:r>
              <a:rPr lang="nl-NL" dirty="0"/>
              <a:t>[ tabtoets aan het begin van een alinea   = </a:t>
            </a:r>
            <a:r>
              <a:rPr lang="nl-NL" dirty="0" err="1"/>
              <a:t>subkopje</a:t>
            </a:r>
            <a:r>
              <a:rPr lang="nl-NL" dirty="0"/>
              <a:t>. </a:t>
            </a:r>
            <a:br>
              <a:rPr lang="nl-NL" dirty="0"/>
            </a:br>
            <a:r>
              <a:rPr lang="nl-NL" dirty="0" err="1"/>
              <a:t>shift+tab</a:t>
            </a:r>
            <a:r>
              <a:rPr lang="nl-NL" dirty="0"/>
              <a:t> = spring terug naar gewone tekstopmaak. ]</a:t>
            </a:r>
            <a:endParaRPr lang="nl-BE" dirty="0"/>
          </a:p>
        </p:txBody>
      </p:sp>
      <p:sp>
        <p:nvSpPr>
          <p:cNvPr id="11" name="Tijdelijke aanduiding voor tekst 7"/>
          <p:cNvSpPr>
            <a:spLocks noGrp="1"/>
          </p:cNvSpPr>
          <p:nvPr>
            <p:ph type="body" sz="quarter" idx="16" hasCustomPrompt="1"/>
          </p:nvPr>
        </p:nvSpPr>
        <p:spPr>
          <a:xfrm>
            <a:off x="4831200" y="0"/>
            <a:ext cx="784800" cy="6858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2719" y="910800"/>
            <a:ext cx="406080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Klik voor de titel van </a:t>
            </a:r>
            <a:r>
              <a:rPr lang="nl-NL" dirty="0" err="1"/>
              <a:t>debasisdia</a:t>
            </a:r>
            <a:r>
              <a:rPr lang="nl-NL" dirty="0"/>
              <a:t> met zijkolom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89519" y="1789201"/>
            <a:ext cx="3632400" cy="4232087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837632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dia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9" y="6295886"/>
            <a:ext cx="8177801" cy="289561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5" hasCustomPrompt="1"/>
          </p:nvPr>
        </p:nvSpPr>
        <p:spPr>
          <a:xfrm>
            <a:off x="5155200" y="0"/>
            <a:ext cx="3988800" cy="6858000"/>
          </a:xfrm>
          <a:solidFill>
            <a:schemeClr val="bg2">
              <a:lumMod val="9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BE" dirty="0"/>
              <a:t>Klik hier </a:t>
            </a:r>
            <a:br>
              <a:rPr lang="nl-BE" dirty="0"/>
            </a:br>
            <a:r>
              <a:rPr lang="nl-BE" dirty="0"/>
              <a:t>om een </a:t>
            </a:r>
            <a:br>
              <a:rPr lang="nl-BE" dirty="0"/>
            </a:br>
            <a:br>
              <a:rPr lang="nl-BE" dirty="0"/>
            </a:br>
            <a:r>
              <a:rPr lang="nl-BE" dirty="0"/>
              <a:t>afbeelding </a:t>
            </a:r>
            <a:br>
              <a:rPr lang="nl-BE" dirty="0"/>
            </a:br>
            <a:r>
              <a:rPr lang="nl-BE" dirty="0"/>
              <a:t>in te voegen</a:t>
            </a:r>
          </a:p>
        </p:txBody>
      </p:sp>
      <p:sp>
        <p:nvSpPr>
          <p:cNvPr id="9" name="Tijdelijke aanduiding voor tekst 7"/>
          <p:cNvSpPr>
            <a:spLocks noGrp="1"/>
          </p:cNvSpPr>
          <p:nvPr>
            <p:ph type="body" sz="quarter" idx="16" hasCustomPrompt="1"/>
          </p:nvPr>
        </p:nvSpPr>
        <p:spPr>
          <a:xfrm>
            <a:off x="4831200" y="0"/>
            <a:ext cx="784800" cy="6858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2719" y="910800"/>
            <a:ext cx="4060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voor de titel van de </a:t>
            </a:r>
            <a:r>
              <a:rPr lang="nl-NL" dirty="0" err="1"/>
              <a:t>basisdia</a:t>
            </a:r>
            <a:r>
              <a:rPr lang="nl-NL" dirty="0"/>
              <a:t> met foto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89519" y="1789201"/>
            <a:ext cx="3632400" cy="4232087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844231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zz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0" y="1900800"/>
            <a:ext cx="8129033" cy="419100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9" y="6295886"/>
            <a:ext cx="8177801" cy="28956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83789" y="910800"/>
            <a:ext cx="8152843" cy="57398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Klik voor de titel van de </a:t>
            </a:r>
            <a:r>
              <a:rPr lang="nl-NL" dirty="0" err="1"/>
              <a:t>puzzeldia</a:t>
            </a:r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1900800"/>
            <a:ext cx="2718000" cy="2095200"/>
          </a:xfrm>
        </p:spPr>
        <p:txBody>
          <a:bodyPr lIns="381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tx2"/>
              </a:buClr>
              <a:defRPr b="1" spc="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Clr>
                <a:schemeClr val="tx2"/>
              </a:buClr>
              <a:defRPr sz="3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tx2"/>
              </a:buClr>
              <a:defRPr sz="12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2" name="Tijdelijke aanduiding vo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3225717" y="1900800"/>
            <a:ext cx="2692800" cy="2095200"/>
          </a:xfrm>
        </p:spPr>
        <p:txBody>
          <a:bodyPr lIns="381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3"/>
              </a:buClr>
              <a:defRPr b="1" spc="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Clr>
                <a:schemeClr val="accent3"/>
              </a:buClr>
              <a:defRPr sz="3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3" name="Tijdelijke aanduiding voor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5918633" y="1900800"/>
            <a:ext cx="2718000" cy="2095200"/>
          </a:xfrm>
        </p:spPr>
        <p:txBody>
          <a:bodyPr lIns="381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4"/>
              </a:buClr>
              <a:defRPr b="1" spc="0" baseline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buClr>
                <a:schemeClr val="accent4"/>
              </a:buClr>
              <a:defRPr sz="3000"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4" name="Tijdelijke aanduiding voor tekst 9"/>
          <p:cNvSpPr>
            <a:spLocks noGrp="1"/>
          </p:cNvSpPr>
          <p:nvPr>
            <p:ph type="body" sz="quarter" idx="16" hasCustomPrompt="1"/>
          </p:nvPr>
        </p:nvSpPr>
        <p:spPr>
          <a:xfrm>
            <a:off x="507600" y="3996609"/>
            <a:ext cx="2718000" cy="2095200"/>
          </a:xfrm>
        </p:spPr>
        <p:txBody>
          <a:bodyPr lIns="381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4"/>
              </a:buClr>
              <a:defRPr b="1" spc="0" baseline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buClr>
                <a:schemeClr val="accent4"/>
              </a:buClr>
              <a:defRPr sz="3000"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5" name="Tijdelijke aanduiding voor tekst 9"/>
          <p:cNvSpPr>
            <a:spLocks noGrp="1"/>
          </p:cNvSpPr>
          <p:nvPr>
            <p:ph type="body" sz="quarter" idx="17" hasCustomPrompt="1"/>
          </p:nvPr>
        </p:nvSpPr>
        <p:spPr>
          <a:xfrm>
            <a:off x="3225717" y="3996609"/>
            <a:ext cx="2692800" cy="2095200"/>
          </a:xfrm>
        </p:spPr>
        <p:txBody>
          <a:bodyPr lIns="381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6"/>
              </a:buClr>
              <a:defRPr b="1" spc="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Clr>
                <a:schemeClr val="accent6"/>
              </a:buClr>
              <a:defRPr sz="3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accent6"/>
              </a:buClr>
              <a:defRPr sz="12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accent6"/>
              </a:buClr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buClr>
                <a:schemeClr val="accent6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6" name="Tijdelijke aanduiding voor tekst 9"/>
          <p:cNvSpPr>
            <a:spLocks noGrp="1"/>
          </p:cNvSpPr>
          <p:nvPr>
            <p:ph type="body" sz="quarter" idx="18" hasCustomPrompt="1"/>
          </p:nvPr>
        </p:nvSpPr>
        <p:spPr>
          <a:xfrm>
            <a:off x="5918633" y="3996609"/>
            <a:ext cx="2718000" cy="2095200"/>
          </a:xfrm>
        </p:spPr>
        <p:txBody>
          <a:bodyPr lIns="381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3"/>
              </a:buClr>
              <a:defRPr b="1" spc="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Clr>
                <a:schemeClr val="accent3"/>
              </a:buClr>
              <a:defRPr sz="3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65506" y="6418800"/>
            <a:ext cx="136815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FDEDCD25-FC3A-4443-AE97-0FA21963CF0B}" type="datetime4">
              <a:rPr lang="nl-BE"/>
              <a:pPr/>
              <a:t>11 februari 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23281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zzel met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F12D86-93AC-45BB-B8CA-9542A3CF9355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>
              <a:solidFill>
                <a:prstClr val="white"/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0" y="6295886"/>
            <a:ext cx="8177801" cy="289561"/>
          </a:xfrm>
          <a:prstGeom prst="rect">
            <a:avLst/>
          </a:prstGeom>
        </p:spPr>
      </p:pic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nl-BE">
                <a:solidFill>
                  <a:prstClr val="white"/>
                </a:solidFill>
              </a:rPr>
              <a:t>Kies 'Invoegen › Koptekst en voettekst' deze voettekst aan te passen.</a:t>
            </a:r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17" name="Tijdelijke aanduiding voor tekst 9"/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1900800"/>
            <a:ext cx="2934000" cy="2098800"/>
          </a:xfrm>
          <a:blipFill>
            <a:blip r:embed="rId4"/>
            <a:stretch>
              <a:fillRect/>
            </a:stretch>
          </a:blipFill>
        </p:spPr>
        <p:txBody>
          <a:bodyPr lIns="381600" tIns="349200" rIns="597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tx2"/>
              </a:buClr>
              <a:defRPr b="1" spc="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Clr>
                <a:schemeClr val="tx2"/>
              </a:buClr>
              <a:defRPr sz="3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tx2"/>
              </a:buClr>
              <a:defRPr sz="12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9" name="Tijdelijke aanduiding voor tekst 9"/>
          <p:cNvSpPr>
            <a:spLocks noGrp="1"/>
          </p:cNvSpPr>
          <p:nvPr>
            <p:ph type="body" sz="quarter" idx="17" hasCustomPrompt="1"/>
          </p:nvPr>
        </p:nvSpPr>
        <p:spPr>
          <a:xfrm>
            <a:off x="3009600" y="3996609"/>
            <a:ext cx="2908800" cy="2098800"/>
          </a:xfrm>
          <a:blipFill>
            <a:blip r:embed="rId5"/>
            <a:stretch>
              <a:fillRect/>
            </a:stretch>
          </a:blipFill>
        </p:spPr>
        <p:txBody>
          <a:bodyPr lIns="597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6"/>
              </a:buClr>
              <a:defRPr b="1" spc="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Clr>
                <a:schemeClr val="accent6"/>
              </a:buClr>
              <a:defRPr sz="3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accent6"/>
              </a:buClr>
              <a:defRPr sz="12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accent6"/>
              </a:buClr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buClr>
                <a:schemeClr val="accent6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22" name="Tijdelijke aanduiding voor tekst 9"/>
          <p:cNvSpPr>
            <a:spLocks noGrp="1"/>
          </p:cNvSpPr>
          <p:nvPr>
            <p:ph type="body" sz="quarter" idx="18" hasCustomPrompt="1"/>
          </p:nvPr>
        </p:nvSpPr>
        <p:spPr>
          <a:xfrm>
            <a:off x="5918633" y="1900800"/>
            <a:ext cx="2718000" cy="2311200"/>
          </a:xfrm>
          <a:blipFill>
            <a:blip r:embed="rId6"/>
            <a:stretch>
              <a:fillRect/>
            </a:stretch>
          </a:blipFill>
        </p:spPr>
        <p:txBody>
          <a:bodyPr lIns="381600" tIns="349200" rIns="381600" bIns="565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4"/>
              </a:buClr>
              <a:defRPr b="1" spc="0" baseline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buClr>
                <a:schemeClr val="accent4"/>
              </a:buClr>
              <a:defRPr sz="3000"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65506" y="6418800"/>
            <a:ext cx="136815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chemeClr val="bg1"/>
                </a:solidFill>
              </a:defRPr>
            </a:lvl1pPr>
          </a:lstStyle>
          <a:p>
            <a:fld id="{E8F54BD9-D9A6-4C1D-BF05-19FF8826E3FA}" type="datetime4">
              <a:rPr lang="nl-BE">
                <a:solidFill>
                  <a:prstClr val="white"/>
                </a:solidFill>
              </a:rPr>
              <a:pPr/>
              <a:t>11 februari 2020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483789" y="910800"/>
            <a:ext cx="8152843" cy="57398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Klik voor de titel van de </a:t>
            </a:r>
            <a:r>
              <a:rPr lang="nl-NL" dirty="0" err="1"/>
              <a:t>puzzeldia</a:t>
            </a:r>
            <a:r>
              <a:rPr lang="nl-NL" dirty="0"/>
              <a:t> met foto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468012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eurdia met 1 kolom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18541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0" y="6295886"/>
            <a:ext cx="8177801" cy="289561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nl-BE">
                <a:solidFill>
                  <a:prstClr val="white"/>
                </a:solidFill>
              </a:rPr>
              <a:t>Kies 'Invoegen › Koptekst en voettekst' deze voettekst aan te passen.</a:t>
            </a:r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F12D86-93AC-45BB-B8CA-9542A3CF9355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2719" y="423316"/>
            <a:ext cx="7893882" cy="1143000"/>
          </a:xfrm>
        </p:spPr>
        <p:txBody>
          <a:bodyPr anchor="b" anchorCtr="0"/>
          <a:lstStyle>
            <a:lvl1pPr>
              <a:defRPr sz="3700" baseline="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Klik voor de titel van de</a:t>
            </a:r>
            <a:br>
              <a:rPr lang="nl-NL" dirty="0"/>
            </a:br>
            <a:r>
              <a:rPr lang="nl-NL" dirty="0" err="1"/>
              <a:t>kleurdia</a:t>
            </a:r>
            <a:r>
              <a:rPr lang="nl-NL" dirty="0"/>
              <a:t> met 1 kolom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31765" y="2756387"/>
            <a:ext cx="7924835" cy="2960414"/>
          </a:xfrm>
        </p:spPr>
        <p:txBody>
          <a:bodyPr>
            <a:noAutofit/>
          </a:bodyPr>
          <a:lstStyle>
            <a:lvl1pPr>
              <a:buClr>
                <a:schemeClr val="tx2"/>
              </a:buClr>
              <a:defRPr sz="270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5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7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5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5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BE" dirty="0"/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65506" y="6418800"/>
            <a:ext cx="136815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chemeClr val="bg1"/>
                </a:solidFill>
              </a:defRPr>
            </a:lvl1pPr>
          </a:lstStyle>
          <a:p>
            <a:fld id="{F6989B40-2FF8-448C-B902-C85C4D815457}" type="datetime4">
              <a:rPr lang="nl-BE">
                <a:solidFill>
                  <a:prstClr val="white"/>
                </a:solidFill>
              </a:rPr>
              <a:pPr/>
              <a:t>11 februari 2020</a:t>
            </a:fld>
            <a:endParaRPr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6667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leurdia met 2 kolomm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18541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0" y="6295886"/>
            <a:ext cx="8177801" cy="289561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nl-BE">
                <a:solidFill>
                  <a:prstClr val="white"/>
                </a:solidFill>
              </a:rPr>
              <a:t>Kies 'Invoegen › Koptekst en voettekst' deze voettekst aan te passen.</a:t>
            </a:r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F12D86-93AC-45BB-B8CA-9542A3CF9355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2719" y="423316"/>
            <a:ext cx="7893882" cy="1143000"/>
          </a:xfrm>
        </p:spPr>
        <p:txBody>
          <a:bodyPr anchor="b" anchorCtr="0"/>
          <a:lstStyle>
            <a:lvl1pPr>
              <a:defRPr sz="3700" baseline="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Klik voor de titel van de</a:t>
            </a:r>
            <a:br>
              <a:rPr lang="nl-NL" dirty="0"/>
            </a:br>
            <a:r>
              <a:rPr lang="nl-NL" dirty="0" err="1"/>
              <a:t>kleurdia</a:t>
            </a:r>
            <a:r>
              <a:rPr lang="nl-NL" dirty="0"/>
              <a:t> met 2 kolommen</a:t>
            </a:r>
            <a:endParaRPr lang="nl-BE" dirty="0"/>
          </a:p>
        </p:txBody>
      </p:sp>
      <p:sp>
        <p:nvSpPr>
          <p:cNvPr id="8" name="Tijdelijke aanduiding voor inhoud 2"/>
          <p:cNvSpPr>
            <a:spLocks noGrp="1"/>
          </p:cNvSpPr>
          <p:nvPr>
            <p:ph idx="13"/>
          </p:nvPr>
        </p:nvSpPr>
        <p:spPr>
          <a:xfrm>
            <a:off x="4959401" y="2757601"/>
            <a:ext cx="3697200" cy="2959200"/>
          </a:xfrm>
        </p:spPr>
        <p:txBody>
          <a:bodyPr>
            <a:noAutofit/>
          </a:bodyPr>
          <a:lstStyle>
            <a:lvl1pPr>
              <a:buClr>
                <a:schemeClr val="tx2"/>
              </a:buClr>
              <a:defRPr sz="270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5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7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5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5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31766" y="2756387"/>
            <a:ext cx="3697200" cy="2960414"/>
          </a:xfrm>
        </p:spPr>
        <p:txBody>
          <a:bodyPr>
            <a:noAutofit/>
          </a:bodyPr>
          <a:lstStyle>
            <a:lvl1pPr>
              <a:buClr>
                <a:schemeClr val="tx2"/>
              </a:buClr>
              <a:defRPr sz="270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5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7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5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5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BE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65506" y="6418800"/>
            <a:ext cx="136815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chemeClr val="bg1"/>
                </a:solidFill>
              </a:defRPr>
            </a:lvl1pPr>
          </a:lstStyle>
          <a:p>
            <a:fld id="{0DC96DE0-6A28-4FE3-A3D6-9BD4B3CD60D1}" type="datetime4">
              <a:rPr lang="nl-BE">
                <a:solidFill>
                  <a:prstClr val="white"/>
                </a:solidFill>
              </a:rPr>
              <a:pPr/>
              <a:t>11 februari 2020</a:t>
            </a:fld>
            <a:endParaRPr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565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eurdia met tekst en f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9" y="6295886"/>
            <a:ext cx="8177801" cy="28956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185415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r>
              <a:rPr lang="nl-BE">
                <a:solidFill>
                  <a:prstClr val="black"/>
                </a:solidFill>
              </a:rPr>
              <a:t>Kies 'Invoegen › Koptekst en voettekst' deze voettekst aan te passen.</a:t>
            </a:r>
            <a:endParaRPr lang="nl-BE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8F12D86-93AC-45BB-B8CA-9542A3CF9355}" type="slidenum">
              <a:rPr lang="nl-BE" smtClean="0">
                <a:solidFill>
                  <a:prstClr val="black"/>
                </a:solidFill>
              </a:rPr>
              <a:pPr/>
              <a:t>‹nr.›</a:t>
            </a:fld>
            <a:endParaRPr lang="nl-BE" dirty="0">
              <a:solidFill>
                <a:prstClr val="black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2719" y="423316"/>
            <a:ext cx="7893882" cy="1143000"/>
          </a:xfrm>
        </p:spPr>
        <p:txBody>
          <a:bodyPr anchor="b" anchorCtr="0"/>
          <a:lstStyle>
            <a:lvl1pPr>
              <a:defRPr sz="37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voor de titel van de</a:t>
            </a:r>
            <a:br>
              <a:rPr lang="nl-NL" dirty="0"/>
            </a:br>
            <a:r>
              <a:rPr lang="nl-NL" dirty="0" err="1"/>
              <a:t>kleurdia</a:t>
            </a:r>
            <a:r>
              <a:rPr lang="nl-NL" dirty="0"/>
              <a:t> met tekst en foto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31766" y="2756387"/>
            <a:ext cx="3697200" cy="2960414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2700"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defRPr sz="2500"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defRPr sz="2700">
                <a:solidFill>
                  <a:schemeClr val="tx1"/>
                </a:solidFill>
              </a:defRPr>
            </a:lvl3pPr>
            <a:lvl4pPr>
              <a:buClr>
                <a:schemeClr val="tx2"/>
              </a:buClr>
              <a:defRPr sz="2500">
                <a:solidFill>
                  <a:schemeClr val="tx1"/>
                </a:solidFill>
              </a:defRPr>
            </a:lvl4pPr>
            <a:lvl5pPr>
              <a:buClr>
                <a:schemeClr val="tx2"/>
              </a:buClr>
              <a:defRPr sz="25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BE" dirty="0"/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5" hasCustomPrompt="1"/>
          </p:nvPr>
        </p:nvSpPr>
        <p:spPr>
          <a:xfrm>
            <a:off x="5079600" y="2476800"/>
            <a:ext cx="3556800" cy="3240000"/>
          </a:xfrm>
          <a:solidFill>
            <a:schemeClr val="bg2">
              <a:lumMod val="9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BE" dirty="0"/>
              <a:t>Klik hier </a:t>
            </a:r>
            <a:br>
              <a:rPr lang="nl-BE" dirty="0"/>
            </a:br>
            <a:r>
              <a:rPr lang="nl-BE" dirty="0"/>
              <a:t>om een </a:t>
            </a:r>
            <a:br>
              <a:rPr lang="nl-BE" dirty="0"/>
            </a:br>
            <a:br>
              <a:rPr lang="nl-BE" dirty="0"/>
            </a:br>
            <a:r>
              <a:rPr lang="nl-BE" dirty="0"/>
              <a:t>afbeelding </a:t>
            </a:r>
            <a:br>
              <a:rPr lang="nl-BE" dirty="0"/>
            </a:br>
            <a:r>
              <a:rPr lang="nl-BE" dirty="0"/>
              <a:t>in te voegen</a:t>
            </a:r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65506" y="6418800"/>
            <a:ext cx="136815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AB6087A7-EEEC-4013-92E6-4F4C7277CA96}" type="datetime4">
              <a:rPr lang="nl-BE"/>
              <a:pPr/>
              <a:t>11 februari 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49571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5163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9" y="6295886"/>
            <a:ext cx="8177801" cy="289561"/>
          </a:xfrm>
          <a:prstGeom prst="rect">
            <a:avLst/>
          </a:prstGeom>
        </p:spPr>
      </p:pic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l-BE"/>
              <a:t>Kies 'Invoegen › Koptekst en voettekst' deze voettekst aan te passen.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‹nr.›</a:t>
            </a:fld>
            <a:endParaRPr lang="nl-BE"/>
          </a:p>
        </p:txBody>
      </p:sp>
      <p:sp>
        <p:nvSpPr>
          <p:cNvPr id="8" name="Tijdelijke aanduiding voor inhoud 7"/>
          <p:cNvSpPr>
            <a:spLocks noGrp="1"/>
          </p:cNvSpPr>
          <p:nvPr>
            <p:ph sz="quarter" idx="13" hasCustomPrompt="1"/>
          </p:nvPr>
        </p:nvSpPr>
        <p:spPr>
          <a:xfrm>
            <a:off x="507600" y="759600"/>
            <a:ext cx="8128800" cy="5320800"/>
          </a:xfrm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l-NL" dirty="0"/>
              <a:t>Klik hier om een </a:t>
            </a:r>
            <a:br>
              <a:rPr lang="nl-NL" dirty="0"/>
            </a:br>
            <a:r>
              <a:rPr lang="nl-NL" dirty="0"/>
              <a:t>tabel - grafiek - foto - video</a:t>
            </a: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r>
              <a:rPr lang="nl-NL" dirty="0"/>
              <a:t>in te voegen</a:t>
            </a:r>
            <a:br>
              <a:rPr lang="nl-NL" dirty="0"/>
            </a:br>
            <a:endParaRPr lang="nl-NL" dirty="0"/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65506" y="6418800"/>
            <a:ext cx="136815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EA69F03D-75F1-49C2-A7A5-895484E0DCED}" type="datetime4">
              <a:rPr lang="nl-BE" smtClean="0"/>
              <a:t>11 februari 2020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3124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dia met kader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9" y="6295886"/>
            <a:ext cx="8177801" cy="289561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‹nr.›</a:t>
            </a:fld>
            <a:endParaRPr lang="nl-BE"/>
          </a:p>
        </p:txBody>
      </p:sp>
      <p:sp>
        <p:nvSpPr>
          <p:cNvPr id="9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842800" y="0"/>
            <a:ext cx="2793600" cy="4179600"/>
          </a:xfrm>
          <a:solidFill>
            <a:schemeClr val="accent1"/>
          </a:solidFill>
        </p:spPr>
        <p:txBody>
          <a:bodyPr lIns="254160" tIns="975600" rIns="254160" bIns="288000" anchor="t" anchorCtr="0">
            <a:noAutofit/>
          </a:bodyPr>
          <a:lstStyle>
            <a:lvl1pPr>
              <a:buClr>
                <a:schemeClr val="tx2"/>
              </a:buClr>
              <a:defRPr sz="2300" baseline="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3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3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3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3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Voeg tekst toe of laat blanco.</a:t>
            </a:r>
            <a:br>
              <a:rPr lang="nl-NL" dirty="0"/>
            </a:br>
            <a:r>
              <a:rPr lang="nl-NL" dirty="0"/>
              <a:t>[ tabtoets aan het begin van een alinea = </a:t>
            </a:r>
            <a:r>
              <a:rPr lang="nl-NL" dirty="0" err="1"/>
              <a:t>subkopje</a:t>
            </a:r>
            <a:r>
              <a:rPr lang="nl-NL" dirty="0"/>
              <a:t>. </a:t>
            </a:r>
            <a:br>
              <a:rPr lang="nl-NL" dirty="0"/>
            </a:br>
            <a:r>
              <a:rPr lang="nl-NL" dirty="0" err="1"/>
              <a:t>shift+tab</a:t>
            </a:r>
            <a:r>
              <a:rPr lang="nl-NL" dirty="0"/>
              <a:t> = spring terug naar gewone tekstopmaak. ]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2719" y="910800"/>
            <a:ext cx="4568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voor de titel van de </a:t>
            </a:r>
            <a:r>
              <a:rPr lang="nl-NL" dirty="0" err="1"/>
              <a:t>basisdia</a:t>
            </a:r>
            <a:r>
              <a:rPr lang="nl-NL" dirty="0"/>
              <a:t> met kadertekst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89520" y="1789201"/>
            <a:ext cx="4140000" cy="4232087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nl-BE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65506" y="6418800"/>
            <a:ext cx="136815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AF3BE76C-2819-4B13-BDA4-DC85A1E67A68}" type="datetime4">
              <a:rPr lang="nl-BE" smtClean="0"/>
              <a:t>11 februari 2020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77202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dia met zij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9" y="6295886"/>
            <a:ext cx="8177801" cy="289561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‹nr.›</a:t>
            </a:fld>
            <a:endParaRPr lang="nl-BE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155200" y="0"/>
            <a:ext cx="3988800" cy="6858000"/>
          </a:xfrm>
          <a:solidFill>
            <a:schemeClr val="accent1"/>
          </a:solidFill>
        </p:spPr>
        <p:txBody>
          <a:bodyPr lIns="687960" tIns="975600" rIns="507960" bIns="756000" anchor="t" anchorCtr="0">
            <a:noAutofit/>
          </a:bodyPr>
          <a:lstStyle>
            <a:lvl1pPr>
              <a:buClr>
                <a:schemeClr val="tx2"/>
              </a:buClr>
              <a:defRPr sz="230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3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3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3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3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 of laat blanco.</a:t>
            </a:r>
            <a:br>
              <a:rPr lang="nl-NL" dirty="0"/>
            </a:br>
            <a:r>
              <a:rPr lang="nl-NL" dirty="0"/>
              <a:t>[ tabtoets aan het begin van een alinea   = </a:t>
            </a:r>
            <a:r>
              <a:rPr lang="nl-NL" dirty="0" err="1"/>
              <a:t>subkopje</a:t>
            </a:r>
            <a:r>
              <a:rPr lang="nl-NL" dirty="0"/>
              <a:t>. </a:t>
            </a:r>
            <a:br>
              <a:rPr lang="nl-NL" dirty="0"/>
            </a:br>
            <a:r>
              <a:rPr lang="nl-NL" dirty="0" err="1"/>
              <a:t>shift+tab</a:t>
            </a:r>
            <a:r>
              <a:rPr lang="nl-NL" dirty="0"/>
              <a:t> = spring terug naar gewone tekstopmaak. ]</a:t>
            </a:r>
            <a:endParaRPr lang="nl-BE" dirty="0"/>
          </a:p>
        </p:txBody>
      </p:sp>
      <p:sp>
        <p:nvSpPr>
          <p:cNvPr id="11" name="Tijdelijke aanduiding voor tekst 7"/>
          <p:cNvSpPr>
            <a:spLocks noGrp="1"/>
          </p:cNvSpPr>
          <p:nvPr>
            <p:ph type="body" sz="quarter" idx="16" hasCustomPrompt="1"/>
          </p:nvPr>
        </p:nvSpPr>
        <p:spPr>
          <a:xfrm>
            <a:off x="4831200" y="0"/>
            <a:ext cx="784800" cy="6858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2719" y="910800"/>
            <a:ext cx="406080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Klik voor de titel van </a:t>
            </a:r>
            <a:r>
              <a:rPr lang="nl-NL" dirty="0" err="1"/>
              <a:t>debasisdia</a:t>
            </a:r>
            <a:r>
              <a:rPr lang="nl-NL" dirty="0"/>
              <a:t> met zijkolom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89519" y="1789201"/>
            <a:ext cx="3632400" cy="4232087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12138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dia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9" y="6295886"/>
            <a:ext cx="8177801" cy="289561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‹nr.›</a:t>
            </a:fld>
            <a:endParaRPr lang="nl-BE"/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5" hasCustomPrompt="1"/>
          </p:nvPr>
        </p:nvSpPr>
        <p:spPr>
          <a:xfrm>
            <a:off x="5155200" y="0"/>
            <a:ext cx="3988800" cy="6858000"/>
          </a:xfrm>
          <a:solidFill>
            <a:schemeClr val="bg2">
              <a:lumMod val="9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BE" dirty="0"/>
              <a:t>Klik hier </a:t>
            </a:r>
            <a:br>
              <a:rPr lang="nl-BE" dirty="0"/>
            </a:br>
            <a:r>
              <a:rPr lang="nl-BE" dirty="0"/>
              <a:t>om een </a:t>
            </a:r>
            <a:br>
              <a:rPr lang="nl-BE" dirty="0"/>
            </a:br>
            <a:br>
              <a:rPr lang="nl-BE" dirty="0"/>
            </a:br>
            <a:r>
              <a:rPr lang="nl-BE" dirty="0"/>
              <a:t>afbeelding </a:t>
            </a:r>
            <a:br>
              <a:rPr lang="nl-BE" dirty="0"/>
            </a:br>
            <a:r>
              <a:rPr lang="nl-BE" dirty="0"/>
              <a:t>in te voegen</a:t>
            </a:r>
          </a:p>
        </p:txBody>
      </p:sp>
      <p:sp>
        <p:nvSpPr>
          <p:cNvPr id="9" name="Tijdelijke aanduiding voor tekst 7"/>
          <p:cNvSpPr>
            <a:spLocks noGrp="1"/>
          </p:cNvSpPr>
          <p:nvPr>
            <p:ph type="body" sz="quarter" idx="16" hasCustomPrompt="1"/>
          </p:nvPr>
        </p:nvSpPr>
        <p:spPr>
          <a:xfrm>
            <a:off x="4831200" y="0"/>
            <a:ext cx="784800" cy="6858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2719" y="910800"/>
            <a:ext cx="4060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voor de titel van de </a:t>
            </a:r>
            <a:r>
              <a:rPr lang="nl-NL" dirty="0" err="1"/>
              <a:t>basisdia</a:t>
            </a:r>
            <a:r>
              <a:rPr lang="nl-NL" dirty="0"/>
              <a:t> met foto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89519" y="1789201"/>
            <a:ext cx="3632400" cy="4232087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3383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zz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0" y="1900800"/>
            <a:ext cx="8129033" cy="419100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9" y="6295886"/>
            <a:ext cx="8177801" cy="28956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83789" y="910800"/>
            <a:ext cx="8152843" cy="57398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Klik voor de titel van de </a:t>
            </a:r>
            <a:r>
              <a:rPr lang="nl-NL" dirty="0" err="1"/>
              <a:t>puzzeldia</a:t>
            </a:r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‹nr.›</a:t>
            </a:fld>
            <a:endParaRPr lang="nl-BE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1900800"/>
            <a:ext cx="2718000" cy="2095200"/>
          </a:xfrm>
        </p:spPr>
        <p:txBody>
          <a:bodyPr lIns="381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tx2"/>
              </a:buClr>
              <a:defRPr b="1" spc="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Clr>
                <a:schemeClr val="tx2"/>
              </a:buClr>
              <a:defRPr sz="3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tx2"/>
              </a:buClr>
              <a:defRPr sz="12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2" name="Tijdelijke aanduiding vo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3225717" y="1900800"/>
            <a:ext cx="2692800" cy="2095200"/>
          </a:xfrm>
        </p:spPr>
        <p:txBody>
          <a:bodyPr lIns="381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3"/>
              </a:buClr>
              <a:defRPr b="1" spc="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Clr>
                <a:schemeClr val="accent3"/>
              </a:buClr>
              <a:defRPr sz="3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3" name="Tijdelijke aanduiding voor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5918633" y="1900800"/>
            <a:ext cx="2718000" cy="2095200"/>
          </a:xfrm>
        </p:spPr>
        <p:txBody>
          <a:bodyPr lIns="381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4"/>
              </a:buClr>
              <a:defRPr b="1" spc="0" baseline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buClr>
                <a:schemeClr val="accent4"/>
              </a:buClr>
              <a:defRPr sz="3000"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4" name="Tijdelijke aanduiding voor tekst 9"/>
          <p:cNvSpPr>
            <a:spLocks noGrp="1"/>
          </p:cNvSpPr>
          <p:nvPr>
            <p:ph type="body" sz="quarter" idx="16" hasCustomPrompt="1"/>
          </p:nvPr>
        </p:nvSpPr>
        <p:spPr>
          <a:xfrm>
            <a:off x="507600" y="3996609"/>
            <a:ext cx="2718000" cy="2095200"/>
          </a:xfrm>
        </p:spPr>
        <p:txBody>
          <a:bodyPr lIns="381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4"/>
              </a:buClr>
              <a:defRPr b="1" spc="0" baseline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buClr>
                <a:schemeClr val="accent4"/>
              </a:buClr>
              <a:defRPr sz="3000"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5" name="Tijdelijke aanduiding voor tekst 9"/>
          <p:cNvSpPr>
            <a:spLocks noGrp="1"/>
          </p:cNvSpPr>
          <p:nvPr>
            <p:ph type="body" sz="quarter" idx="17" hasCustomPrompt="1"/>
          </p:nvPr>
        </p:nvSpPr>
        <p:spPr>
          <a:xfrm>
            <a:off x="3225717" y="3996609"/>
            <a:ext cx="2692800" cy="2095200"/>
          </a:xfrm>
        </p:spPr>
        <p:txBody>
          <a:bodyPr lIns="381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6"/>
              </a:buClr>
              <a:defRPr b="1" spc="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Clr>
                <a:schemeClr val="accent6"/>
              </a:buClr>
              <a:defRPr sz="3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accent6"/>
              </a:buClr>
              <a:defRPr sz="12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accent6"/>
              </a:buClr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buClr>
                <a:schemeClr val="accent6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6" name="Tijdelijke aanduiding voor tekst 9"/>
          <p:cNvSpPr>
            <a:spLocks noGrp="1"/>
          </p:cNvSpPr>
          <p:nvPr>
            <p:ph type="body" sz="quarter" idx="18" hasCustomPrompt="1"/>
          </p:nvPr>
        </p:nvSpPr>
        <p:spPr>
          <a:xfrm>
            <a:off x="5918633" y="3996609"/>
            <a:ext cx="2718000" cy="2095200"/>
          </a:xfrm>
        </p:spPr>
        <p:txBody>
          <a:bodyPr lIns="381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3"/>
              </a:buClr>
              <a:defRPr b="1" spc="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Clr>
                <a:schemeClr val="accent3"/>
              </a:buClr>
              <a:defRPr sz="3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65506" y="6418800"/>
            <a:ext cx="136815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FDEDCD25-FC3A-4443-AE97-0FA21963CF0B}" type="datetime4">
              <a:rPr lang="nl-BE" smtClean="0"/>
              <a:t>11 februari 2020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76036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zzel met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‹nr.›</a:t>
            </a:fld>
            <a:endParaRPr lang="nl-BE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0" y="6295886"/>
            <a:ext cx="8177801" cy="289561"/>
          </a:xfrm>
          <a:prstGeom prst="rect">
            <a:avLst/>
          </a:prstGeom>
        </p:spPr>
      </p:pic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17" name="Tijdelijke aanduiding voor tekst 9"/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1900800"/>
            <a:ext cx="2934000" cy="2098800"/>
          </a:xfrm>
          <a:blipFill>
            <a:blip r:embed="rId4"/>
            <a:stretch>
              <a:fillRect/>
            </a:stretch>
          </a:blipFill>
        </p:spPr>
        <p:txBody>
          <a:bodyPr lIns="381600" tIns="349200" rIns="597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tx2"/>
              </a:buClr>
              <a:defRPr b="1" spc="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Clr>
                <a:schemeClr val="tx2"/>
              </a:buClr>
              <a:defRPr sz="3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tx2"/>
              </a:buClr>
              <a:defRPr sz="12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9" name="Tijdelijke aanduiding voor tekst 9"/>
          <p:cNvSpPr>
            <a:spLocks noGrp="1"/>
          </p:cNvSpPr>
          <p:nvPr>
            <p:ph type="body" sz="quarter" idx="17" hasCustomPrompt="1"/>
          </p:nvPr>
        </p:nvSpPr>
        <p:spPr>
          <a:xfrm>
            <a:off x="3009600" y="3996609"/>
            <a:ext cx="2908800" cy="2098800"/>
          </a:xfrm>
          <a:blipFill>
            <a:blip r:embed="rId5"/>
            <a:stretch>
              <a:fillRect/>
            </a:stretch>
          </a:blipFill>
        </p:spPr>
        <p:txBody>
          <a:bodyPr lIns="597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6"/>
              </a:buClr>
              <a:defRPr b="1" spc="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Clr>
                <a:schemeClr val="accent6"/>
              </a:buClr>
              <a:defRPr sz="3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accent6"/>
              </a:buClr>
              <a:defRPr sz="12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accent6"/>
              </a:buClr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buClr>
                <a:schemeClr val="accent6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22" name="Tijdelijke aanduiding voor tekst 9"/>
          <p:cNvSpPr>
            <a:spLocks noGrp="1"/>
          </p:cNvSpPr>
          <p:nvPr>
            <p:ph type="body" sz="quarter" idx="18" hasCustomPrompt="1"/>
          </p:nvPr>
        </p:nvSpPr>
        <p:spPr>
          <a:xfrm>
            <a:off x="5918633" y="1900800"/>
            <a:ext cx="2718000" cy="2311200"/>
          </a:xfrm>
          <a:blipFill>
            <a:blip r:embed="rId6"/>
            <a:stretch>
              <a:fillRect/>
            </a:stretch>
          </a:blipFill>
        </p:spPr>
        <p:txBody>
          <a:bodyPr lIns="381600" tIns="349200" rIns="381600" bIns="565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4"/>
              </a:buClr>
              <a:defRPr b="1" spc="0" baseline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buClr>
                <a:schemeClr val="accent4"/>
              </a:buClr>
              <a:defRPr sz="3000"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65506" y="6418800"/>
            <a:ext cx="136815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chemeClr val="bg1"/>
                </a:solidFill>
              </a:defRPr>
            </a:lvl1pPr>
          </a:lstStyle>
          <a:p>
            <a:fld id="{E8F54BD9-D9A6-4C1D-BF05-19FF8826E3FA}" type="datetime4">
              <a:rPr lang="nl-BE" smtClean="0"/>
              <a:t>11 februari 2020</a:t>
            </a:fld>
            <a:endParaRPr lang="nl-BE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483789" y="910800"/>
            <a:ext cx="8152843" cy="57398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Klik voor de titel van de </a:t>
            </a:r>
            <a:r>
              <a:rPr lang="nl-NL" dirty="0" err="1"/>
              <a:t>puzzeldia</a:t>
            </a:r>
            <a:r>
              <a:rPr lang="nl-NL" dirty="0"/>
              <a:t> met foto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11595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eurdia met 1 kolom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18541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0" y="6295886"/>
            <a:ext cx="8177801" cy="289561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2719" y="423316"/>
            <a:ext cx="7893882" cy="1143000"/>
          </a:xfrm>
        </p:spPr>
        <p:txBody>
          <a:bodyPr anchor="b" anchorCtr="0"/>
          <a:lstStyle>
            <a:lvl1pPr>
              <a:defRPr sz="3700" baseline="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Klik voor de titel van de</a:t>
            </a:r>
            <a:br>
              <a:rPr lang="nl-NL" dirty="0"/>
            </a:br>
            <a:r>
              <a:rPr lang="nl-NL" dirty="0" err="1"/>
              <a:t>kleurdia</a:t>
            </a:r>
            <a:r>
              <a:rPr lang="nl-NL" dirty="0"/>
              <a:t> met 1 kolom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31765" y="2756387"/>
            <a:ext cx="7924835" cy="2960414"/>
          </a:xfrm>
        </p:spPr>
        <p:txBody>
          <a:bodyPr>
            <a:noAutofit/>
          </a:bodyPr>
          <a:lstStyle>
            <a:lvl1pPr>
              <a:buClr>
                <a:schemeClr val="tx2"/>
              </a:buClr>
              <a:defRPr sz="270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5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7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5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5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BE" dirty="0"/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65506" y="6418800"/>
            <a:ext cx="136815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chemeClr val="bg1"/>
                </a:solidFill>
              </a:defRPr>
            </a:lvl1pPr>
          </a:lstStyle>
          <a:p>
            <a:fld id="{F6989B40-2FF8-448C-B902-C85C4D815457}" type="datetime4">
              <a:rPr lang="nl-BE" smtClean="0"/>
              <a:t>11 februari 2020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1863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93735" y="6418834"/>
            <a:ext cx="5806458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rgbClr val="2C3F48"/>
                </a:solidFill>
              </a:defRPr>
            </a:lvl1pPr>
          </a:lstStyle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165707" y="6418834"/>
            <a:ext cx="379088" cy="22909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rgbClr val="2C3F48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762719" y="910800"/>
            <a:ext cx="7610400" cy="11430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189520" y="1789201"/>
            <a:ext cx="7185600" cy="4232087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65506" y="6418800"/>
            <a:ext cx="136815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F0F1C857-29FB-4F2B-B5E5-5720E6D08E80}" type="datetime4">
              <a:rPr lang="nl-BE" smtClean="0"/>
              <a:t>11 februari 2020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02463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663" r:id="rId2"/>
    <p:sldLayoutId id="2147483664" r:id="rId3"/>
    <p:sldLayoutId id="2147483661" r:id="rId4"/>
    <p:sldLayoutId id="2147483660" r:id="rId5"/>
    <p:sldLayoutId id="2147483662" r:id="rId6"/>
    <p:sldLayoutId id="2147483665" r:id="rId7"/>
    <p:sldLayoutId id="2147483666" r:id="rId8"/>
    <p:sldLayoutId id="2147483717" r:id="rId9"/>
    <p:sldLayoutId id="2147483718" r:id="rId10"/>
    <p:sldLayoutId id="2147483719" r:id="rId11"/>
    <p:sldLayoutId id="2147483655" r:id="rId12"/>
  </p:sldLayoutIdLst>
  <p:hf hdr="0"/>
  <p:txStyles>
    <p:titleStyle>
      <a:lvl1pPr algn="l" defTabSz="914400" rtl="0" eaLnBrk="1" latinLnBrk="0" hangingPunct="1">
        <a:lnSpc>
          <a:spcPct val="91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000" indent="-36000" algn="l" defTabSz="914400" rtl="0" eaLnBrk="1" latinLnBrk="0" hangingPunct="1">
        <a:lnSpc>
          <a:spcPct val="93000"/>
        </a:lnSpc>
        <a:spcBef>
          <a:spcPts val="800"/>
        </a:spcBef>
        <a:buClr>
          <a:schemeClr val="bg1"/>
        </a:buClr>
        <a:buSzPct val="25000"/>
        <a:buFont typeface="Arial" panose="020B0604020202020204" pitchFamily="34" charset="0"/>
        <a:buChar char="•"/>
        <a:defRPr sz="2500" kern="1200">
          <a:solidFill>
            <a:srgbClr val="2C3F48"/>
          </a:solidFill>
          <a:latin typeface="+mn-lt"/>
          <a:ea typeface="+mn-ea"/>
          <a:cs typeface="+mn-cs"/>
        </a:defRPr>
      </a:lvl1pPr>
      <a:lvl2pPr marL="43200" indent="-43200" algn="l" defTabSz="914400" rtl="0" eaLnBrk="1" latinLnBrk="0" hangingPunct="1">
        <a:lnSpc>
          <a:spcPct val="93000"/>
        </a:lnSpc>
        <a:spcBef>
          <a:spcPts val="1140"/>
        </a:spcBef>
        <a:spcAft>
          <a:spcPts val="0"/>
        </a:spcAft>
        <a:buClr>
          <a:schemeClr val="bg1"/>
        </a:buClr>
        <a:buSzPct val="25000"/>
        <a:buFont typeface="Arial" panose="020B0604020202020204" pitchFamily="34" charset="0"/>
        <a:buChar char="•"/>
        <a:defRPr sz="230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280800" indent="-234000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SzPct val="90000"/>
        <a:buFont typeface="Calibri" panose="020F0502020204030204" pitchFamily="34" charset="0"/>
        <a:buChar char="&gt;"/>
        <a:defRPr sz="2500" kern="1200">
          <a:solidFill>
            <a:srgbClr val="2C3F48"/>
          </a:solidFill>
          <a:latin typeface="+mn-lt"/>
          <a:ea typeface="+mn-ea"/>
          <a:cs typeface="+mn-cs"/>
        </a:defRPr>
      </a:lvl3pPr>
      <a:lvl4pPr marL="561600" indent="-255600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Font typeface="Calibri" panose="020F0502020204030204" pitchFamily="34" charset="0"/>
        <a:buChar char="–"/>
        <a:defRPr sz="2300" kern="1200">
          <a:solidFill>
            <a:srgbClr val="2C3F48"/>
          </a:solidFill>
          <a:latin typeface="+mn-lt"/>
          <a:ea typeface="+mn-ea"/>
          <a:cs typeface="+mn-cs"/>
        </a:defRPr>
      </a:lvl4pPr>
      <a:lvl5pPr marL="800100" indent="-239713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Font typeface="Calibri" panose="020F0502020204030204" pitchFamily="34" charset="0"/>
        <a:buChar char="×"/>
        <a:defRPr sz="2300" kern="1200">
          <a:solidFill>
            <a:srgbClr val="2C3F4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93734" y="6418834"/>
            <a:ext cx="7174609" cy="22909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rgbClr val="2C3F48"/>
                </a:solidFill>
              </a:defRPr>
            </a:lvl1pPr>
          </a:lstStyle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100392" y="6418834"/>
            <a:ext cx="379088" cy="22909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rgbClr val="2C3F48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762719" y="910800"/>
            <a:ext cx="7610400" cy="11430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189520" y="1789201"/>
            <a:ext cx="7185600" cy="4232087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A50A7-3601-4A47-9800-6E5609304826}" type="datetime4">
              <a:rPr lang="nl-BE" smtClean="0"/>
              <a:t>11 februari 2020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49390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</p:sldLayoutIdLst>
  <p:hf hdr="0"/>
  <p:txStyles>
    <p:titleStyle>
      <a:lvl1pPr algn="l" defTabSz="914400" rtl="0" eaLnBrk="1" latinLnBrk="0" hangingPunct="1">
        <a:lnSpc>
          <a:spcPct val="91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000" indent="-36000" algn="l" defTabSz="914400" rtl="0" eaLnBrk="1" latinLnBrk="0" hangingPunct="1">
        <a:lnSpc>
          <a:spcPct val="93000"/>
        </a:lnSpc>
        <a:spcBef>
          <a:spcPts val="800"/>
        </a:spcBef>
        <a:buClr>
          <a:schemeClr val="bg1"/>
        </a:buClr>
        <a:buSzPct val="25000"/>
        <a:buFont typeface="Arial" panose="020B0604020202020204" pitchFamily="34" charset="0"/>
        <a:buChar char="•"/>
        <a:defRPr sz="2500" kern="1200">
          <a:solidFill>
            <a:srgbClr val="2C3F48"/>
          </a:solidFill>
          <a:latin typeface="+mn-lt"/>
          <a:ea typeface="+mn-ea"/>
          <a:cs typeface="+mn-cs"/>
        </a:defRPr>
      </a:lvl1pPr>
      <a:lvl2pPr marL="43200" indent="-43200" algn="l" defTabSz="914400" rtl="0" eaLnBrk="1" latinLnBrk="0" hangingPunct="1">
        <a:lnSpc>
          <a:spcPct val="93000"/>
        </a:lnSpc>
        <a:spcBef>
          <a:spcPts val="1140"/>
        </a:spcBef>
        <a:spcAft>
          <a:spcPts val="0"/>
        </a:spcAft>
        <a:buClr>
          <a:schemeClr val="bg1"/>
        </a:buClr>
        <a:buSzPct val="25000"/>
        <a:buFont typeface="Arial" panose="020B0604020202020204" pitchFamily="34" charset="0"/>
        <a:buChar char="•"/>
        <a:defRPr sz="230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280800" indent="-234000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SzPct val="90000"/>
        <a:buFont typeface="Calibri" panose="020F0502020204030204" pitchFamily="34" charset="0"/>
        <a:buChar char="&gt;"/>
        <a:defRPr sz="2500" kern="1200">
          <a:solidFill>
            <a:srgbClr val="2C3F48"/>
          </a:solidFill>
          <a:latin typeface="+mn-lt"/>
          <a:ea typeface="+mn-ea"/>
          <a:cs typeface="+mn-cs"/>
        </a:defRPr>
      </a:lvl3pPr>
      <a:lvl4pPr marL="561600" indent="-255600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Font typeface="Calibri" panose="020F0502020204030204" pitchFamily="34" charset="0"/>
        <a:buChar char="–"/>
        <a:defRPr sz="2300" kern="1200">
          <a:solidFill>
            <a:srgbClr val="2C3F48"/>
          </a:solidFill>
          <a:latin typeface="+mn-lt"/>
          <a:ea typeface="+mn-ea"/>
          <a:cs typeface="+mn-cs"/>
        </a:defRPr>
      </a:lvl4pPr>
      <a:lvl5pPr marL="800100" indent="-239713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Font typeface="Calibri" panose="020F0502020204030204" pitchFamily="34" charset="0"/>
        <a:buChar char="×"/>
        <a:defRPr sz="2300" kern="1200">
          <a:solidFill>
            <a:srgbClr val="2C3F4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93734" y="6418834"/>
            <a:ext cx="7174609" cy="22909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rgbClr val="2C3F48"/>
                </a:solidFill>
              </a:defRPr>
            </a:lvl1pPr>
          </a:lstStyle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100392" y="6418834"/>
            <a:ext cx="379088" cy="22909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rgbClr val="2C3F48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762719" y="910800"/>
            <a:ext cx="7610400" cy="11430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189520" y="1789201"/>
            <a:ext cx="7185600" cy="4232087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63432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</p:sldLayoutIdLst>
  <p:hf hdr="0"/>
  <p:txStyles>
    <p:titleStyle>
      <a:lvl1pPr algn="l" defTabSz="914400" rtl="0" eaLnBrk="1" latinLnBrk="0" hangingPunct="1">
        <a:lnSpc>
          <a:spcPct val="91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000" indent="-36000" algn="l" defTabSz="914400" rtl="0" eaLnBrk="1" latinLnBrk="0" hangingPunct="1">
        <a:lnSpc>
          <a:spcPct val="93000"/>
        </a:lnSpc>
        <a:spcBef>
          <a:spcPts val="800"/>
        </a:spcBef>
        <a:buClr>
          <a:schemeClr val="bg1"/>
        </a:buClr>
        <a:buSzPct val="25000"/>
        <a:buFont typeface="Arial" panose="020B0604020202020204" pitchFamily="34" charset="0"/>
        <a:buChar char="•"/>
        <a:defRPr sz="2500" kern="1200">
          <a:solidFill>
            <a:srgbClr val="2C3F48"/>
          </a:solidFill>
          <a:latin typeface="+mn-lt"/>
          <a:ea typeface="+mn-ea"/>
          <a:cs typeface="+mn-cs"/>
        </a:defRPr>
      </a:lvl1pPr>
      <a:lvl2pPr marL="43200" indent="-43200" algn="l" defTabSz="914400" rtl="0" eaLnBrk="1" latinLnBrk="0" hangingPunct="1">
        <a:lnSpc>
          <a:spcPct val="93000"/>
        </a:lnSpc>
        <a:spcBef>
          <a:spcPts val="1140"/>
        </a:spcBef>
        <a:spcAft>
          <a:spcPts val="0"/>
        </a:spcAft>
        <a:buClr>
          <a:schemeClr val="bg1"/>
        </a:buClr>
        <a:buSzPct val="25000"/>
        <a:buFont typeface="Arial" panose="020B0604020202020204" pitchFamily="34" charset="0"/>
        <a:buChar char="•"/>
        <a:defRPr sz="230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280800" indent="-234000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SzPct val="90000"/>
        <a:buFont typeface="Calibri" panose="020F0502020204030204" pitchFamily="34" charset="0"/>
        <a:buChar char="&gt;"/>
        <a:defRPr sz="2500" kern="1200">
          <a:solidFill>
            <a:srgbClr val="2C3F48"/>
          </a:solidFill>
          <a:latin typeface="+mn-lt"/>
          <a:ea typeface="+mn-ea"/>
          <a:cs typeface="+mn-cs"/>
        </a:defRPr>
      </a:lvl3pPr>
      <a:lvl4pPr marL="561600" indent="-255600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Font typeface="Calibri" panose="020F0502020204030204" pitchFamily="34" charset="0"/>
        <a:buChar char="–"/>
        <a:defRPr sz="2300" kern="1200">
          <a:solidFill>
            <a:srgbClr val="2C3F48"/>
          </a:solidFill>
          <a:latin typeface="+mn-lt"/>
          <a:ea typeface="+mn-ea"/>
          <a:cs typeface="+mn-cs"/>
        </a:defRPr>
      </a:lvl4pPr>
      <a:lvl5pPr marL="800100" indent="-239713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Font typeface="Calibri" panose="020F0502020204030204" pitchFamily="34" charset="0"/>
        <a:buChar char="×"/>
        <a:defRPr sz="2300" kern="1200">
          <a:solidFill>
            <a:srgbClr val="2C3F4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93734" y="6418834"/>
            <a:ext cx="7174609" cy="22909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rgbClr val="2C3F48"/>
                </a:solidFill>
              </a:defRPr>
            </a:lvl1pPr>
          </a:lstStyle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100392" y="6418834"/>
            <a:ext cx="379088" cy="22909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rgbClr val="2C3F48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762719" y="910800"/>
            <a:ext cx="7610400" cy="11430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189520" y="1789201"/>
            <a:ext cx="7185600" cy="4232087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1335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hf hdr="0"/>
  <p:txStyles>
    <p:titleStyle>
      <a:lvl1pPr algn="l" defTabSz="914400" rtl="0" eaLnBrk="1" latinLnBrk="0" hangingPunct="1">
        <a:lnSpc>
          <a:spcPct val="91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000" indent="-36000" algn="l" defTabSz="914400" rtl="0" eaLnBrk="1" latinLnBrk="0" hangingPunct="1">
        <a:lnSpc>
          <a:spcPct val="93000"/>
        </a:lnSpc>
        <a:spcBef>
          <a:spcPts val="800"/>
        </a:spcBef>
        <a:buClr>
          <a:schemeClr val="bg1"/>
        </a:buClr>
        <a:buSzPct val="25000"/>
        <a:buFont typeface="Arial" panose="020B0604020202020204" pitchFamily="34" charset="0"/>
        <a:buChar char="•"/>
        <a:defRPr sz="2500" kern="1200">
          <a:solidFill>
            <a:srgbClr val="2C3F48"/>
          </a:solidFill>
          <a:latin typeface="+mn-lt"/>
          <a:ea typeface="+mn-ea"/>
          <a:cs typeface="+mn-cs"/>
        </a:defRPr>
      </a:lvl1pPr>
      <a:lvl2pPr marL="43200" indent="-43200" algn="l" defTabSz="914400" rtl="0" eaLnBrk="1" latinLnBrk="0" hangingPunct="1">
        <a:lnSpc>
          <a:spcPct val="93000"/>
        </a:lnSpc>
        <a:spcBef>
          <a:spcPts val="1140"/>
        </a:spcBef>
        <a:spcAft>
          <a:spcPts val="0"/>
        </a:spcAft>
        <a:buClr>
          <a:schemeClr val="bg1"/>
        </a:buClr>
        <a:buSzPct val="25000"/>
        <a:buFont typeface="Arial" panose="020B0604020202020204" pitchFamily="34" charset="0"/>
        <a:buChar char="•"/>
        <a:defRPr sz="230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280800" indent="-234000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SzPct val="90000"/>
        <a:buFont typeface="Calibri" panose="020F0502020204030204" pitchFamily="34" charset="0"/>
        <a:buChar char="&gt;"/>
        <a:defRPr sz="2500" kern="1200">
          <a:solidFill>
            <a:srgbClr val="2C3F48"/>
          </a:solidFill>
          <a:latin typeface="+mn-lt"/>
          <a:ea typeface="+mn-ea"/>
          <a:cs typeface="+mn-cs"/>
        </a:defRPr>
      </a:lvl3pPr>
      <a:lvl4pPr marL="561600" indent="-255600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Font typeface="Calibri" panose="020F0502020204030204" pitchFamily="34" charset="0"/>
        <a:buChar char="–"/>
        <a:defRPr sz="2300" kern="1200">
          <a:solidFill>
            <a:srgbClr val="2C3F48"/>
          </a:solidFill>
          <a:latin typeface="+mn-lt"/>
          <a:ea typeface="+mn-ea"/>
          <a:cs typeface="+mn-cs"/>
        </a:defRPr>
      </a:lvl4pPr>
      <a:lvl5pPr marL="800100" indent="-239713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Font typeface="Calibri" panose="020F0502020204030204" pitchFamily="34" charset="0"/>
        <a:buChar char="×"/>
        <a:defRPr sz="2300" kern="1200">
          <a:solidFill>
            <a:srgbClr val="2C3F4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93735" y="6418834"/>
            <a:ext cx="5806458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rgbClr val="2C3F48"/>
                </a:solidFill>
              </a:defRPr>
            </a:lvl1pPr>
          </a:lstStyle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165707" y="6418834"/>
            <a:ext cx="379088" cy="22909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rgbClr val="2C3F48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762719" y="910800"/>
            <a:ext cx="7610400" cy="11430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189520" y="1789201"/>
            <a:ext cx="7185600" cy="4232087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65506" y="6418800"/>
            <a:ext cx="136815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F0F1C857-29FB-4F2B-B5E5-5720E6D08E80}" type="datetime4">
              <a:rPr lang="nl-BE"/>
              <a:pPr/>
              <a:t>11 februari 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3204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hf hdr="0"/>
  <p:txStyles>
    <p:titleStyle>
      <a:lvl1pPr algn="l" defTabSz="914400" rtl="0" eaLnBrk="1" latinLnBrk="0" hangingPunct="1">
        <a:lnSpc>
          <a:spcPct val="91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000" indent="-36000" algn="l" defTabSz="914400" rtl="0" eaLnBrk="1" latinLnBrk="0" hangingPunct="1">
        <a:lnSpc>
          <a:spcPct val="93000"/>
        </a:lnSpc>
        <a:spcBef>
          <a:spcPts val="800"/>
        </a:spcBef>
        <a:buClr>
          <a:schemeClr val="bg1"/>
        </a:buClr>
        <a:buSzPct val="25000"/>
        <a:buFont typeface="Arial" panose="020B0604020202020204" pitchFamily="34" charset="0"/>
        <a:buChar char="•"/>
        <a:defRPr sz="2500" kern="1200">
          <a:solidFill>
            <a:srgbClr val="2C3F48"/>
          </a:solidFill>
          <a:latin typeface="+mn-lt"/>
          <a:ea typeface="+mn-ea"/>
          <a:cs typeface="+mn-cs"/>
        </a:defRPr>
      </a:lvl1pPr>
      <a:lvl2pPr marL="43200" indent="-43200" algn="l" defTabSz="914400" rtl="0" eaLnBrk="1" latinLnBrk="0" hangingPunct="1">
        <a:lnSpc>
          <a:spcPct val="93000"/>
        </a:lnSpc>
        <a:spcBef>
          <a:spcPts val="1140"/>
        </a:spcBef>
        <a:spcAft>
          <a:spcPts val="0"/>
        </a:spcAft>
        <a:buClr>
          <a:schemeClr val="bg1"/>
        </a:buClr>
        <a:buSzPct val="25000"/>
        <a:buFont typeface="Arial" panose="020B0604020202020204" pitchFamily="34" charset="0"/>
        <a:buChar char="•"/>
        <a:defRPr sz="230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280800" indent="-234000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SzPct val="90000"/>
        <a:buFont typeface="Calibri" panose="020F0502020204030204" pitchFamily="34" charset="0"/>
        <a:buChar char="&gt;"/>
        <a:defRPr sz="2500" kern="1200">
          <a:solidFill>
            <a:srgbClr val="2C3F48"/>
          </a:solidFill>
          <a:latin typeface="+mn-lt"/>
          <a:ea typeface="+mn-ea"/>
          <a:cs typeface="+mn-cs"/>
        </a:defRPr>
      </a:lvl3pPr>
      <a:lvl4pPr marL="561600" indent="-255600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Font typeface="Calibri" panose="020F0502020204030204" pitchFamily="34" charset="0"/>
        <a:buChar char="–"/>
        <a:defRPr sz="2300" kern="1200">
          <a:solidFill>
            <a:srgbClr val="2C3F48"/>
          </a:solidFill>
          <a:latin typeface="+mn-lt"/>
          <a:ea typeface="+mn-ea"/>
          <a:cs typeface="+mn-cs"/>
        </a:defRPr>
      </a:lvl4pPr>
      <a:lvl5pPr marL="800100" indent="-239713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Font typeface="Calibri" panose="020F0502020204030204" pitchFamily="34" charset="0"/>
        <a:buChar char="×"/>
        <a:defRPr sz="2300" kern="1200">
          <a:solidFill>
            <a:srgbClr val="2C3F4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3.basecamp.com/3809373/buckets/13790927/documents/2157211983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tabakuar\Downloads\APN%20Guide%20Phase%202_FINAL%20(2).pdf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ynergie-cte.asp-public.fr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3.basecamp.com/3809373/buckets/13790927/vaults/2400134274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sana.liou@stad.gent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urbact.eu/sites/default/files/guide_to_network_management_v1_06102015_formated.pdf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3.basecamp.com/3809373/buckets/13790927/documents/2148483289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Ariana.Tabaku@stad.gent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hyperlink" Target="https://urbact.eu/sites/default/files/pm_v10_august_2019.pdf" TargetMode="External"/><Relationship Id="rId4" Type="http://schemas.openxmlformats.org/officeDocument/2006/relationships/hyperlink" Target="mailto:Sana.Liou@stad.gent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3.basecamp.com/3809373/buckets/13790927/uploads/2199431679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23EBBF6-0459-804E-B82A-818144E54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" y="0"/>
            <a:ext cx="9142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89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2D86-93AC-45BB-B8CA-9542A3CF9355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>
                <a:solidFill>
                  <a:srgbClr val="37464D"/>
                </a:solidFill>
              </a:rPr>
              <a:t>Recap</a:t>
            </a:r>
            <a:r>
              <a:rPr lang="nl-BE" dirty="0">
                <a:solidFill>
                  <a:srgbClr val="37464D"/>
                </a:solidFill>
              </a:rPr>
              <a:t>: </a:t>
            </a:r>
            <a:r>
              <a:rPr lang="nl-BE" dirty="0" err="1">
                <a:solidFill>
                  <a:srgbClr val="37464D"/>
                </a:solidFill>
              </a:rPr>
              <a:t>budgetlines</a:t>
            </a:r>
            <a:r>
              <a:rPr lang="nl-BE" dirty="0">
                <a:solidFill>
                  <a:srgbClr val="37464D"/>
                </a:solidFill>
              </a:rPr>
              <a:t> in URBACT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655466" y="2060848"/>
            <a:ext cx="7924835" cy="3960440"/>
          </a:xfrm>
        </p:spPr>
        <p:txBody>
          <a:bodyPr/>
          <a:lstStyle/>
          <a:p>
            <a:pPr lvl="2"/>
            <a:r>
              <a:rPr lang="nl-BE" sz="2000" dirty="0">
                <a:solidFill>
                  <a:srgbClr val="37464D"/>
                </a:solidFill>
              </a:rPr>
              <a:t> See </a:t>
            </a:r>
            <a:r>
              <a:rPr lang="nl-BE" sz="2000" dirty="0" err="1">
                <a:solidFill>
                  <a:schemeClr val="accent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ppt</a:t>
            </a:r>
            <a:r>
              <a:rPr lang="nl-BE" sz="2000" dirty="0">
                <a:solidFill>
                  <a:schemeClr val="accent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on project management TM </a:t>
            </a:r>
            <a:r>
              <a:rPr lang="nl-BE" sz="2000" dirty="0" err="1">
                <a:solidFill>
                  <a:schemeClr val="accent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Naples</a:t>
            </a:r>
            <a:r>
              <a:rPr lang="nl-BE" sz="2000" dirty="0">
                <a:solidFill>
                  <a:schemeClr val="accent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nl-BE" sz="2000" dirty="0" err="1">
                <a:solidFill>
                  <a:srgbClr val="37464D"/>
                </a:solidFill>
              </a:rPr>
              <a:t>for</a:t>
            </a:r>
            <a:r>
              <a:rPr lang="nl-BE" sz="2000" dirty="0">
                <a:solidFill>
                  <a:srgbClr val="37464D"/>
                </a:solidFill>
              </a:rPr>
              <a:t> </a:t>
            </a:r>
            <a:r>
              <a:rPr lang="nl-BE" sz="2000" dirty="0" err="1">
                <a:solidFill>
                  <a:srgbClr val="37464D"/>
                </a:solidFill>
              </a:rPr>
              <a:t>extended</a:t>
            </a:r>
            <a:r>
              <a:rPr lang="nl-BE" sz="2000" dirty="0">
                <a:solidFill>
                  <a:srgbClr val="37464D"/>
                </a:solidFill>
              </a:rPr>
              <a:t> info</a:t>
            </a:r>
          </a:p>
          <a:p>
            <a:pPr lvl="2"/>
            <a:endParaRPr lang="nl-BE" sz="2100" dirty="0">
              <a:solidFill>
                <a:srgbClr val="37464D"/>
              </a:solidFill>
            </a:endParaRP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23976-B6E7-4F47-BB60-76A255595CA4}" type="datetime4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 februari 2020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9A5BF216-FCF0-4731-821E-7B7CEAE808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8419783"/>
              </p:ext>
            </p:extLst>
          </p:nvPr>
        </p:nvGraphicFramePr>
        <p:xfrm>
          <a:off x="251520" y="2430347"/>
          <a:ext cx="8568952" cy="3966712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42382">
                  <a:extLst>
                    <a:ext uri="{9D8B030D-6E8A-4147-A177-3AD203B41FA5}">
                      <a16:colId xmlns:a16="http://schemas.microsoft.com/office/drawing/2014/main" val="566468699"/>
                    </a:ext>
                  </a:extLst>
                </a:gridCol>
                <a:gridCol w="3570397">
                  <a:extLst>
                    <a:ext uri="{9D8B030D-6E8A-4147-A177-3AD203B41FA5}">
                      <a16:colId xmlns:a16="http://schemas.microsoft.com/office/drawing/2014/main" val="1079578153"/>
                    </a:ext>
                  </a:extLst>
                </a:gridCol>
                <a:gridCol w="3356173">
                  <a:extLst>
                    <a:ext uri="{9D8B030D-6E8A-4147-A177-3AD203B41FA5}">
                      <a16:colId xmlns:a16="http://schemas.microsoft.com/office/drawing/2014/main" val="456297366"/>
                    </a:ext>
                  </a:extLst>
                </a:gridCol>
              </a:tblGrid>
              <a:tr h="352676">
                <a:tc>
                  <a:txBody>
                    <a:bodyPr/>
                    <a:lstStyle/>
                    <a:p>
                      <a:r>
                        <a:rPr lang="nl-BE" sz="1400" dirty="0"/>
                        <a:t>Budgetline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400" dirty="0" err="1"/>
                        <a:t>What</a:t>
                      </a:r>
                      <a:r>
                        <a:rPr lang="nl-BE" sz="14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400" dirty="0" err="1"/>
                        <a:t>Underlying</a:t>
                      </a:r>
                      <a:r>
                        <a:rPr lang="nl-BE" sz="1400" dirty="0"/>
                        <a:t> </a:t>
                      </a:r>
                      <a:r>
                        <a:rPr lang="nl-BE" sz="1400" dirty="0" err="1"/>
                        <a:t>evidence</a:t>
                      </a:r>
                      <a:endParaRPr lang="nl-B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6177924"/>
                  </a:ext>
                </a:extLst>
              </a:tr>
              <a:tr h="695689">
                <a:tc>
                  <a:txBody>
                    <a:bodyPr/>
                    <a:lstStyle/>
                    <a:p>
                      <a:r>
                        <a:rPr lang="nl-BE" sz="1400" dirty="0"/>
                        <a:t>STAFF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400" dirty="0" err="1"/>
                        <a:t>Staff</a:t>
                      </a:r>
                      <a:r>
                        <a:rPr lang="nl-BE" sz="1400" dirty="0"/>
                        <a:t> on </a:t>
                      </a:r>
                      <a:r>
                        <a:rPr lang="nl-BE" sz="1400" dirty="0" err="1"/>
                        <a:t>the</a:t>
                      </a:r>
                      <a:r>
                        <a:rPr lang="nl-BE" sz="1400" dirty="0"/>
                        <a:t> payroll of </a:t>
                      </a:r>
                      <a:r>
                        <a:rPr lang="nl-BE" sz="1400" dirty="0" err="1"/>
                        <a:t>the</a:t>
                      </a:r>
                      <a:r>
                        <a:rPr lang="nl-BE" sz="1400" dirty="0"/>
                        <a:t> official PP</a:t>
                      </a:r>
                    </a:p>
                    <a:p>
                      <a:r>
                        <a:rPr lang="nl-BE" sz="1400" dirty="0"/>
                        <a:t>Max. 35-40% of </a:t>
                      </a:r>
                      <a:r>
                        <a:rPr lang="nl-BE" sz="1400" dirty="0" err="1"/>
                        <a:t>your</a:t>
                      </a:r>
                      <a:r>
                        <a:rPr lang="nl-BE" sz="1400" dirty="0"/>
                        <a:t> budget </a:t>
                      </a:r>
                      <a:r>
                        <a:rPr lang="nl-BE" sz="1400" dirty="0" err="1"/>
                        <a:t>can</a:t>
                      </a:r>
                      <a:r>
                        <a:rPr lang="nl-BE" sz="1400" dirty="0"/>
                        <a:t> go </a:t>
                      </a:r>
                      <a:r>
                        <a:rPr lang="nl-BE" sz="1400" dirty="0" err="1"/>
                        <a:t>to</a:t>
                      </a:r>
                      <a:r>
                        <a:rPr lang="nl-BE" sz="1400" dirty="0"/>
                        <a:t> </a:t>
                      </a:r>
                      <a:r>
                        <a:rPr lang="nl-BE" sz="1400" dirty="0" err="1"/>
                        <a:t>staff</a:t>
                      </a:r>
                      <a:r>
                        <a:rPr lang="nl-BE" sz="1400" dirty="0"/>
                        <a:t> &amp; </a:t>
                      </a:r>
                      <a:r>
                        <a:rPr lang="nl-BE" sz="1400" dirty="0" err="1"/>
                        <a:t>external</a:t>
                      </a:r>
                      <a:r>
                        <a:rPr lang="nl-BE" sz="1400" dirty="0"/>
                        <a:t> project </a:t>
                      </a:r>
                      <a:r>
                        <a:rPr lang="nl-BE" sz="1400" dirty="0" err="1"/>
                        <a:t>coordination</a:t>
                      </a:r>
                      <a:r>
                        <a:rPr lang="nl-BE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400" dirty="0"/>
                        <a:t>Timesheets (</a:t>
                      </a:r>
                      <a:r>
                        <a:rPr lang="nl-BE" sz="1400" dirty="0" err="1"/>
                        <a:t>unless</a:t>
                      </a:r>
                      <a:r>
                        <a:rPr lang="nl-BE" sz="1400" dirty="0"/>
                        <a:t> full time on project – </a:t>
                      </a:r>
                      <a:r>
                        <a:rPr lang="nl-BE" sz="1400" dirty="0" err="1"/>
                        <a:t>almost</a:t>
                      </a:r>
                      <a:r>
                        <a:rPr lang="nl-BE" sz="1400" dirty="0"/>
                        <a:t> </a:t>
                      </a:r>
                      <a:r>
                        <a:rPr lang="nl-BE" sz="1400" dirty="0" err="1"/>
                        <a:t>impossible</a:t>
                      </a:r>
                      <a:r>
                        <a:rPr lang="nl-BE" sz="1400" dirty="0"/>
                        <a:t> </a:t>
                      </a:r>
                      <a:r>
                        <a:rPr lang="nl-BE" sz="1400" dirty="0" err="1"/>
                        <a:t>with</a:t>
                      </a:r>
                      <a:r>
                        <a:rPr lang="nl-BE" sz="1400" dirty="0"/>
                        <a:t> URBACT budget)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4749577"/>
                  </a:ext>
                </a:extLst>
              </a:tr>
              <a:tr h="352676">
                <a:tc>
                  <a:txBody>
                    <a:bodyPr/>
                    <a:lstStyle/>
                    <a:p>
                      <a:r>
                        <a:rPr lang="nl-BE" sz="1400" dirty="0"/>
                        <a:t>OFFICE &amp; ADMIN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400" dirty="0"/>
                        <a:t>Overhead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400" dirty="0"/>
                        <a:t>None. </a:t>
                      </a:r>
                      <a:r>
                        <a:rPr lang="nl-BE" sz="1400" dirty="0" err="1"/>
                        <a:t>Automatically</a:t>
                      </a:r>
                      <a:r>
                        <a:rPr lang="nl-BE" sz="1400" dirty="0"/>
                        <a:t> 3% on </a:t>
                      </a:r>
                      <a:r>
                        <a:rPr lang="nl-BE" sz="1400" dirty="0" err="1"/>
                        <a:t>staff</a:t>
                      </a:r>
                      <a:endParaRPr lang="nl-B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95678"/>
                  </a:ext>
                </a:extLst>
              </a:tr>
              <a:tr h="11015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400" dirty="0"/>
                        <a:t>TRAVEL &amp; ACCOMODATION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Costs for travel (plain, public transport, car) and hotel, meals, daily allowances and visa costs</a:t>
                      </a:r>
                    </a:p>
                    <a:p>
                      <a:r>
                        <a:rPr lang="en-US" sz="1400" dirty="0" err="1"/>
                        <a:t>Unitcost</a:t>
                      </a:r>
                      <a:r>
                        <a:rPr lang="en-US" sz="1400" dirty="0"/>
                        <a:t> of €650 per person per travel</a:t>
                      </a:r>
                      <a:endParaRPr lang="nl-BE" sz="1400" dirty="0"/>
                    </a:p>
                    <a:p>
                      <a:r>
                        <a:rPr lang="nl-BE" sz="1400" dirty="0" err="1"/>
                        <a:t>Only</a:t>
                      </a:r>
                      <a:r>
                        <a:rPr lang="nl-BE" sz="1400" dirty="0"/>
                        <a:t> </a:t>
                      </a:r>
                      <a:r>
                        <a:rPr lang="nl-BE" sz="1400" dirty="0" err="1"/>
                        <a:t>for</a:t>
                      </a:r>
                      <a:r>
                        <a:rPr lang="nl-BE" sz="1400" dirty="0"/>
                        <a:t> </a:t>
                      </a:r>
                      <a:r>
                        <a:rPr lang="nl-BE" sz="1400" dirty="0" err="1"/>
                        <a:t>staff</a:t>
                      </a:r>
                      <a:r>
                        <a:rPr lang="nl-BE" sz="1400" dirty="0"/>
                        <a:t> of </a:t>
                      </a:r>
                      <a:r>
                        <a:rPr lang="nl-BE" sz="1400" dirty="0" err="1"/>
                        <a:t>the</a:t>
                      </a:r>
                      <a:r>
                        <a:rPr lang="nl-BE" sz="1400" dirty="0"/>
                        <a:t> official PP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400" dirty="0"/>
                        <a:t>Original boarding pass, trainticket, hotel </a:t>
                      </a:r>
                      <a:r>
                        <a:rPr lang="nl-BE" sz="1400" dirty="0" err="1"/>
                        <a:t>invoice</a:t>
                      </a:r>
                      <a:r>
                        <a:rPr lang="nl-BE" sz="1400" dirty="0"/>
                        <a:t>,… </a:t>
                      </a:r>
                    </a:p>
                    <a:p>
                      <a:r>
                        <a:rPr lang="nl-BE" sz="1400" dirty="0"/>
                        <a:t>Agenda, meeting minutes, </a:t>
                      </a:r>
                      <a:r>
                        <a:rPr lang="nl-BE" sz="1400" dirty="0" err="1"/>
                        <a:t>attendance</a:t>
                      </a:r>
                      <a:r>
                        <a:rPr lang="nl-BE" sz="1400" dirty="0"/>
                        <a:t> list,..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3633270"/>
                  </a:ext>
                </a:extLst>
              </a:tr>
              <a:tr h="1304417">
                <a:tc>
                  <a:txBody>
                    <a:bodyPr/>
                    <a:lstStyle/>
                    <a:p>
                      <a:r>
                        <a:rPr lang="nl-BE" sz="1400" dirty="0"/>
                        <a:t>EXTERNAL EXPERTISE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Expertise and services provided by a public/private body or a natural person outside of the partner </a:t>
                      </a:r>
                      <a:r>
                        <a:rPr lang="en-US" sz="1400" dirty="0" err="1"/>
                        <a:t>organisation</a:t>
                      </a:r>
                      <a:endParaRPr lang="en-US" sz="1400" dirty="0"/>
                    </a:p>
                    <a:p>
                      <a:r>
                        <a:rPr lang="en-US" sz="1400" dirty="0"/>
                        <a:t>Costs paid on the basis of contracts, by invoice or reimbursement request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400" dirty="0"/>
                        <a:t>Public </a:t>
                      </a:r>
                      <a:r>
                        <a:rPr lang="nl-BE" sz="1400" dirty="0" err="1"/>
                        <a:t>procurement</a:t>
                      </a:r>
                      <a:r>
                        <a:rPr lang="nl-BE" sz="1400" dirty="0"/>
                        <a:t>: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BE" sz="1400" dirty="0" err="1"/>
                        <a:t>evidence</a:t>
                      </a:r>
                      <a:r>
                        <a:rPr lang="nl-BE" sz="1400" dirty="0"/>
                        <a:t> of </a:t>
                      </a:r>
                      <a:r>
                        <a:rPr lang="nl-BE" sz="1400" dirty="0" err="1"/>
                        <a:t>selection</a:t>
                      </a:r>
                      <a:r>
                        <a:rPr lang="nl-BE" sz="1400" dirty="0"/>
                        <a:t> </a:t>
                      </a:r>
                      <a:r>
                        <a:rPr lang="nl-BE" sz="1400" dirty="0" err="1"/>
                        <a:t>process</a:t>
                      </a:r>
                      <a:endParaRPr lang="nl-BE" sz="1400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BE" sz="1400" dirty="0" err="1"/>
                        <a:t>Contracts</a:t>
                      </a:r>
                      <a:r>
                        <a:rPr lang="nl-BE" sz="1400" dirty="0"/>
                        <a:t> </a:t>
                      </a:r>
                      <a:r>
                        <a:rPr lang="nl-BE" sz="1400" dirty="0" err="1"/>
                        <a:t>mention</a:t>
                      </a:r>
                      <a:r>
                        <a:rPr lang="nl-BE" sz="1400" dirty="0"/>
                        <a:t> </a:t>
                      </a:r>
                      <a:r>
                        <a:rPr lang="nl-BE" sz="1400" dirty="0" err="1"/>
                        <a:t>clear</a:t>
                      </a:r>
                      <a:r>
                        <a:rPr lang="nl-BE" sz="1400" dirty="0"/>
                        <a:t> link </a:t>
                      </a:r>
                      <a:r>
                        <a:rPr lang="nl-BE" sz="1400" dirty="0" err="1"/>
                        <a:t>to</a:t>
                      </a:r>
                      <a:r>
                        <a:rPr lang="nl-BE" sz="1400" dirty="0"/>
                        <a:t> ROOF/URBACT</a:t>
                      </a:r>
                    </a:p>
                    <a:p>
                      <a:r>
                        <a:rPr lang="nl-BE" sz="1400" dirty="0" err="1"/>
                        <a:t>Outputs</a:t>
                      </a:r>
                      <a:r>
                        <a:rPr lang="nl-BE" sz="1400" dirty="0"/>
                        <a:t> </a:t>
                      </a:r>
                      <a:r>
                        <a:rPr lang="nl-BE" sz="1400" dirty="0" err="1"/>
                        <a:t>produced</a:t>
                      </a:r>
                      <a:r>
                        <a:rPr lang="nl-BE" sz="1400" dirty="0"/>
                        <a:t> (</a:t>
                      </a:r>
                      <a:r>
                        <a:rPr lang="nl-BE" sz="1400" dirty="0" err="1"/>
                        <a:t>study</a:t>
                      </a:r>
                      <a:r>
                        <a:rPr lang="nl-BE" sz="1400" dirty="0"/>
                        <a:t>, video, </a:t>
                      </a:r>
                      <a:r>
                        <a:rPr lang="nl-BE" sz="1400" dirty="0" err="1"/>
                        <a:t>translated</a:t>
                      </a:r>
                      <a:r>
                        <a:rPr lang="nl-BE" sz="1400" dirty="0"/>
                        <a:t> </a:t>
                      </a:r>
                      <a:r>
                        <a:rPr lang="nl-BE" sz="1400" dirty="0" err="1"/>
                        <a:t>doc</a:t>
                      </a:r>
                      <a:r>
                        <a:rPr lang="nl-BE" sz="1400" dirty="0"/>
                        <a:t>,…), </a:t>
                      </a:r>
                      <a:r>
                        <a:rPr lang="nl-BE" sz="1400" dirty="0" err="1"/>
                        <a:t>invoice</a:t>
                      </a:r>
                      <a:endParaRPr lang="nl-B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65076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6856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EA6546"/>
                </a:solidFill>
              </a:rPr>
              <a:t>How </a:t>
            </a:r>
            <a:r>
              <a:rPr lang="nl-BE" dirty="0" err="1">
                <a:solidFill>
                  <a:srgbClr val="EA6546"/>
                </a:solidFill>
              </a:rPr>
              <a:t>it</a:t>
            </a:r>
            <a:r>
              <a:rPr lang="nl-BE" dirty="0">
                <a:solidFill>
                  <a:srgbClr val="EA6546"/>
                </a:solidFill>
              </a:rPr>
              <a:t> </a:t>
            </a:r>
            <a:r>
              <a:rPr lang="nl-BE" dirty="0" err="1">
                <a:solidFill>
                  <a:srgbClr val="EA6546"/>
                </a:solidFill>
              </a:rPr>
              <a:t>will</a:t>
            </a:r>
            <a:r>
              <a:rPr lang="nl-BE" dirty="0">
                <a:solidFill>
                  <a:srgbClr val="EA6546"/>
                </a:solidFill>
              </a:rPr>
              <a:t> </a:t>
            </a:r>
            <a:r>
              <a:rPr lang="nl-BE" dirty="0" err="1">
                <a:solidFill>
                  <a:srgbClr val="EA6546"/>
                </a:solidFill>
              </a:rPr>
              <a:t>be</a:t>
            </a:r>
            <a:r>
              <a:rPr lang="nl-BE" dirty="0">
                <a:solidFill>
                  <a:srgbClr val="EA6546"/>
                </a:solidFill>
              </a:rPr>
              <a:t> </a:t>
            </a:r>
            <a:r>
              <a:rPr lang="nl-BE" dirty="0" err="1">
                <a:solidFill>
                  <a:srgbClr val="EA6546"/>
                </a:solidFill>
              </a:rPr>
              <a:t>visible</a:t>
            </a:r>
            <a:r>
              <a:rPr lang="nl-BE" dirty="0">
                <a:solidFill>
                  <a:srgbClr val="EA6546"/>
                </a:solidFill>
              </a:rPr>
              <a:t> in </a:t>
            </a:r>
            <a:r>
              <a:rPr lang="nl-BE" dirty="0" err="1">
                <a:solidFill>
                  <a:srgbClr val="EA6546"/>
                </a:solidFill>
              </a:rPr>
              <a:t>the</a:t>
            </a:r>
            <a:r>
              <a:rPr lang="nl-BE" dirty="0">
                <a:solidFill>
                  <a:srgbClr val="EA6546"/>
                </a:solidFill>
              </a:rPr>
              <a:t> </a:t>
            </a:r>
            <a:r>
              <a:rPr lang="nl-BE" dirty="0" err="1">
                <a:solidFill>
                  <a:srgbClr val="EA6546"/>
                </a:solidFill>
              </a:rPr>
              <a:t>application</a:t>
            </a:r>
            <a:r>
              <a:rPr lang="nl-BE" dirty="0">
                <a:solidFill>
                  <a:srgbClr val="EA6546"/>
                </a:solidFill>
              </a:rPr>
              <a:t> form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11</a:t>
            </a:fld>
            <a:endParaRPr lang="nl-BE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61EAF07-1796-4A75-A2A6-8C8541A558CC}" type="datetime4">
              <a:rPr lang="nl-BE" smtClean="0"/>
              <a:t>11 februari 2020</a:t>
            </a:fld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BEFAEA1-4B4F-4A4D-B9E7-A6AC03D58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24" y="1700808"/>
            <a:ext cx="8784976" cy="389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85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2D86-93AC-45BB-B8CA-9542A3CF9355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37464D"/>
                </a:solidFill>
              </a:rPr>
              <a:t>Budget flexibility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607605" y="2010269"/>
            <a:ext cx="7924835" cy="4443067"/>
          </a:xfrm>
        </p:spPr>
        <p:txBody>
          <a:bodyPr/>
          <a:lstStyle/>
          <a:p>
            <a:pPr lvl="2"/>
            <a:r>
              <a:rPr lang="nl-BE" sz="2000" dirty="0">
                <a:solidFill>
                  <a:schemeClr val="tx1"/>
                </a:solidFill>
              </a:rPr>
              <a:t>Minor changes</a:t>
            </a:r>
          </a:p>
          <a:p>
            <a:pPr lvl="3"/>
            <a:r>
              <a:rPr lang="nl-BE" sz="1800" dirty="0">
                <a:solidFill>
                  <a:schemeClr val="tx1"/>
                </a:solidFill>
              </a:rPr>
              <a:t>20% </a:t>
            </a:r>
            <a:r>
              <a:rPr lang="nl-BE" sz="1800" dirty="0" err="1">
                <a:solidFill>
                  <a:schemeClr val="tx1"/>
                </a:solidFill>
              </a:rPr>
              <a:t>flex</a:t>
            </a:r>
            <a:r>
              <a:rPr lang="nl-BE" sz="1800" dirty="0">
                <a:solidFill>
                  <a:schemeClr val="tx1"/>
                </a:solidFill>
              </a:rPr>
              <a:t> </a:t>
            </a:r>
            <a:r>
              <a:rPr lang="nl-BE" sz="1800" dirty="0" err="1">
                <a:solidFill>
                  <a:schemeClr val="tx1"/>
                </a:solidFill>
              </a:rPr>
              <a:t>between</a:t>
            </a:r>
            <a:r>
              <a:rPr lang="nl-BE" sz="1800" dirty="0">
                <a:solidFill>
                  <a:schemeClr val="tx1"/>
                </a:solidFill>
              </a:rPr>
              <a:t> </a:t>
            </a:r>
            <a:r>
              <a:rPr lang="nl-BE" sz="1800" dirty="0" err="1">
                <a:solidFill>
                  <a:schemeClr val="tx1"/>
                </a:solidFill>
              </a:rPr>
              <a:t>budgetlines</a:t>
            </a:r>
            <a:endParaRPr lang="nl-BE" sz="1800" dirty="0">
              <a:solidFill>
                <a:schemeClr val="tx1"/>
              </a:solidFill>
            </a:endParaRPr>
          </a:p>
          <a:p>
            <a:pPr lvl="3"/>
            <a:r>
              <a:rPr lang="nl-BE" sz="1800" dirty="0">
                <a:solidFill>
                  <a:schemeClr val="tx1"/>
                </a:solidFill>
              </a:rPr>
              <a:t>No </a:t>
            </a:r>
            <a:r>
              <a:rPr lang="nl-BE" sz="1800" dirty="0" err="1">
                <a:solidFill>
                  <a:schemeClr val="tx1"/>
                </a:solidFill>
              </a:rPr>
              <a:t>formal</a:t>
            </a:r>
            <a:r>
              <a:rPr lang="nl-BE" sz="1800" dirty="0">
                <a:solidFill>
                  <a:schemeClr val="tx1"/>
                </a:solidFill>
              </a:rPr>
              <a:t> procedure – </a:t>
            </a:r>
            <a:r>
              <a:rPr lang="nl-BE" sz="1800" dirty="0" err="1">
                <a:solidFill>
                  <a:schemeClr val="tx1"/>
                </a:solidFill>
              </a:rPr>
              <a:t>explain</a:t>
            </a:r>
            <a:r>
              <a:rPr lang="nl-BE" sz="1800" dirty="0">
                <a:solidFill>
                  <a:schemeClr val="tx1"/>
                </a:solidFill>
              </a:rPr>
              <a:t> in </a:t>
            </a:r>
            <a:r>
              <a:rPr lang="nl-BE" sz="1800" dirty="0" err="1">
                <a:solidFill>
                  <a:schemeClr val="tx1"/>
                </a:solidFill>
              </a:rPr>
              <a:t>the</a:t>
            </a:r>
            <a:r>
              <a:rPr lang="nl-BE" sz="1800" dirty="0">
                <a:solidFill>
                  <a:schemeClr val="tx1"/>
                </a:solidFill>
              </a:rPr>
              <a:t> </a:t>
            </a:r>
            <a:r>
              <a:rPr lang="nl-BE" sz="1800" dirty="0" err="1">
                <a:solidFill>
                  <a:schemeClr val="tx1"/>
                </a:solidFill>
              </a:rPr>
              <a:t>Progress</a:t>
            </a:r>
            <a:r>
              <a:rPr lang="nl-BE" sz="1800" dirty="0">
                <a:solidFill>
                  <a:schemeClr val="tx1"/>
                </a:solidFill>
              </a:rPr>
              <a:t> Report</a:t>
            </a:r>
          </a:p>
          <a:p>
            <a:pPr lvl="2"/>
            <a:r>
              <a:rPr lang="nl-BE" sz="2000" dirty="0">
                <a:solidFill>
                  <a:schemeClr val="tx1"/>
                </a:solidFill>
              </a:rPr>
              <a:t>Major changes</a:t>
            </a:r>
          </a:p>
          <a:p>
            <a:pPr lvl="3"/>
            <a:r>
              <a:rPr lang="nl-BE" sz="1800" dirty="0" err="1">
                <a:solidFill>
                  <a:schemeClr val="tx1"/>
                </a:solidFill>
              </a:rPr>
              <a:t>Only</a:t>
            </a:r>
            <a:r>
              <a:rPr lang="nl-BE" sz="1800" dirty="0">
                <a:solidFill>
                  <a:schemeClr val="tx1"/>
                </a:solidFill>
              </a:rPr>
              <a:t> </a:t>
            </a:r>
            <a:r>
              <a:rPr lang="nl-BE" sz="1800" dirty="0" err="1">
                <a:solidFill>
                  <a:schemeClr val="tx1"/>
                </a:solidFill>
              </a:rPr>
              <a:t>once</a:t>
            </a:r>
            <a:endParaRPr lang="nl-BE" sz="1800" dirty="0">
              <a:solidFill>
                <a:schemeClr val="tx1"/>
              </a:solidFill>
            </a:endParaRPr>
          </a:p>
          <a:p>
            <a:pPr lvl="4"/>
            <a:r>
              <a:rPr lang="nl-BE" sz="1800" dirty="0" err="1">
                <a:solidFill>
                  <a:schemeClr val="tx1"/>
                </a:solidFill>
              </a:rPr>
              <a:t>Prepared</a:t>
            </a:r>
            <a:r>
              <a:rPr lang="nl-BE" sz="1800" dirty="0">
                <a:solidFill>
                  <a:schemeClr val="tx1"/>
                </a:solidFill>
              </a:rPr>
              <a:t> in </a:t>
            </a:r>
            <a:r>
              <a:rPr lang="nl-BE" sz="1800" dirty="0" err="1">
                <a:solidFill>
                  <a:schemeClr val="tx1"/>
                </a:solidFill>
              </a:rPr>
              <a:t>the</a:t>
            </a:r>
            <a:r>
              <a:rPr lang="nl-BE" sz="1800" dirty="0">
                <a:solidFill>
                  <a:schemeClr val="tx1"/>
                </a:solidFill>
              </a:rPr>
              <a:t> </a:t>
            </a:r>
            <a:r>
              <a:rPr lang="nl-BE" sz="1800" dirty="0" err="1">
                <a:solidFill>
                  <a:schemeClr val="tx1"/>
                </a:solidFill>
              </a:rPr>
              <a:t>Mid</a:t>
            </a:r>
            <a:r>
              <a:rPr lang="nl-BE" sz="1800" dirty="0">
                <a:solidFill>
                  <a:schemeClr val="tx1"/>
                </a:solidFill>
              </a:rPr>
              <a:t> Term TM</a:t>
            </a:r>
          </a:p>
          <a:p>
            <a:pPr lvl="4"/>
            <a:r>
              <a:rPr lang="nl-BE" sz="1800" dirty="0" err="1">
                <a:solidFill>
                  <a:schemeClr val="tx1"/>
                </a:solidFill>
              </a:rPr>
              <a:t>Formal</a:t>
            </a:r>
            <a:r>
              <a:rPr lang="nl-BE" sz="1800" dirty="0">
                <a:solidFill>
                  <a:schemeClr val="tx1"/>
                </a:solidFill>
              </a:rPr>
              <a:t> procedure nov 2021 – feb 2022</a:t>
            </a:r>
          </a:p>
          <a:p>
            <a:pPr lvl="3"/>
            <a:r>
              <a:rPr lang="nl-BE" sz="1800" dirty="0">
                <a:solidFill>
                  <a:schemeClr val="tx1"/>
                </a:solidFill>
              </a:rPr>
              <a:t>For </a:t>
            </a:r>
            <a:r>
              <a:rPr lang="nl-BE" sz="1800" dirty="0" err="1">
                <a:solidFill>
                  <a:schemeClr val="tx1"/>
                </a:solidFill>
              </a:rPr>
              <a:t>devitiations</a:t>
            </a:r>
            <a:r>
              <a:rPr lang="nl-BE" sz="1800" dirty="0">
                <a:solidFill>
                  <a:schemeClr val="tx1"/>
                </a:solidFill>
              </a:rPr>
              <a:t> in </a:t>
            </a:r>
            <a:r>
              <a:rPr lang="nl-BE" sz="1800" dirty="0" err="1">
                <a:solidFill>
                  <a:schemeClr val="tx1"/>
                </a:solidFill>
              </a:rPr>
              <a:t>the</a:t>
            </a:r>
            <a:r>
              <a:rPr lang="nl-BE" sz="1800" dirty="0">
                <a:solidFill>
                  <a:schemeClr val="tx1"/>
                </a:solidFill>
              </a:rPr>
              <a:t> budget </a:t>
            </a:r>
            <a:r>
              <a:rPr lang="nl-BE" sz="1800" dirty="0" err="1">
                <a:solidFill>
                  <a:schemeClr val="tx1"/>
                </a:solidFill>
              </a:rPr>
              <a:t>above</a:t>
            </a:r>
            <a:r>
              <a:rPr lang="nl-BE" sz="1800" dirty="0">
                <a:solidFill>
                  <a:schemeClr val="tx1"/>
                </a:solidFill>
              </a:rPr>
              <a:t> 20%</a:t>
            </a:r>
          </a:p>
          <a:p>
            <a:pPr lvl="4"/>
            <a:r>
              <a:rPr lang="nl-BE" sz="1800" dirty="0" err="1">
                <a:solidFill>
                  <a:schemeClr val="tx1"/>
                </a:solidFill>
              </a:rPr>
              <a:t>Between</a:t>
            </a:r>
            <a:r>
              <a:rPr lang="nl-BE" sz="1800" dirty="0">
                <a:solidFill>
                  <a:schemeClr val="tx1"/>
                </a:solidFill>
              </a:rPr>
              <a:t> budget </a:t>
            </a:r>
            <a:r>
              <a:rPr lang="nl-BE" sz="1800" dirty="0" err="1">
                <a:solidFill>
                  <a:schemeClr val="tx1"/>
                </a:solidFill>
              </a:rPr>
              <a:t>lines</a:t>
            </a:r>
            <a:endParaRPr lang="nl-BE" sz="1800" dirty="0">
              <a:solidFill>
                <a:schemeClr val="tx1"/>
              </a:solidFill>
            </a:endParaRPr>
          </a:p>
          <a:p>
            <a:pPr lvl="4"/>
            <a:r>
              <a:rPr lang="nl-BE" sz="1800" dirty="0" err="1">
                <a:solidFill>
                  <a:schemeClr val="tx1"/>
                </a:solidFill>
              </a:rPr>
              <a:t>Between</a:t>
            </a:r>
            <a:r>
              <a:rPr lang="nl-BE" sz="1800" dirty="0">
                <a:solidFill>
                  <a:schemeClr val="tx1"/>
                </a:solidFill>
              </a:rPr>
              <a:t> partners</a:t>
            </a:r>
          </a:p>
          <a:p>
            <a:pPr lvl="3"/>
            <a:r>
              <a:rPr lang="nl-BE" sz="1800" dirty="0" err="1">
                <a:solidFill>
                  <a:schemeClr val="tx1"/>
                </a:solidFill>
              </a:rPr>
              <a:t>Argumented</a:t>
            </a:r>
            <a:r>
              <a:rPr lang="nl-BE" sz="1800" dirty="0">
                <a:solidFill>
                  <a:schemeClr val="tx1"/>
                </a:solidFill>
              </a:rPr>
              <a:t> </a:t>
            </a:r>
            <a:r>
              <a:rPr lang="nl-BE" sz="1800" dirty="0" err="1">
                <a:solidFill>
                  <a:schemeClr val="tx1"/>
                </a:solidFill>
              </a:rPr>
              <a:t>and</a:t>
            </a:r>
            <a:r>
              <a:rPr lang="nl-BE" sz="1800" dirty="0">
                <a:solidFill>
                  <a:schemeClr val="tx1"/>
                </a:solidFill>
              </a:rPr>
              <a:t> </a:t>
            </a:r>
            <a:r>
              <a:rPr lang="nl-BE" sz="1800" dirty="0" err="1">
                <a:solidFill>
                  <a:schemeClr val="tx1"/>
                </a:solidFill>
              </a:rPr>
              <a:t>approved</a:t>
            </a:r>
            <a:r>
              <a:rPr lang="nl-BE" sz="1800" dirty="0">
                <a:solidFill>
                  <a:schemeClr val="tx1"/>
                </a:solidFill>
              </a:rPr>
              <a:t> </a:t>
            </a:r>
            <a:r>
              <a:rPr lang="nl-BE" sz="1800" dirty="0" err="1">
                <a:solidFill>
                  <a:schemeClr val="tx1"/>
                </a:solidFill>
              </a:rPr>
              <a:t>by</a:t>
            </a:r>
            <a:r>
              <a:rPr lang="nl-BE" sz="1800" dirty="0">
                <a:solidFill>
                  <a:schemeClr val="tx1"/>
                </a:solidFill>
              </a:rPr>
              <a:t> </a:t>
            </a:r>
            <a:r>
              <a:rPr lang="nl-BE" sz="1800" dirty="0" err="1">
                <a:solidFill>
                  <a:schemeClr val="tx1"/>
                </a:solidFill>
              </a:rPr>
              <a:t>the</a:t>
            </a:r>
            <a:r>
              <a:rPr lang="nl-BE" sz="1800" dirty="0">
                <a:solidFill>
                  <a:schemeClr val="tx1"/>
                </a:solidFill>
              </a:rPr>
              <a:t> Monitoring </a:t>
            </a:r>
            <a:r>
              <a:rPr lang="nl-BE" sz="1800" dirty="0" err="1">
                <a:solidFill>
                  <a:schemeClr val="tx1"/>
                </a:solidFill>
              </a:rPr>
              <a:t>Comittee</a:t>
            </a:r>
            <a:endParaRPr lang="nl-BE" sz="1800" dirty="0">
              <a:solidFill>
                <a:schemeClr val="tx1"/>
              </a:solidFill>
            </a:endParaRPr>
          </a:p>
          <a:p>
            <a:pPr lvl="3"/>
            <a:r>
              <a:rPr lang="nl-BE" sz="1800" dirty="0" err="1">
                <a:solidFill>
                  <a:schemeClr val="tx1"/>
                </a:solidFill>
              </a:rPr>
              <a:t>Formal</a:t>
            </a:r>
            <a:r>
              <a:rPr lang="nl-BE" sz="1800" dirty="0">
                <a:solidFill>
                  <a:schemeClr val="tx1"/>
                </a:solidFill>
              </a:rPr>
              <a:t> </a:t>
            </a:r>
            <a:r>
              <a:rPr lang="nl-BE" sz="1800" dirty="0" err="1">
                <a:solidFill>
                  <a:schemeClr val="tx1"/>
                </a:solidFill>
              </a:rPr>
              <a:t>reprogramming</a:t>
            </a:r>
            <a:r>
              <a:rPr lang="nl-BE" sz="1800" dirty="0">
                <a:solidFill>
                  <a:schemeClr val="tx1"/>
                </a:solidFill>
              </a:rPr>
              <a:t> of </a:t>
            </a:r>
            <a:r>
              <a:rPr lang="nl-BE" sz="1800" dirty="0" err="1">
                <a:solidFill>
                  <a:schemeClr val="tx1"/>
                </a:solidFill>
              </a:rPr>
              <a:t>the</a:t>
            </a:r>
            <a:r>
              <a:rPr lang="nl-BE" sz="1800" dirty="0">
                <a:solidFill>
                  <a:schemeClr val="tx1"/>
                </a:solidFill>
              </a:rPr>
              <a:t> project</a:t>
            </a:r>
            <a:endParaRPr lang="en-US" sz="1800" dirty="0">
              <a:solidFill>
                <a:schemeClr val="tx1"/>
              </a:solidFill>
            </a:endParaRPr>
          </a:p>
          <a:p>
            <a:pPr lvl="3"/>
            <a:endParaRPr lang="en-US" sz="2400" dirty="0">
              <a:solidFill>
                <a:schemeClr val="tx1"/>
              </a:solidFill>
            </a:endParaRPr>
          </a:p>
          <a:p>
            <a:pPr lvl="2"/>
            <a:endParaRPr lang="nl-BE" sz="2400" dirty="0">
              <a:solidFill>
                <a:schemeClr val="tx1"/>
              </a:solidFill>
            </a:endParaRPr>
          </a:p>
          <a:p>
            <a:pPr lvl="2"/>
            <a:endParaRPr lang="nl-BE" sz="2400" dirty="0">
              <a:solidFill>
                <a:schemeClr val="tx1"/>
              </a:solidFill>
            </a:endParaRP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23976-B6E7-4F47-BB60-76A255595CA4}" type="datetime4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 februari 2020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516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2D86-93AC-45BB-B8CA-9542A3CF9355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37464D"/>
                </a:solidFill>
              </a:rPr>
              <a:t>Small </a:t>
            </a:r>
            <a:r>
              <a:rPr lang="nl-BE" dirty="0" err="1">
                <a:solidFill>
                  <a:srgbClr val="37464D"/>
                </a:solidFill>
              </a:rPr>
              <a:t>Scale</a:t>
            </a:r>
            <a:r>
              <a:rPr lang="nl-BE" dirty="0">
                <a:solidFill>
                  <a:srgbClr val="37464D"/>
                </a:solidFill>
              </a:rPr>
              <a:t> Actions (SSA)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607605" y="2060848"/>
            <a:ext cx="7924835" cy="4443067"/>
          </a:xfrm>
        </p:spPr>
        <p:txBody>
          <a:bodyPr/>
          <a:lstStyle/>
          <a:p>
            <a:pPr lvl="2"/>
            <a:r>
              <a:rPr lang="en-US" sz="2000" dirty="0">
                <a:solidFill>
                  <a:schemeClr val="tx1"/>
                </a:solidFill>
              </a:rPr>
              <a:t>“A Small Scale Action is </a:t>
            </a:r>
            <a:r>
              <a:rPr lang="en-US" sz="2000" b="1" dirty="0">
                <a:solidFill>
                  <a:schemeClr val="tx1"/>
                </a:solidFill>
              </a:rPr>
              <a:t>experimentation</a:t>
            </a:r>
            <a:r>
              <a:rPr lang="en-US" sz="2000" dirty="0">
                <a:solidFill>
                  <a:schemeClr val="tx1"/>
                </a:solidFill>
              </a:rPr>
              <a:t>. It is an idea or a concept, perhaps already tried in another city, which can be </a:t>
            </a:r>
            <a:r>
              <a:rPr lang="en-US" sz="2000" b="1" dirty="0">
                <a:solidFill>
                  <a:schemeClr val="tx1"/>
                </a:solidFill>
              </a:rPr>
              <a:t>tested</a:t>
            </a:r>
            <a:r>
              <a:rPr lang="en-US" sz="2000" dirty="0">
                <a:solidFill>
                  <a:schemeClr val="tx1"/>
                </a:solidFill>
              </a:rPr>
              <a:t> to check the relevance, feasibility and added value of its implementation in different local contexts</a:t>
            </a:r>
            <a:r>
              <a:rPr lang="nl-BE" sz="2000" dirty="0">
                <a:solidFill>
                  <a:schemeClr val="tx1"/>
                </a:solidFill>
              </a:rPr>
              <a:t>“</a:t>
            </a:r>
          </a:p>
          <a:p>
            <a:pPr lvl="3"/>
            <a:r>
              <a:rPr lang="en-US" sz="2000" dirty="0">
                <a:solidFill>
                  <a:schemeClr val="tx1"/>
                </a:solidFill>
              </a:rPr>
              <a:t>Limited in time and scale</a:t>
            </a:r>
          </a:p>
          <a:p>
            <a:pPr lvl="3"/>
            <a:r>
              <a:rPr lang="en-US" sz="2000" dirty="0">
                <a:solidFill>
                  <a:schemeClr val="tx1"/>
                </a:solidFill>
              </a:rPr>
              <a:t>The right to fail</a:t>
            </a:r>
          </a:p>
          <a:p>
            <a:pPr lvl="3"/>
            <a:r>
              <a:rPr lang="en-US" sz="2000" dirty="0">
                <a:solidFill>
                  <a:schemeClr val="tx1"/>
                </a:solidFill>
              </a:rPr>
              <a:t>Test &gt; measure &gt; evaluate &gt; (not) adopt in your IAP</a:t>
            </a:r>
          </a:p>
          <a:p>
            <a:pPr lvl="3"/>
            <a:r>
              <a:rPr lang="en-US" sz="2000" dirty="0">
                <a:solidFill>
                  <a:schemeClr val="tx1"/>
                </a:solidFill>
              </a:rPr>
              <a:t>! No infrastructure investments (never in URBACT)</a:t>
            </a:r>
          </a:p>
          <a:p>
            <a:pPr lvl="3"/>
            <a:r>
              <a:rPr lang="en-US" sz="2000" dirty="0">
                <a:solidFill>
                  <a:schemeClr val="tx1"/>
                </a:solidFill>
              </a:rPr>
              <a:t>Max. 10.000€ per PP – up to you on which budget lines</a:t>
            </a:r>
          </a:p>
          <a:p>
            <a:pPr lvl="3"/>
            <a:r>
              <a:rPr lang="en-US" sz="2000" dirty="0">
                <a:solidFill>
                  <a:schemeClr val="tx1"/>
                </a:solidFill>
              </a:rPr>
              <a:t>Completed by September 2021 &gt; lessons included in first draft IAP</a:t>
            </a:r>
          </a:p>
          <a:p>
            <a:pPr lvl="4"/>
            <a:r>
              <a:rPr lang="en-US" sz="2000" dirty="0">
                <a:solidFill>
                  <a:schemeClr val="tx1"/>
                </a:solidFill>
              </a:rPr>
              <a:t>Read more in the </a:t>
            </a:r>
            <a:r>
              <a:rPr lang="en-US" sz="2000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Guide to APNs </a:t>
            </a:r>
            <a:r>
              <a:rPr lang="en-US" sz="2000" dirty="0">
                <a:solidFill>
                  <a:schemeClr val="tx1"/>
                </a:solidFill>
              </a:rPr>
              <a:t>p 17-19</a:t>
            </a:r>
          </a:p>
          <a:p>
            <a:pPr lvl="3"/>
            <a:endParaRPr lang="en-US" sz="2400" dirty="0">
              <a:solidFill>
                <a:schemeClr val="tx1"/>
              </a:solidFill>
            </a:endParaRPr>
          </a:p>
          <a:p>
            <a:pPr lvl="2"/>
            <a:endParaRPr lang="nl-BE" sz="2400" dirty="0">
              <a:solidFill>
                <a:schemeClr val="tx1"/>
              </a:solidFill>
            </a:endParaRPr>
          </a:p>
          <a:p>
            <a:pPr lvl="2"/>
            <a:endParaRPr lang="nl-BE" sz="2400" dirty="0">
              <a:solidFill>
                <a:schemeClr val="tx1"/>
              </a:solidFill>
            </a:endParaRP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23976-B6E7-4F47-BB60-76A255595CA4}" type="datetime4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 februari 2020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768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5E43288-9E0E-1443-8CFE-FA10CE879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" y="0"/>
            <a:ext cx="9142400" cy="6858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3535B3E-2C8F-BD4D-81DB-6276111F545B}"/>
              </a:ext>
            </a:extLst>
          </p:cNvPr>
          <p:cNvSpPr txBox="1"/>
          <p:nvPr/>
        </p:nvSpPr>
        <p:spPr>
          <a:xfrm>
            <a:off x="971600" y="2780928"/>
            <a:ext cx="734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6000" dirty="0">
                <a:solidFill>
                  <a:srgbClr val="37464D"/>
                </a:solidFill>
              </a:rPr>
              <a:t>Claim 1</a:t>
            </a:r>
          </a:p>
        </p:txBody>
      </p:sp>
    </p:spTree>
    <p:extLst>
      <p:ext uri="{BB962C8B-B14F-4D97-AF65-F5344CB8AC3E}">
        <p14:creationId xmlns:p14="http://schemas.microsoft.com/office/powerpoint/2010/main" val="3001696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2D86-93AC-45BB-B8CA-9542A3CF9355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37464D"/>
                </a:solidFill>
              </a:rPr>
              <a:t>Reporting </a:t>
            </a:r>
            <a:r>
              <a:rPr lang="nl-BE" dirty="0" err="1">
                <a:solidFill>
                  <a:srgbClr val="37464D"/>
                </a:solidFill>
              </a:rPr>
              <a:t>rounds</a:t>
            </a:r>
            <a:endParaRPr lang="nl-BE" dirty="0">
              <a:solidFill>
                <a:srgbClr val="37464D"/>
              </a:solidFill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731765" y="2204864"/>
            <a:ext cx="7924835" cy="3511937"/>
          </a:xfrm>
        </p:spPr>
        <p:txBody>
          <a:bodyPr/>
          <a:lstStyle/>
          <a:p>
            <a:pPr lvl="2"/>
            <a:r>
              <a:rPr lang="nl-BE" sz="2400" dirty="0">
                <a:solidFill>
                  <a:schemeClr val="tx1"/>
                </a:solidFill>
              </a:rPr>
              <a:t>3 </a:t>
            </a:r>
            <a:r>
              <a:rPr lang="nl-BE" sz="2400" dirty="0" err="1">
                <a:solidFill>
                  <a:schemeClr val="tx1"/>
                </a:solidFill>
              </a:rPr>
              <a:t>reporting</a:t>
            </a:r>
            <a:r>
              <a:rPr lang="nl-BE" sz="2400" dirty="0">
                <a:solidFill>
                  <a:schemeClr val="tx1"/>
                </a:solidFill>
              </a:rPr>
              <a:t> </a:t>
            </a:r>
            <a:r>
              <a:rPr lang="nl-BE" sz="2400" dirty="0" err="1">
                <a:solidFill>
                  <a:schemeClr val="tx1"/>
                </a:solidFill>
              </a:rPr>
              <a:t>rounds</a:t>
            </a:r>
            <a:endParaRPr lang="nl-BE" sz="2400" dirty="0">
              <a:solidFill>
                <a:schemeClr val="tx1"/>
              </a:solidFill>
            </a:endParaRPr>
          </a:p>
          <a:p>
            <a:pPr lvl="3"/>
            <a:r>
              <a:rPr lang="nl-BE" sz="2200" dirty="0" err="1">
                <a:solidFill>
                  <a:schemeClr val="tx1"/>
                </a:solidFill>
              </a:rPr>
              <a:t>Phase</a:t>
            </a:r>
            <a:r>
              <a:rPr lang="nl-BE" sz="2200" dirty="0">
                <a:solidFill>
                  <a:schemeClr val="tx1"/>
                </a:solidFill>
              </a:rPr>
              <a:t> 1: 1 claim</a:t>
            </a:r>
          </a:p>
          <a:p>
            <a:pPr lvl="3"/>
            <a:r>
              <a:rPr lang="nl-BE" sz="2200" dirty="0" err="1">
                <a:solidFill>
                  <a:schemeClr val="tx1"/>
                </a:solidFill>
              </a:rPr>
              <a:t>Phase</a:t>
            </a:r>
            <a:r>
              <a:rPr lang="nl-BE" sz="2200" dirty="0">
                <a:solidFill>
                  <a:schemeClr val="tx1"/>
                </a:solidFill>
              </a:rPr>
              <a:t> 2: 2 claims (</a:t>
            </a:r>
            <a:r>
              <a:rPr lang="nl-BE" sz="2200" dirty="0" err="1">
                <a:solidFill>
                  <a:schemeClr val="tx1"/>
                </a:solidFill>
              </a:rPr>
              <a:t>yearly</a:t>
            </a:r>
            <a:r>
              <a:rPr lang="nl-BE" sz="2200" dirty="0">
                <a:solidFill>
                  <a:schemeClr val="tx1"/>
                </a:solidFill>
              </a:rPr>
              <a:t>)</a:t>
            </a:r>
          </a:p>
          <a:p>
            <a:pPr lvl="2"/>
            <a:r>
              <a:rPr lang="nl-BE" sz="2400" dirty="0" err="1">
                <a:solidFill>
                  <a:schemeClr val="tx1"/>
                </a:solidFill>
              </a:rPr>
              <a:t>Payment</a:t>
            </a:r>
            <a:r>
              <a:rPr lang="nl-BE" sz="2400" dirty="0">
                <a:solidFill>
                  <a:schemeClr val="tx1"/>
                </a:solidFill>
              </a:rPr>
              <a:t> claim:</a:t>
            </a:r>
          </a:p>
          <a:p>
            <a:pPr lvl="3"/>
            <a:r>
              <a:rPr lang="nl-BE" sz="2200" dirty="0" err="1">
                <a:solidFill>
                  <a:schemeClr val="tx1"/>
                </a:solidFill>
              </a:rPr>
              <a:t>Progress</a:t>
            </a:r>
            <a:r>
              <a:rPr lang="nl-BE" sz="2200" dirty="0">
                <a:solidFill>
                  <a:schemeClr val="tx1"/>
                </a:solidFill>
              </a:rPr>
              <a:t> Report: </a:t>
            </a:r>
            <a:r>
              <a:rPr lang="nl-BE" sz="2200" dirty="0" err="1">
                <a:solidFill>
                  <a:schemeClr val="tx1"/>
                </a:solidFill>
              </a:rPr>
              <a:t>reflecting</a:t>
            </a:r>
            <a:r>
              <a:rPr lang="nl-BE" sz="2200" dirty="0">
                <a:solidFill>
                  <a:schemeClr val="tx1"/>
                </a:solidFill>
              </a:rPr>
              <a:t> </a:t>
            </a:r>
            <a:r>
              <a:rPr lang="nl-BE" sz="2200" dirty="0" err="1">
                <a:solidFill>
                  <a:schemeClr val="tx1"/>
                </a:solidFill>
              </a:rPr>
              <a:t>the</a:t>
            </a:r>
            <a:r>
              <a:rPr lang="nl-BE" sz="2200" dirty="0">
                <a:solidFill>
                  <a:schemeClr val="tx1"/>
                </a:solidFill>
              </a:rPr>
              <a:t> </a:t>
            </a:r>
            <a:r>
              <a:rPr lang="nl-BE" sz="2200" dirty="0" err="1">
                <a:solidFill>
                  <a:schemeClr val="tx1"/>
                </a:solidFill>
              </a:rPr>
              <a:t>progress</a:t>
            </a:r>
            <a:r>
              <a:rPr lang="nl-BE" sz="2200" dirty="0">
                <a:solidFill>
                  <a:schemeClr val="tx1"/>
                </a:solidFill>
              </a:rPr>
              <a:t> on partner </a:t>
            </a:r>
            <a:r>
              <a:rPr lang="nl-BE" sz="2200" dirty="0" err="1">
                <a:solidFill>
                  <a:schemeClr val="tx1"/>
                </a:solidFill>
              </a:rPr>
              <a:t>and</a:t>
            </a:r>
            <a:r>
              <a:rPr lang="nl-BE" sz="2200" dirty="0">
                <a:solidFill>
                  <a:schemeClr val="tx1"/>
                </a:solidFill>
              </a:rPr>
              <a:t> </a:t>
            </a:r>
            <a:r>
              <a:rPr lang="nl-BE" sz="2200" dirty="0" err="1">
                <a:solidFill>
                  <a:schemeClr val="tx1"/>
                </a:solidFill>
              </a:rPr>
              <a:t>network</a:t>
            </a:r>
            <a:r>
              <a:rPr lang="nl-BE" sz="2200" dirty="0">
                <a:solidFill>
                  <a:schemeClr val="tx1"/>
                </a:solidFill>
              </a:rPr>
              <a:t> level &amp; deliverables</a:t>
            </a:r>
          </a:p>
          <a:p>
            <a:pPr lvl="4"/>
            <a:r>
              <a:rPr lang="nl-BE" sz="2200" dirty="0">
                <a:solidFill>
                  <a:schemeClr val="tx1"/>
                </a:solidFill>
              </a:rPr>
              <a:t>Reporting per WP</a:t>
            </a:r>
          </a:p>
          <a:p>
            <a:pPr lvl="5"/>
            <a:r>
              <a:rPr lang="nl-BE" sz="1600" dirty="0"/>
              <a:t>WP3: </a:t>
            </a:r>
            <a:r>
              <a:rPr lang="nl-BE" sz="1600" dirty="0" err="1"/>
              <a:t>Local</a:t>
            </a:r>
            <a:r>
              <a:rPr lang="nl-BE" sz="1600" dirty="0"/>
              <a:t> actions – </a:t>
            </a:r>
            <a:r>
              <a:rPr lang="nl-BE" sz="1600" dirty="0" err="1"/>
              <a:t>main</a:t>
            </a:r>
            <a:r>
              <a:rPr lang="nl-BE" sz="1600" dirty="0"/>
              <a:t> input </a:t>
            </a:r>
            <a:r>
              <a:rPr lang="nl-BE" sz="1600" dirty="0" err="1"/>
              <a:t>from</a:t>
            </a:r>
            <a:r>
              <a:rPr lang="nl-BE" sz="1600" dirty="0"/>
              <a:t> </a:t>
            </a:r>
            <a:r>
              <a:rPr lang="nl-BE" sz="1600" dirty="0" err="1"/>
              <a:t>PPs</a:t>
            </a:r>
            <a:endParaRPr lang="nl-BE" sz="1600" dirty="0">
              <a:solidFill>
                <a:schemeClr val="tx1"/>
              </a:solidFill>
            </a:endParaRPr>
          </a:p>
          <a:p>
            <a:pPr lvl="4"/>
            <a:r>
              <a:rPr lang="nl-BE" sz="2200" dirty="0">
                <a:solidFill>
                  <a:schemeClr val="tx1"/>
                </a:solidFill>
              </a:rPr>
              <a:t>LP </a:t>
            </a:r>
            <a:r>
              <a:rPr lang="nl-BE" sz="2200" dirty="0" err="1">
                <a:solidFill>
                  <a:schemeClr val="tx1"/>
                </a:solidFill>
              </a:rPr>
              <a:t>asks</a:t>
            </a:r>
            <a:r>
              <a:rPr lang="nl-BE" sz="2200" dirty="0">
                <a:solidFill>
                  <a:schemeClr val="tx1"/>
                </a:solidFill>
              </a:rPr>
              <a:t> input </a:t>
            </a:r>
            <a:r>
              <a:rPr lang="nl-BE" sz="2200" dirty="0" err="1">
                <a:solidFill>
                  <a:schemeClr val="tx1"/>
                </a:solidFill>
              </a:rPr>
              <a:t>from</a:t>
            </a:r>
            <a:r>
              <a:rPr lang="nl-BE" sz="2200" dirty="0">
                <a:solidFill>
                  <a:schemeClr val="tx1"/>
                </a:solidFill>
              </a:rPr>
              <a:t> ALL </a:t>
            </a:r>
            <a:r>
              <a:rPr lang="nl-BE" sz="2200" dirty="0" err="1">
                <a:solidFill>
                  <a:schemeClr val="tx1"/>
                </a:solidFill>
              </a:rPr>
              <a:t>PPs</a:t>
            </a:r>
            <a:r>
              <a:rPr lang="nl-BE" sz="2200" dirty="0">
                <a:solidFill>
                  <a:schemeClr val="tx1"/>
                </a:solidFill>
              </a:rPr>
              <a:t> </a:t>
            </a:r>
          </a:p>
          <a:p>
            <a:pPr lvl="4"/>
            <a:r>
              <a:rPr lang="nl-BE" sz="2200" dirty="0" err="1">
                <a:solidFill>
                  <a:schemeClr val="tx1"/>
                </a:solidFill>
              </a:rPr>
              <a:t>Edited</a:t>
            </a:r>
            <a:r>
              <a:rPr lang="nl-BE" sz="2200" dirty="0">
                <a:solidFill>
                  <a:schemeClr val="tx1"/>
                </a:solidFill>
              </a:rPr>
              <a:t> &amp; </a:t>
            </a:r>
            <a:r>
              <a:rPr lang="nl-BE" sz="2200" dirty="0" err="1">
                <a:solidFill>
                  <a:schemeClr val="tx1"/>
                </a:solidFill>
              </a:rPr>
              <a:t>submitted</a:t>
            </a:r>
            <a:r>
              <a:rPr lang="nl-BE" sz="2200" dirty="0">
                <a:solidFill>
                  <a:schemeClr val="tx1"/>
                </a:solidFill>
              </a:rPr>
              <a:t> </a:t>
            </a:r>
            <a:r>
              <a:rPr lang="nl-BE" sz="2200" dirty="0" err="1">
                <a:solidFill>
                  <a:schemeClr val="tx1"/>
                </a:solidFill>
              </a:rPr>
              <a:t>by</a:t>
            </a:r>
            <a:r>
              <a:rPr lang="nl-BE" sz="2200" dirty="0">
                <a:solidFill>
                  <a:schemeClr val="tx1"/>
                </a:solidFill>
              </a:rPr>
              <a:t> LP in SYNERGIE</a:t>
            </a:r>
          </a:p>
          <a:p>
            <a:pPr lvl="3"/>
            <a:r>
              <a:rPr lang="nl-BE" sz="2200" dirty="0">
                <a:solidFill>
                  <a:schemeClr val="tx1"/>
                </a:solidFill>
              </a:rPr>
              <a:t>Financial Reporting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23976-B6E7-4F47-BB60-76A255595CA4}" type="datetime4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 februari 2020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02F1C16E-316A-4AA2-A594-862099A0B011}"/>
              </a:ext>
            </a:extLst>
          </p:cNvPr>
          <p:cNvSpPr/>
          <p:nvPr/>
        </p:nvSpPr>
        <p:spPr>
          <a:xfrm>
            <a:off x="768633" y="431347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EA6546"/>
              </a:buClr>
            </a:pPr>
            <a:r>
              <a:rPr lang="nl-BE" dirty="0"/>
              <a:t> </a:t>
            </a:r>
            <a:br>
              <a:rPr lang="fr-FR" dirty="0"/>
            </a:b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57666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2D86-93AC-45BB-B8CA-9542A3CF9355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37464D"/>
                </a:solidFill>
              </a:rPr>
              <a:t>Synergie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731765" y="2204864"/>
            <a:ext cx="7924835" cy="3511937"/>
          </a:xfrm>
        </p:spPr>
        <p:txBody>
          <a:bodyPr/>
          <a:lstStyle/>
          <a:p>
            <a:pPr lvl="2"/>
            <a:r>
              <a:rPr lang="fr-FR" sz="2400" dirty="0">
                <a:solidFill>
                  <a:schemeClr val="tx1"/>
                </a:solidFill>
              </a:rPr>
              <a:t>SYNERGIE: </a:t>
            </a:r>
            <a:r>
              <a:rPr lang="fr-FR" sz="2400" dirty="0" err="1">
                <a:solidFill>
                  <a:schemeClr val="tx1"/>
                </a:solidFill>
              </a:rPr>
              <a:t>project</a:t>
            </a:r>
            <a:r>
              <a:rPr lang="fr-FR" sz="2400" dirty="0">
                <a:solidFill>
                  <a:schemeClr val="tx1"/>
                </a:solidFill>
              </a:rPr>
              <a:t> management platform for claims, </a:t>
            </a:r>
            <a:r>
              <a:rPr lang="fr-FR" sz="2400" dirty="0" err="1">
                <a:solidFill>
                  <a:schemeClr val="tx1"/>
                </a:solidFill>
              </a:rPr>
              <a:t>progress</a:t>
            </a:r>
            <a:r>
              <a:rPr lang="fr-FR" sz="2400" dirty="0">
                <a:solidFill>
                  <a:schemeClr val="tx1"/>
                </a:solidFill>
              </a:rPr>
              <a:t> report,…</a:t>
            </a:r>
          </a:p>
          <a:p>
            <a:pPr lvl="3"/>
            <a:r>
              <a:rPr lang="nl-BE" sz="2400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https://synergie-cte.asp-public.fr/</a:t>
            </a:r>
            <a:r>
              <a:rPr lang="fr-FR" sz="2400" dirty="0">
                <a:solidFill>
                  <a:srgbClr val="002060"/>
                </a:solidFill>
              </a:rPr>
              <a:t> </a:t>
            </a:r>
          </a:p>
          <a:p>
            <a:pPr lvl="3"/>
            <a:r>
              <a:rPr lang="nl-BE" sz="2400" dirty="0">
                <a:solidFill>
                  <a:schemeClr val="tx1"/>
                </a:solidFill>
              </a:rPr>
              <a:t>Everybody has access?</a:t>
            </a:r>
          </a:p>
          <a:p>
            <a:pPr lvl="2"/>
            <a:r>
              <a:rPr lang="nl-BE" sz="2400" dirty="0" err="1">
                <a:solidFill>
                  <a:schemeClr val="tx1"/>
                </a:solidFill>
              </a:rPr>
              <a:t>Guidelines</a:t>
            </a:r>
            <a:r>
              <a:rPr lang="nl-BE" sz="2400" dirty="0">
                <a:solidFill>
                  <a:schemeClr val="tx1"/>
                </a:solidFill>
              </a:rPr>
              <a:t> on </a:t>
            </a:r>
            <a:r>
              <a:rPr lang="nl-BE" sz="2400" dirty="0" err="1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Basecamp</a:t>
            </a:r>
            <a:r>
              <a:rPr lang="nl-BE" sz="2400" dirty="0">
                <a:solidFill>
                  <a:srgbClr val="002060"/>
                </a:solidFill>
              </a:rPr>
              <a:t> </a:t>
            </a:r>
            <a:r>
              <a:rPr lang="nl-BE" sz="2400" dirty="0">
                <a:solidFill>
                  <a:schemeClr val="tx1"/>
                </a:solidFill>
              </a:rPr>
              <a:t>&gt; </a:t>
            </a:r>
            <a:r>
              <a:rPr lang="nl-BE" sz="2400" dirty="0" err="1">
                <a:solidFill>
                  <a:schemeClr val="tx1"/>
                </a:solidFill>
              </a:rPr>
              <a:t>Docs</a:t>
            </a:r>
            <a:r>
              <a:rPr lang="nl-BE" sz="2400" dirty="0">
                <a:solidFill>
                  <a:schemeClr val="tx1"/>
                </a:solidFill>
              </a:rPr>
              <a:t> &amp; Files &gt; </a:t>
            </a:r>
            <a:r>
              <a:rPr lang="nl-BE" sz="2400" dirty="0" err="1">
                <a:solidFill>
                  <a:schemeClr val="tx1"/>
                </a:solidFill>
              </a:rPr>
              <a:t>Phase</a:t>
            </a:r>
            <a:r>
              <a:rPr lang="nl-BE" sz="2400" dirty="0">
                <a:solidFill>
                  <a:schemeClr val="tx1"/>
                </a:solidFill>
              </a:rPr>
              <a:t> 1 </a:t>
            </a:r>
            <a:r>
              <a:rPr lang="nl-BE" sz="2400" dirty="0" err="1">
                <a:solidFill>
                  <a:schemeClr val="tx1"/>
                </a:solidFill>
              </a:rPr>
              <a:t>reporting</a:t>
            </a:r>
            <a:r>
              <a:rPr lang="nl-BE" sz="2400" dirty="0">
                <a:solidFill>
                  <a:schemeClr val="tx1"/>
                </a:solidFill>
              </a:rPr>
              <a:t> – SYNERGIE </a:t>
            </a:r>
            <a:r>
              <a:rPr lang="nl-BE" sz="2400" dirty="0" err="1">
                <a:solidFill>
                  <a:schemeClr val="tx1"/>
                </a:solidFill>
              </a:rPr>
              <a:t>Guidance</a:t>
            </a:r>
            <a:r>
              <a:rPr lang="nl-BE" sz="2400" dirty="0">
                <a:solidFill>
                  <a:schemeClr val="tx1"/>
                </a:solidFill>
              </a:rPr>
              <a:t> </a:t>
            </a:r>
            <a:r>
              <a:rPr lang="nl-BE" sz="2400" dirty="0" err="1">
                <a:solidFill>
                  <a:schemeClr val="tx1"/>
                </a:solidFill>
              </a:rPr>
              <a:t>Notes</a:t>
            </a:r>
            <a:r>
              <a:rPr lang="nl-BE" sz="2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23976-B6E7-4F47-BB60-76A255595CA4}" type="datetime4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 februari 2020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02F1C16E-316A-4AA2-A594-862099A0B011}"/>
              </a:ext>
            </a:extLst>
          </p:cNvPr>
          <p:cNvSpPr/>
          <p:nvPr/>
        </p:nvSpPr>
        <p:spPr>
          <a:xfrm>
            <a:off x="768633" y="431347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EA6546"/>
              </a:buClr>
            </a:pPr>
            <a:r>
              <a:rPr lang="nl-BE" dirty="0"/>
              <a:t> </a:t>
            </a:r>
            <a:br>
              <a:rPr lang="fr-FR" dirty="0"/>
            </a:b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56770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2D86-93AC-45BB-B8CA-9542A3CF9355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37464D"/>
                </a:solidFill>
              </a:rPr>
              <a:t>Financial </a:t>
            </a:r>
            <a:r>
              <a:rPr lang="nl-BE" dirty="0" err="1">
                <a:solidFill>
                  <a:srgbClr val="37464D"/>
                </a:solidFill>
              </a:rPr>
              <a:t>reporting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Phase</a:t>
            </a:r>
            <a:r>
              <a:rPr lang="nl-BE" dirty="0">
                <a:solidFill>
                  <a:srgbClr val="37464D"/>
                </a:solidFill>
              </a:rPr>
              <a:t> 1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731765" y="2204864"/>
            <a:ext cx="7924835" cy="3511937"/>
          </a:xfrm>
        </p:spPr>
        <p:txBody>
          <a:bodyPr/>
          <a:lstStyle/>
          <a:p>
            <a:pPr marL="46800" lvl="2" indent="0">
              <a:buNone/>
            </a:pPr>
            <a:r>
              <a:rPr lang="nl-BE" dirty="0">
                <a:solidFill>
                  <a:srgbClr val="37464D"/>
                </a:solidFill>
              </a:rPr>
              <a:t> 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23976-B6E7-4F47-BB60-76A255595CA4}" type="datetime4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 februari 2020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89BB96A3-65F5-45EC-845F-F0C7C30BC9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760761"/>
              </p:ext>
            </p:extLst>
          </p:nvPr>
        </p:nvGraphicFramePr>
        <p:xfrm>
          <a:off x="555288" y="3048990"/>
          <a:ext cx="7945583" cy="2660593"/>
        </p:xfrm>
        <a:graphic>
          <a:graphicData uri="http://schemas.openxmlformats.org/drawingml/2006/table">
            <a:tbl>
              <a:tblPr firstRow="1">
                <a:tableStyleId>{0E3FDE45-AF77-4B5C-9715-49D594BDF05E}</a:tableStyleId>
              </a:tblPr>
              <a:tblGrid>
                <a:gridCol w="1597159">
                  <a:extLst>
                    <a:ext uri="{9D8B030D-6E8A-4147-A177-3AD203B41FA5}">
                      <a16:colId xmlns:a16="http://schemas.microsoft.com/office/drawing/2014/main" val="1575105806"/>
                    </a:ext>
                  </a:extLst>
                </a:gridCol>
                <a:gridCol w="1587106">
                  <a:extLst>
                    <a:ext uri="{9D8B030D-6E8A-4147-A177-3AD203B41FA5}">
                      <a16:colId xmlns:a16="http://schemas.microsoft.com/office/drawing/2014/main" val="861632102"/>
                    </a:ext>
                  </a:extLst>
                </a:gridCol>
                <a:gridCol w="1587106">
                  <a:extLst>
                    <a:ext uri="{9D8B030D-6E8A-4147-A177-3AD203B41FA5}">
                      <a16:colId xmlns:a16="http://schemas.microsoft.com/office/drawing/2014/main" val="3541725672"/>
                    </a:ext>
                  </a:extLst>
                </a:gridCol>
                <a:gridCol w="1587106">
                  <a:extLst>
                    <a:ext uri="{9D8B030D-6E8A-4147-A177-3AD203B41FA5}">
                      <a16:colId xmlns:a16="http://schemas.microsoft.com/office/drawing/2014/main" val="1397008402"/>
                    </a:ext>
                  </a:extLst>
                </a:gridCol>
                <a:gridCol w="1587106">
                  <a:extLst>
                    <a:ext uri="{9D8B030D-6E8A-4147-A177-3AD203B41FA5}">
                      <a16:colId xmlns:a16="http://schemas.microsoft.com/office/drawing/2014/main" val="2664715360"/>
                    </a:ext>
                  </a:extLst>
                </a:gridCol>
              </a:tblGrid>
              <a:tr h="648071">
                <a:tc>
                  <a:txBody>
                    <a:bodyPr/>
                    <a:lstStyle/>
                    <a:p>
                      <a:r>
                        <a:rPr lang="nl-BE" dirty="0"/>
                        <a:t>2/04/2020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8/04/2020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15/05/2020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28/05/2020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02/06/2020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2770574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r>
                        <a:rPr lang="nl-BE" dirty="0"/>
                        <a:t>Input Synergie of </a:t>
                      </a:r>
                      <a:r>
                        <a:rPr lang="nl-BE" dirty="0" err="1"/>
                        <a:t>all</a:t>
                      </a:r>
                      <a:r>
                        <a:rPr lang="nl-BE" dirty="0"/>
                        <a:t> </a:t>
                      </a:r>
                      <a:r>
                        <a:rPr lang="nl-BE" dirty="0" err="1"/>
                        <a:t>costs</a:t>
                      </a:r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dirty="0" err="1"/>
                        <a:t>All</a:t>
                      </a:r>
                      <a:r>
                        <a:rPr lang="nl-BE" dirty="0"/>
                        <a:t> </a:t>
                      </a:r>
                      <a:r>
                        <a:rPr lang="nl-BE" dirty="0" err="1"/>
                        <a:t>cost</a:t>
                      </a:r>
                      <a:r>
                        <a:rPr lang="nl-BE" dirty="0"/>
                        <a:t> are </a:t>
                      </a:r>
                      <a:r>
                        <a:rPr lang="nl-BE" dirty="0" err="1"/>
                        <a:t>validated</a:t>
                      </a:r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dirty="0" err="1"/>
                        <a:t>Collecting</a:t>
                      </a:r>
                      <a:r>
                        <a:rPr lang="nl-BE" dirty="0"/>
                        <a:t> </a:t>
                      </a:r>
                      <a:r>
                        <a:rPr lang="nl-BE" dirty="0" err="1"/>
                        <a:t>all</a:t>
                      </a:r>
                      <a:r>
                        <a:rPr lang="nl-BE" dirty="0"/>
                        <a:t> </a:t>
                      </a:r>
                      <a:r>
                        <a:rPr lang="nl-BE" dirty="0" err="1"/>
                        <a:t>signed</a:t>
                      </a:r>
                      <a:r>
                        <a:rPr lang="nl-BE" dirty="0"/>
                        <a:t>  </a:t>
                      </a:r>
                      <a:r>
                        <a:rPr lang="nl-BE" dirty="0" err="1"/>
                        <a:t>certificates</a:t>
                      </a:r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FLC LP </a:t>
                      </a:r>
                      <a:r>
                        <a:rPr lang="nl-BE" dirty="0" err="1"/>
                        <a:t>grouped</a:t>
                      </a:r>
                      <a:r>
                        <a:rPr lang="nl-BE" dirty="0"/>
                        <a:t> claim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Deadline claim </a:t>
                      </a:r>
                      <a:r>
                        <a:rPr lang="nl-BE" dirty="0" err="1"/>
                        <a:t>to</a:t>
                      </a:r>
                      <a:r>
                        <a:rPr lang="nl-BE" dirty="0"/>
                        <a:t> URBACT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090346"/>
                  </a:ext>
                </a:extLst>
              </a:tr>
              <a:tr h="1098122">
                <a:tc>
                  <a:txBody>
                    <a:bodyPr/>
                    <a:lstStyle/>
                    <a:p>
                      <a:r>
                        <a:rPr lang="nl-BE" dirty="0"/>
                        <a:t>Lead partners &amp; Project partners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LP </a:t>
                      </a:r>
                      <a:r>
                        <a:rPr lang="nl-BE" dirty="0" err="1"/>
                        <a:t>and</a:t>
                      </a:r>
                      <a:r>
                        <a:rPr lang="nl-BE" dirty="0"/>
                        <a:t> PP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PP </a:t>
                      </a:r>
                      <a:r>
                        <a:rPr lang="nl-BE" dirty="0" err="1"/>
                        <a:t>and</a:t>
                      </a:r>
                      <a:r>
                        <a:rPr lang="nl-BE" dirty="0"/>
                        <a:t> LP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LP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LP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9586895"/>
                  </a:ext>
                </a:extLst>
              </a:tr>
            </a:tbl>
          </a:graphicData>
        </a:graphic>
      </p:graphicFrame>
      <p:sp>
        <p:nvSpPr>
          <p:cNvPr id="8" name="Pijl: rechts 7">
            <a:extLst>
              <a:ext uri="{FF2B5EF4-FFF2-40B4-BE49-F238E27FC236}">
                <a16:creationId xmlns:a16="http://schemas.microsoft.com/office/drawing/2014/main" id="{38A5B067-3F76-48F8-86A8-4382045F8469}"/>
              </a:ext>
            </a:extLst>
          </p:cNvPr>
          <p:cNvSpPr/>
          <p:nvPr/>
        </p:nvSpPr>
        <p:spPr>
          <a:xfrm>
            <a:off x="555289" y="2274903"/>
            <a:ext cx="7947324" cy="576064"/>
          </a:xfrm>
          <a:prstGeom prst="rightArrow">
            <a:avLst/>
          </a:prstGeom>
          <a:solidFill>
            <a:srgbClr val="E37C66"/>
          </a:solidFill>
          <a:ln w="9525">
            <a:solidFill>
              <a:srgbClr val="E37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5927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2D86-93AC-45BB-B8CA-9542A3CF9355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731765" y="2204864"/>
            <a:ext cx="7924835" cy="3511937"/>
          </a:xfrm>
        </p:spPr>
        <p:txBody>
          <a:bodyPr/>
          <a:lstStyle/>
          <a:p>
            <a:pPr marL="46800" lvl="2" indent="0">
              <a:buNone/>
            </a:pPr>
            <a:r>
              <a:rPr lang="nl-BE" dirty="0">
                <a:solidFill>
                  <a:srgbClr val="37464D"/>
                </a:solidFill>
              </a:rPr>
              <a:t> 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23976-B6E7-4F47-BB60-76A255595CA4}" type="datetime4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 februari 2020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itel 5">
            <a:extLst>
              <a:ext uri="{FF2B5EF4-FFF2-40B4-BE49-F238E27FC236}">
                <a16:creationId xmlns:a16="http://schemas.microsoft.com/office/drawing/2014/main" id="{6D9EF09F-A849-4117-B746-D0E0A227EA75}"/>
              </a:ext>
            </a:extLst>
          </p:cNvPr>
          <p:cNvSpPr txBox="1">
            <a:spLocks/>
          </p:cNvSpPr>
          <p:nvPr/>
        </p:nvSpPr>
        <p:spPr>
          <a:xfrm>
            <a:off x="696741" y="818202"/>
            <a:ext cx="6978712" cy="645993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1000"/>
              </a:lnSpc>
              <a:spcBef>
                <a:spcPct val="0"/>
              </a:spcBef>
              <a:buNone/>
              <a:defRPr sz="37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nl-BE" dirty="0">
                <a:solidFill>
                  <a:srgbClr val="EA6546"/>
                </a:solidFill>
              </a:rPr>
            </a:br>
            <a:br>
              <a:rPr lang="nl-BE" dirty="0">
                <a:solidFill>
                  <a:srgbClr val="EA6546"/>
                </a:solidFill>
              </a:rPr>
            </a:br>
            <a:r>
              <a:rPr lang="nl-BE" dirty="0">
                <a:solidFill>
                  <a:schemeClr val="tx1"/>
                </a:solidFill>
              </a:rPr>
              <a:t>Input </a:t>
            </a:r>
            <a:r>
              <a:rPr lang="nl-BE" dirty="0" err="1">
                <a:solidFill>
                  <a:schemeClr val="tx1"/>
                </a:solidFill>
              </a:rPr>
              <a:t>expenditures</a:t>
            </a:r>
            <a:r>
              <a:rPr lang="nl-BE" dirty="0">
                <a:solidFill>
                  <a:schemeClr val="tx1"/>
                </a:solidFill>
              </a:rPr>
              <a:t>  Synergie</a:t>
            </a:r>
          </a:p>
        </p:txBody>
      </p:sp>
      <p:sp>
        <p:nvSpPr>
          <p:cNvPr id="10" name="Tijdelijke aanduiding voor inhoud 6">
            <a:extLst>
              <a:ext uri="{FF2B5EF4-FFF2-40B4-BE49-F238E27FC236}">
                <a16:creationId xmlns:a16="http://schemas.microsoft.com/office/drawing/2014/main" id="{665B7153-0B7D-41DE-B025-F9939A31CDC5}"/>
              </a:ext>
            </a:extLst>
          </p:cNvPr>
          <p:cNvSpPr txBox="1">
            <a:spLocks/>
          </p:cNvSpPr>
          <p:nvPr/>
        </p:nvSpPr>
        <p:spPr>
          <a:xfrm>
            <a:off x="848022" y="2204864"/>
            <a:ext cx="7317685" cy="3872047"/>
          </a:xfrm>
          <a:prstGeom prst="rect">
            <a:avLst/>
          </a:prstGeom>
          <a:noFill/>
        </p:spPr>
        <p:txBody>
          <a:bodyPr vert="horz" lIns="0" tIns="0" rIns="0" bIns="0" rtlCol="0">
            <a:normAutofit fontScale="85000" lnSpcReduction="10000"/>
          </a:bodyPr>
          <a:lstStyle>
            <a:lvl1pPr marL="36000" indent="-360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tx2"/>
              </a:buClr>
              <a:buSzPct val="25000"/>
              <a:buFont typeface="Arial" panose="020B0604020202020204" pitchFamily="34" charset="0"/>
              <a:buChar char="•"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" indent="-43200" algn="l" defTabSz="914400" rtl="0" eaLnBrk="1" latinLnBrk="0" hangingPunct="1">
              <a:lnSpc>
                <a:spcPct val="93000"/>
              </a:lnSpc>
              <a:spcBef>
                <a:spcPts val="1140"/>
              </a:spcBef>
              <a:spcAft>
                <a:spcPts val="0"/>
              </a:spcAft>
              <a:buClr>
                <a:schemeClr val="tx2"/>
              </a:buClr>
              <a:buSzPct val="25000"/>
              <a:buFont typeface="Arial" panose="020B0604020202020204" pitchFamily="34" charset="0"/>
              <a:buChar char="•"/>
              <a:defRPr sz="25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80800" indent="-2340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bg1"/>
              </a:buClr>
              <a:buSzPct val="90000"/>
              <a:buFont typeface="Calibri" panose="020F0502020204030204" pitchFamily="34" charset="0"/>
              <a:buChar char="&gt;"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61600" indent="-2556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bg1"/>
              </a:buClr>
              <a:buFont typeface="Calibri" panose="020F0502020204030204" pitchFamily="34" charset="0"/>
              <a:buChar char="–"/>
              <a:defRPr sz="2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00100" indent="-239713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bg1"/>
              </a:buClr>
              <a:buFont typeface="Calibri" panose="020F0502020204030204" pitchFamily="34" charset="0"/>
              <a:buChar char="×"/>
              <a:defRPr sz="2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A6546"/>
              </a:buClr>
            </a:pPr>
            <a:r>
              <a:rPr lang="nl-BE" dirty="0">
                <a:solidFill>
                  <a:schemeClr val="tx1"/>
                </a:solidFill>
              </a:rPr>
              <a:t>Deadline: </a:t>
            </a:r>
            <a:r>
              <a:rPr lang="nl-BE" b="1" dirty="0">
                <a:solidFill>
                  <a:schemeClr val="tx1"/>
                </a:solidFill>
              </a:rPr>
              <a:t>02/04/2020</a:t>
            </a:r>
          </a:p>
          <a:p>
            <a:pPr>
              <a:buClr>
                <a:srgbClr val="EA6546"/>
              </a:buClr>
            </a:pPr>
            <a:r>
              <a:rPr lang="nl-BE" dirty="0">
                <a:solidFill>
                  <a:srgbClr val="37464D"/>
                </a:solidFill>
              </a:rPr>
              <a:t>Input ALL </a:t>
            </a:r>
            <a:r>
              <a:rPr lang="nl-BE" dirty="0" err="1">
                <a:solidFill>
                  <a:srgbClr val="37464D"/>
                </a:solidFill>
              </a:rPr>
              <a:t>expenditures</a:t>
            </a:r>
            <a:r>
              <a:rPr lang="nl-BE" dirty="0">
                <a:solidFill>
                  <a:srgbClr val="37464D"/>
                </a:solidFill>
              </a:rPr>
              <a:t> in Synergie</a:t>
            </a:r>
          </a:p>
          <a:p>
            <a:pPr>
              <a:buClr>
                <a:srgbClr val="EA6546"/>
              </a:buClr>
            </a:pPr>
            <a:r>
              <a:rPr lang="nl-BE" dirty="0" err="1">
                <a:solidFill>
                  <a:srgbClr val="37464D"/>
                </a:solidFill>
              </a:rPr>
              <a:t>Costs</a:t>
            </a:r>
            <a:r>
              <a:rPr lang="nl-BE" dirty="0">
                <a:solidFill>
                  <a:srgbClr val="37464D"/>
                </a:solidFill>
              </a:rPr>
              <a:t> made </a:t>
            </a:r>
            <a:r>
              <a:rPr lang="nl-BE" dirty="0" err="1">
                <a:solidFill>
                  <a:srgbClr val="37464D"/>
                </a:solidFill>
              </a:rPr>
              <a:t>Phase</a:t>
            </a:r>
            <a:r>
              <a:rPr lang="nl-BE" dirty="0">
                <a:solidFill>
                  <a:srgbClr val="37464D"/>
                </a:solidFill>
              </a:rPr>
              <a:t> 1 </a:t>
            </a:r>
            <a:r>
              <a:rPr lang="nl-BE" dirty="0" err="1">
                <a:solidFill>
                  <a:srgbClr val="37464D"/>
                </a:solidFill>
              </a:rPr>
              <a:t>period</a:t>
            </a:r>
            <a:r>
              <a:rPr lang="nl-BE" dirty="0">
                <a:solidFill>
                  <a:srgbClr val="37464D"/>
                </a:solidFill>
              </a:rPr>
              <a:t>:</a:t>
            </a:r>
          </a:p>
          <a:p>
            <a:pPr lvl="2">
              <a:buClr>
                <a:srgbClr val="EA6546"/>
              </a:buClr>
            </a:pPr>
            <a:r>
              <a:rPr lang="nl-BE" b="1" dirty="0">
                <a:solidFill>
                  <a:srgbClr val="37464D"/>
                </a:solidFill>
              </a:rPr>
              <a:t>2nd September </a:t>
            </a:r>
            <a:r>
              <a:rPr lang="nl-BE" b="1" dirty="0" err="1">
                <a:solidFill>
                  <a:srgbClr val="37464D"/>
                </a:solidFill>
              </a:rPr>
              <a:t>till</a:t>
            </a:r>
            <a:r>
              <a:rPr lang="nl-BE" b="1" dirty="0">
                <a:solidFill>
                  <a:srgbClr val="37464D"/>
                </a:solidFill>
              </a:rPr>
              <a:t> 2nd </a:t>
            </a:r>
            <a:r>
              <a:rPr lang="nl-BE" b="1" dirty="0" err="1">
                <a:solidFill>
                  <a:srgbClr val="37464D"/>
                </a:solidFill>
              </a:rPr>
              <a:t>March</a:t>
            </a:r>
            <a:endParaRPr lang="nl-BE" b="1" dirty="0">
              <a:solidFill>
                <a:srgbClr val="37464D"/>
              </a:solidFill>
            </a:endParaRPr>
          </a:p>
          <a:p>
            <a:pPr>
              <a:buClr>
                <a:srgbClr val="EA6546"/>
              </a:buClr>
            </a:pPr>
            <a:r>
              <a:rPr lang="nl-BE" dirty="0" err="1">
                <a:solidFill>
                  <a:srgbClr val="37464D"/>
                </a:solidFill>
              </a:rPr>
              <a:t>Corresponding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budgetlines</a:t>
            </a:r>
            <a:r>
              <a:rPr lang="nl-BE" dirty="0">
                <a:solidFill>
                  <a:srgbClr val="37464D"/>
                </a:solidFill>
              </a:rPr>
              <a:t> without </a:t>
            </a:r>
            <a:r>
              <a:rPr lang="nl-BE" dirty="0" err="1">
                <a:solidFill>
                  <a:srgbClr val="37464D"/>
                </a:solidFill>
              </a:rPr>
              <a:t>exceeding</a:t>
            </a:r>
            <a:r>
              <a:rPr lang="nl-BE" dirty="0">
                <a:solidFill>
                  <a:srgbClr val="37464D"/>
                </a:solidFill>
              </a:rPr>
              <a:t> maximum </a:t>
            </a:r>
            <a:r>
              <a:rPr lang="nl-BE" dirty="0" err="1">
                <a:solidFill>
                  <a:srgbClr val="37464D"/>
                </a:solidFill>
              </a:rPr>
              <a:t>amount</a:t>
            </a:r>
            <a:r>
              <a:rPr lang="nl-BE" dirty="0">
                <a:solidFill>
                  <a:srgbClr val="37464D"/>
                </a:solidFill>
              </a:rPr>
              <a:t> </a:t>
            </a:r>
          </a:p>
          <a:p>
            <a:pPr>
              <a:buClr>
                <a:srgbClr val="EA6546"/>
              </a:buClr>
            </a:pPr>
            <a:r>
              <a:rPr lang="nl-BE" dirty="0">
                <a:solidFill>
                  <a:srgbClr val="37464D"/>
                </a:solidFill>
              </a:rPr>
              <a:t>Flexibility 20% </a:t>
            </a:r>
            <a:r>
              <a:rPr lang="nl-BE" dirty="0" err="1">
                <a:solidFill>
                  <a:srgbClr val="37464D"/>
                </a:solidFill>
              </a:rPr>
              <a:t>between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budgetlines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and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between</a:t>
            </a:r>
            <a:r>
              <a:rPr lang="nl-BE" dirty="0">
                <a:solidFill>
                  <a:srgbClr val="37464D"/>
                </a:solidFill>
              </a:rPr>
              <a:t> partners</a:t>
            </a:r>
          </a:p>
          <a:p>
            <a:pPr>
              <a:buClr>
                <a:srgbClr val="EA6546"/>
              </a:buClr>
            </a:pPr>
            <a:endParaRPr lang="nl-BE" dirty="0">
              <a:solidFill>
                <a:srgbClr val="37464D"/>
              </a:solidFill>
            </a:endParaRPr>
          </a:p>
          <a:p>
            <a:pPr>
              <a:buClr>
                <a:srgbClr val="EA6546"/>
              </a:buClr>
            </a:pPr>
            <a:endParaRPr lang="nl-BE" dirty="0">
              <a:solidFill>
                <a:srgbClr val="37464D"/>
              </a:solidFill>
            </a:endParaRPr>
          </a:p>
          <a:p>
            <a:pPr marL="46800" lvl="2" indent="0">
              <a:buClr>
                <a:srgbClr val="EA6546"/>
              </a:buClr>
              <a:buFont typeface="Calibri" panose="020F0502020204030204" pitchFamily="34" charset="0"/>
              <a:buNone/>
            </a:pPr>
            <a:r>
              <a:rPr lang="nl-BE" dirty="0">
                <a:solidFill>
                  <a:srgbClr val="37464D"/>
                </a:solidFill>
              </a:rPr>
              <a:t>		</a:t>
            </a:r>
          </a:p>
          <a:p>
            <a:pPr marL="46800" lvl="2" indent="0">
              <a:buClr>
                <a:srgbClr val="EA6546"/>
              </a:buClr>
              <a:buFont typeface="Calibri" panose="020F0502020204030204" pitchFamily="34" charset="0"/>
              <a:buNone/>
            </a:pPr>
            <a:endParaRPr lang="nl-BE" dirty="0">
              <a:solidFill>
                <a:srgbClr val="3746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096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2D86-93AC-45BB-B8CA-9542A3CF9355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731765" y="2204864"/>
            <a:ext cx="7924835" cy="3511937"/>
          </a:xfrm>
        </p:spPr>
        <p:txBody>
          <a:bodyPr/>
          <a:lstStyle/>
          <a:p>
            <a:pPr marL="46800" lvl="2" indent="0">
              <a:buNone/>
            </a:pPr>
            <a:r>
              <a:rPr lang="nl-BE" dirty="0">
                <a:solidFill>
                  <a:srgbClr val="37464D"/>
                </a:solidFill>
              </a:rPr>
              <a:t> 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23976-B6E7-4F47-BB60-76A255595CA4}" type="datetime4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 februari 2020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itel 5">
            <a:extLst>
              <a:ext uri="{FF2B5EF4-FFF2-40B4-BE49-F238E27FC236}">
                <a16:creationId xmlns:a16="http://schemas.microsoft.com/office/drawing/2014/main" id="{6D9EF09F-A849-4117-B746-D0E0A227EA75}"/>
              </a:ext>
            </a:extLst>
          </p:cNvPr>
          <p:cNvSpPr txBox="1">
            <a:spLocks/>
          </p:cNvSpPr>
          <p:nvPr/>
        </p:nvSpPr>
        <p:spPr>
          <a:xfrm>
            <a:off x="696741" y="818202"/>
            <a:ext cx="6978712" cy="645993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1000"/>
              </a:lnSpc>
              <a:spcBef>
                <a:spcPct val="0"/>
              </a:spcBef>
              <a:buNone/>
              <a:defRPr sz="37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nl-BE" dirty="0">
                <a:solidFill>
                  <a:srgbClr val="EA6546"/>
                </a:solidFill>
              </a:rPr>
            </a:br>
            <a:br>
              <a:rPr lang="nl-BE" dirty="0">
                <a:solidFill>
                  <a:srgbClr val="EA6546"/>
                </a:solidFill>
              </a:rPr>
            </a:br>
            <a:r>
              <a:rPr lang="nl-BE" dirty="0">
                <a:solidFill>
                  <a:schemeClr val="tx1"/>
                </a:solidFill>
              </a:rPr>
              <a:t>Input </a:t>
            </a:r>
            <a:r>
              <a:rPr lang="nl-BE" dirty="0" err="1">
                <a:solidFill>
                  <a:schemeClr val="tx1"/>
                </a:solidFill>
              </a:rPr>
              <a:t>expenditures</a:t>
            </a:r>
            <a:r>
              <a:rPr lang="nl-BE" dirty="0">
                <a:solidFill>
                  <a:schemeClr val="tx1"/>
                </a:solidFill>
              </a:rPr>
              <a:t>  Synergie</a:t>
            </a:r>
          </a:p>
        </p:txBody>
      </p:sp>
      <p:sp>
        <p:nvSpPr>
          <p:cNvPr id="10" name="Tijdelijke aanduiding voor inhoud 6">
            <a:extLst>
              <a:ext uri="{FF2B5EF4-FFF2-40B4-BE49-F238E27FC236}">
                <a16:creationId xmlns:a16="http://schemas.microsoft.com/office/drawing/2014/main" id="{665B7153-0B7D-41DE-B025-F9939A31CDC5}"/>
              </a:ext>
            </a:extLst>
          </p:cNvPr>
          <p:cNvSpPr txBox="1">
            <a:spLocks/>
          </p:cNvSpPr>
          <p:nvPr/>
        </p:nvSpPr>
        <p:spPr>
          <a:xfrm>
            <a:off x="848022" y="2204864"/>
            <a:ext cx="7317685" cy="3872047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36000" indent="-360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tx2"/>
              </a:buClr>
              <a:buSzPct val="25000"/>
              <a:buFont typeface="Arial" panose="020B0604020202020204" pitchFamily="34" charset="0"/>
              <a:buChar char="•"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" indent="-43200" algn="l" defTabSz="914400" rtl="0" eaLnBrk="1" latinLnBrk="0" hangingPunct="1">
              <a:lnSpc>
                <a:spcPct val="93000"/>
              </a:lnSpc>
              <a:spcBef>
                <a:spcPts val="1140"/>
              </a:spcBef>
              <a:spcAft>
                <a:spcPts val="0"/>
              </a:spcAft>
              <a:buClr>
                <a:schemeClr val="tx2"/>
              </a:buClr>
              <a:buSzPct val="25000"/>
              <a:buFont typeface="Arial" panose="020B0604020202020204" pitchFamily="34" charset="0"/>
              <a:buChar char="•"/>
              <a:defRPr sz="25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80800" indent="-2340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bg1"/>
              </a:buClr>
              <a:buSzPct val="90000"/>
              <a:buFont typeface="Calibri" panose="020F0502020204030204" pitchFamily="34" charset="0"/>
              <a:buChar char="&gt;"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61600" indent="-2556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bg1"/>
              </a:buClr>
              <a:buFont typeface="Calibri" panose="020F0502020204030204" pitchFamily="34" charset="0"/>
              <a:buChar char="–"/>
              <a:defRPr sz="2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00100" indent="-239713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bg1"/>
              </a:buClr>
              <a:buFont typeface="Calibri" panose="020F0502020204030204" pitchFamily="34" charset="0"/>
              <a:buChar char="×"/>
              <a:defRPr sz="2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A6546"/>
              </a:buClr>
            </a:pPr>
            <a:endParaRPr lang="nl-BE" dirty="0">
              <a:solidFill>
                <a:srgbClr val="37464D"/>
              </a:solidFill>
            </a:endParaRPr>
          </a:p>
          <a:p>
            <a:pPr marL="46800" lvl="2" indent="0">
              <a:buClr>
                <a:srgbClr val="EA6546"/>
              </a:buClr>
              <a:buFont typeface="Calibri" panose="020F0502020204030204" pitchFamily="34" charset="0"/>
              <a:buNone/>
            </a:pPr>
            <a:r>
              <a:rPr lang="nl-BE" dirty="0">
                <a:solidFill>
                  <a:srgbClr val="37464D"/>
                </a:solidFill>
              </a:rPr>
              <a:t>		</a:t>
            </a:r>
          </a:p>
          <a:p>
            <a:pPr marL="46800" lvl="2" indent="0">
              <a:buClr>
                <a:srgbClr val="EA6546"/>
              </a:buClr>
              <a:buFont typeface="Calibri" panose="020F0502020204030204" pitchFamily="34" charset="0"/>
              <a:buNone/>
            </a:pPr>
            <a:endParaRPr lang="nl-BE" dirty="0">
              <a:solidFill>
                <a:srgbClr val="37464D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0B6E0A2-063A-4419-A6CA-400C88F80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59" y="1628816"/>
            <a:ext cx="8200036" cy="307385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BB43517-EEF4-43DE-9D40-CD2C0E870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36" y="4782591"/>
            <a:ext cx="8374864" cy="1357806"/>
          </a:xfrm>
          <a:prstGeom prst="rect">
            <a:avLst/>
          </a:prstGeom>
        </p:spPr>
      </p:pic>
      <p:sp>
        <p:nvSpPr>
          <p:cNvPr id="12" name="Ovaal 11">
            <a:extLst>
              <a:ext uri="{FF2B5EF4-FFF2-40B4-BE49-F238E27FC236}">
                <a16:creationId xmlns:a16="http://schemas.microsoft.com/office/drawing/2014/main" id="{34EABBB2-E8FB-4635-BD8A-40B819F9B930}"/>
              </a:ext>
            </a:extLst>
          </p:cNvPr>
          <p:cNvSpPr/>
          <p:nvPr/>
        </p:nvSpPr>
        <p:spPr>
          <a:xfrm>
            <a:off x="468934" y="2999355"/>
            <a:ext cx="864096" cy="329582"/>
          </a:xfrm>
          <a:prstGeom prst="ellipse">
            <a:avLst/>
          </a:prstGeom>
          <a:noFill/>
          <a:ln w="9525">
            <a:solidFill>
              <a:srgbClr val="EA65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46123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745908C-5323-5247-A204-A52472F85A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" y="0"/>
            <a:ext cx="91424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2D7361A-78A8-0A44-8AEC-25D42F623678}"/>
              </a:ext>
            </a:extLst>
          </p:cNvPr>
          <p:cNvSpPr txBox="1"/>
          <p:nvPr/>
        </p:nvSpPr>
        <p:spPr>
          <a:xfrm>
            <a:off x="971600" y="2780928"/>
            <a:ext cx="734481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6000" dirty="0">
                <a:solidFill>
                  <a:srgbClr val="37464D"/>
                </a:solidFill>
              </a:rPr>
              <a:t>Project management</a:t>
            </a:r>
          </a:p>
          <a:p>
            <a:pPr algn="ctr"/>
            <a:r>
              <a:rPr lang="nl-BE" dirty="0">
                <a:solidFill>
                  <a:srgbClr val="37464D"/>
                </a:solidFill>
              </a:rPr>
              <a:t>TM </a:t>
            </a:r>
            <a:r>
              <a:rPr lang="nl-BE" dirty="0" err="1">
                <a:solidFill>
                  <a:srgbClr val="37464D"/>
                </a:solidFill>
              </a:rPr>
              <a:t>Ghent</a:t>
            </a:r>
            <a:r>
              <a:rPr lang="nl-BE" dirty="0">
                <a:solidFill>
                  <a:srgbClr val="37464D"/>
                </a:solidFill>
              </a:rPr>
              <a:t> 12/2/20</a:t>
            </a:r>
          </a:p>
        </p:txBody>
      </p:sp>
    </p:spTree>
    <p:extLst>
      <p:ext uri="{BB962C8B-B14F-4D97-AF65-F5344CB8AC3E}">
        <p14:creationId xmlns:p14="http://schemas.microsoft.com/office/powerpoint/2010/main" val="20163798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2D86-93AC-45BB-B8CA-9542A3CF9355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731765" y="2204864"/>
            <a:ext cx="7924835" cy="3511937"/>
          </a:xfrm>
        </p:spPr>
        <p:txBody>
          <a:bodyPr/>
          <a:lstStyle/>
          <a:p>
            <a:pPr marL="46800" lvl="2" indent="0">
              <a:buNone/>
            </a:pPr>
            <a:r>
              <a:rPr lang="nl-BE" dirty="0">
                <a:solidFill>
                  <a:srgbClr val="37464D"/>
                </a:solidFill>
              </a:rPr>
              <a:t> 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23976-B6E7-4F47-BB60-76A255595CA4}" type="datetime4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 februari 2020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itel 5">
            <a:extLst>
              <a:ext uri="{FF2B5EF4-FFF2-40B4-BE49-F238E27FC236}">
                <a16:creationId xmlns:a16="http://schemas.microsoft.com/office/drawing/2014/main" id="{6D9EF09F-A849-4117-B746-D0E0A227EA75}"/>
              </a:ext>
            </a:extLst>
          </p:cNvPr>
          <p:cNvSpPr txBox="1">
            <a:spLocks/>
          </p:cNvSpPr>
          <p:nvPr/>
        </p:nvSpPr>
        <p:spPr>
          <a:xfrm>
            <a:off x="696741" y="818202"/>
            <a:ext cx="6978712" cy="645993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1000"/>
              </a:lnSpc>
              <a:spcBef>
                <a:spcPct val="0"/>
              </a:spcBef>
              <a:buNone/>
              <a:defRPr sz="37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nl-BE" dirty="0">
                <a:solidFill>
                  <a:srgbClr val="EA6546"/>
                </a:solidFill>
              </a:rPr>
            </a:br>
            <a:br>
              <a:rPr lang="nl-BE" dirty="0">
                <a:solidFill>
                  <a:srgbClr val="EA6546"/>
                </a:solidFill>
              </a:rPr>
            </a:br>
            <a:r>
              <a:rPr lang="nl-BE" dirty="0">
                <a:solidFill>
                  <a:schemeClr val="tx1"/>
                </a:solidFill>
              </a:rPr>
              <a:t>Input </a:t>
            </a:r>
            <a:r>
              <a:rPr lang="nl-BE" dirty="0" err="1">
                <a:solidFill>
                  <a:schemeClr val="tx1"/>
                </a:solidFill>
              </a:rPr>
              <a:t>expenditures</a:t>
            </a:r>
            <a:r>
              <a:rPr lang="nl-BE" dirty="0">
                <a:solidFill>
                  <a:schemeClr val="tx1"/>
                </a:solidFill>
              </a:rPr>
              <a:t>  Synergie</a:t>
            </a:r>
          </a:p>
        </p:txBody>
      </p:sp>
      <p:sp>
        <p:nvSpPr>
          <p:cNvPr id="10" name="Tijdelijke aanduiding voor inhoud 6">
            <a:extLst>
              <a:ext uri="{FF2B5EF4-FFF2-40B4-BE49-F238E27FC236}">
                <a16:creationId xmlns:a16="http://schemas.microsoft.com/office/drawing/2014/main" id="{665B7153-0B7D-41DE-B025-F9939A31CDC5}"/>
              </a:ext>
            </a:extLst>
          </p:cNvPr>
          <p:cNvSpPr txBox="1">
            <a:spLocks/>
          </p:cNvSpPr>
          <p:nvPr/>
        </p:nvSpPr>
        <p:spPr>
          <a:xfrm>
            <a:off x="848022" y="2204864"/>
            <a:ext cx="7317685" cy="3872047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36000" indent="-360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tx2"/>
              </a:buClr>
              <a:buSzPct val="25000"/>
              <a:buFont typeface="Arial" panose="020B0604020202020204" pitchFamily="34" charset="0"/>
              <a:buChar char="•"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" indent="-43200" algn="l" defTabSz="914400" rtl="0" eaLnBrk="1" latinLnBrk="0" hangingPunct="1">
              <a:lnSpc>
                <a:spcPct val="93000"/>
              </a:lnSpc>
              <a:spcBef>
                <a:spcPts val="1140"/>
              </a:spcBef>
              <a:spcAft>
                <a:spcPts val="0"/>
              </a:spcAft>
              <a:buClr>
                <a:schemeClr val="tx2"/>
              </a:buClr>
              <a:buSzPct val="25000"/>
              <a:buFont typeface="Arial" panose="020B0604020202020204" pitchFamily="34" charset="0"/>
              <a:buChar char="•"/>
              <a:defRPr sz="25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80800" indent="-2340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bg1"/>
              </a:buClr>
              <a:buSzPct val="90000"/>
              <a:buFont typeface="Calibri" panose="020F0502020204030204" pitchFamily="34" charset="0"/>
              <a:buChar char="&gt;"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61600" indent="-2556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bg1"/>
              </a:buClr>
              <a:buFont typeface="Calibri" panose="020F0502020204030204" pitchFamily="34" charset="0"/>
              <a:buChar char="–"/>
              <a:defRPr sz="2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00100" indent="-239713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bg1"/>
              </a:buClr>
              <a:buFont typeface="Calibri" panose="020F0502020204030204" pitchFamily="34" charset="0"/>
              <a:buChar char="×"/>
              <a:defRPr sz="2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A6546"/>
              </a:buClr>
            </a:pPr>
            <a:endParaRPr lang="nl-BE" dirty="0">
              <a:solidFill>
                <a:srgbClr val="37464D"/>
              </a:solidFill>
            </a:endParaRPr>
          </a:p>
          <a:p>
            <a:pPr marL="46800" lvl="2" indent="0">
              <a:buClr>
                <a:srgbClr val="EA6546"/>
              </a:buClr>
              <a:buFont typeface="Calibri" panose="020F0502020204030204" pitchFamily="34" charset="0"/>
              <a:buNone/>
            </a:pPr>
            <a:r>
              <a:rPr lang="nl-BE" dirty="0">
                <a:solidFill>
                  <a:srgbClr val="37464D"/>
                </a:solidFill>
              </a:rPr>
              <a:t>		</a:t>
            </a:r>
          </a:p>
          <a:p>
            <a:pPr marL="46800" lvl="2" indent="0">
              <a:buClr>
                <a:srgbClr val="EA6546"/>
              </a:buClr>
              <a:buFont typeface="Calibri" panose="020F0502020204030204" pitchFamily="34" charset="0"/>
              <a:buNone/>
            </a:pPr>
            <a:endParaRPr lang="nl-BE" dirty="0">
              <a:solidFill>
                <a:srgbClr val="37464D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7CDE249-08E4-481D-8792-1C6FA5B76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16" y="1984446"/>
            <a:ext cx="6895187" cy="3388769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434E5366-2E87-487D-B982-C0B73306C2A9}"/>
              </a:ext>
            </a:extLst>
          </p:cNvPr>
          <p:cNvSpPr txBox="1"/>
          <p:nvPr/>
        </p:nvSpPr>
        <p:spPr>
          <a:xfrm>
            <a:off x="6109233" y="2255337"/>
            <a:ext cx="2520280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err="1"/>
              <a:t>Comment</a:t>
            </a:r>
            <a:r>
              <a:rPr lang="nl-BE" dirty="0"/>
              <a:t> </a:t>
            </a:r>
            <a:r>
              <a:rPr lang="nl-BE" dirty="0" err="1"/>
              <a:t>should</a:t>
            </a:r>
            <a:r>
              <a:rPr lang="nl-BE" dirty="0"/>
              <a:t> </a:t>
            </a:r>
            <a:r>
              <a:rPr lang="nl-BE" dirty="0" err="1"/>
              <a:t>justify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amount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link </a:t>
            </a:r>
            <a:r>
              <a:rPr lang="nl-BE" dirty="0" err="1"/>
              <a:t>to</a:t>
            </a:r>
            <a:r>
              <a:rPr lang="nl-BE" dirty="0"/>
              <a:t> project </a:t>
            </a:r>
          </a:p>
          <a:p>
            <a:r>
              <a:rPr lang="nl-BE" dirty="0"/>
              <a:t>WHY WHEN WHO WHAT</a:t>
            </a:r>
          </a:p>
        </p:txBody>
      </p: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2A43EB6A-0BAB-4E8F-8284-2245C863DE6F}"/>
              </a:ext>
            </a:extLst>
          </p:cNvPr>
          <p:cNvCxnSpPr>
            <a:cxnSpLocks/>
          </p:cNvCxnSpPr>
          <p:nvPr/>
        </p:nvCxnSpPr>
        <p:spPr>
          <a:xfrm flipV="1">
            <a:off x="5292080" y="3531796"/>
            <a:ext cx="1347741" cy="8882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vak 6">
            <a:extLst>
              <a:ext uri="{FF2B5EF4-FFF2-40B4-BE49-F238E27FC236}">
                <a16:creationId xmlns:a16="http://schemas.microsoft.com/office/drawing/2014/main" id="{3E2BF18C-8B3C-4294-B615-C0216F48C4E9}"/>
              </a:ext>
            </a:extLst>
          </p:cNvPr>
          <p:cNvSpPr txBox="1"/>
          <p:nvPr/>
        </p:nvSpPr>
        <p:spPr>
          <a:xfrm>
            <a:off x="4572000" y="4352205"/>
            <a:ext cx="261858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1400" dirty="0"/>
              <a:t>Ex: </a:t>
            </a:r>
            <a:r>
              <a:rPr lang="nl-BE" sz="1400" dirty="0" err="1"/>
              <a:t>travel</a:t>
            </a:r>
            <a:r>
              <a:rPr lang="nl-BE" sz="1400" dirty="0"/>
              <a:t> </a:t>
            </a:r>
            <a:r>
              <a:rPr lang="nl-BE" sz="1400" dirty="0" err="1"/>
              <a:t>cost</a:t>
            </a:r>
            <a:r>
              <a:rPr lang="nl-BE" sz="1400" dirty="0"/>
              <a:t> =&gt; train ticket – Patricia V – Paris – </a:t>
            </a:r>
            <a:r>
              <a:rPr lang="nl-BE" sz="1400" dirty="0" err="1"/>
              <a:t>Ghent</a:t>
            </a:r>
            <a:r>
              <a:rPr lang="nl-BE" sz="1400" dirty="0"/>
              <a:t> – 11/09/2019 – training URBACT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49331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2D86-93AC-45BB-B8CA-9542A3CF9355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731765" y="2204864"/>
            <a:ext cx="7924835" cy="3511937"/>
          </a:xfrm>
        </p:spPr>
        <p:txBody>
          <a:bodyPr/>
          <a:lstStyle/>
          <a:p>
            <a:pPr marL="46800" lvl="2" indent="0">
              <a:buNone/>
            </a:pPr>
            <a:r>
              <a:rPr lang="nl-BE" dirty="0">
                <a:solidFill>
                  <a:srgbClr val="37464D"/>
                </a:solidFill>
              </a:rPr>
              <a:t> 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23976-B6E7-4F47-BB60-76A255595CA4}" type="datetime4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 februari 2020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itel 5">
            <a:extLst>
              <a:ext uri="{FF2B5EF4-FFF2-40B4-BE49-F238E27FC236}">
                <a16:creationId xmlns:a16="http://schemas.microsoft.com/office/drawing/2014/main" id="{6D9EF09F-A849-4117-B746-D0E0A227EA75}"/>
              </a:ext>
            </a:extLst>
          </p:cNvPr>
          <p:cNvSpPr txBox="1">
            <a:spLocks/>
          </p:cNvSpPr>
          <p:nvPr/>
        </p:nvSpPr>
        <p:spPr>
          <a:xfrm>
            <a:off x="696741" y="818202"/>
            <a:ext cx="6978712" cy="645993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1000"/>
              </a:lnSpc>
              <a:spcBef>
                <a:spcPct val="0"/>
              </a:spcBef>
              <a:buNone/>
              <a:defRPr sz="37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nl-BE" dirty="0">
                <a:solidFill>
                  <a:srgbClr val="EA6546"/>
                </a:solidFill>
              </a:rPr>
            </a:br>
            <a:br>
              <a:rPr lang="nl-BE" dirty="0">
                <a:solidFill>
                  <a:srgbClr val="EA6546"/>
                </a:solidFill>
              </a:rPr>
            </a:br>
            <a:r>
              <a:rPr lang="nl-BE" dirty="0">
                <a:solidFill>
                  <a:schemeClr val="tx1"/>
                </a:solidFill>
              </a:rPr>
              <a:t>LP </a:t>
            </a:r>
            <a:r>
              <a:rPr lang="nl-BE" dirty="0" err="1">
                <a:solidFill>
                  <a:schemeClr val="tx1"/>
                </a:solidFill>
              </a:rPr>
              <a:t>validates</a:t>
            </a:r>
            <a:r>
              <a:rPr lang="nl-BE" dirty="0">
                <a:solidFill>
                  <a:schemeClr val="tx1"/>
                </a:solidFill>
              </a:rPr>
              <a:t> </a:t>
            </a:r>
            <a:r>
              <a:rPr lang="nl-BE" dirty="0" err="1">
                <a:solidFill>
                  <a:schemeClr val="tx1"/>
                </a:solidFill>
              </a:rPr>
              <a:t>expenditures</a:t>
            </a:r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10" name="Tijdelijke aanduiding voor inhoud 6">
            <a:extLst>
              <a:ext uri="{FF2B5EF4-FFF2-40B4-BE49-F238E27FC236}">
                <a16:creationId xmlns:a16="http://schemas.microsoft.com/office/drawing/2014/main" id="{665B7153-0B7D-41DE-B025-F9939A31CDC5}"/>
              </a:ext>
            </a:extLst>
          </p:cNvPr>
          <p:cNvSpPr txBox="1">
            <a:spLocks/>
          </p:cNvSpPr>
          <p:nvPr/>
        </p:nvSpPr>
        <p:spPr>
          <a:xfrm>
            <a:off x="731765" y="2238375"/>
            <a:ext cx="7317685" cy="3872047"/>
          </a:xfrm>
          <a:prstGeom prst="rect">
            <a:avLst/>
          </a:prstGeom>
          <a:noFill/>
        </p:spPr>
        <p:txBody>
          <a:bodyPr vert="horz" lIns="0" tIns="0" rIns="0" bIns="0" rtlCol="0">
            <a:normAutofit fontScale="77500" lnSpcReduction="20000"/>
          </a:bodyPr>
          <a:lstStyle>
            <a:lvl1pPr marL="36000" indent="-360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tx2"/>
              </a:buClr>
              <a:buSzPct val="25000"/>
              <a:buFont typeface="Arial" panose="020B0604020202020204" pitchFamily="34" charset="0"/>
              <a:buChar char="•"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" indent="-43200" algn="l" defTabSz="914400" rtl="0" eaLnBrk="1" latinLnBrk="0" hangingPunct="1">
              <a:lnSpc>
                <a:spcPct val="93000"/>
              </a:lnSpc>
              <a:spcBef>
                <a:spcPts val="1140"/>
              </a:spcBef>
              <a:spcAft>
                <a:spcPts val="0"/>
              </a:spcAft>
              <a:buClr>
                <a:schemeClr val="tx2"/>
              </a:buClr>
              <a:buSzPct val="25000"/>
              <a:buFont typeface="Arial" panose="020B0604020202020204" pitchFamily="34" charset="0"/>
              <a:buChar char="•"/>
              <a:defRPr sz="25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80800" indent="-2340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bg1"/>
              </a:buClr>
              <a:buSzPct val="90000"/>
              <a:buFont typeface="Calibri" panose="020F0502020204030204" pitchFamily="34" charset="0"/>
              <a:buChar char="&gt;"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61600" indent="-2556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bg1"/>
              </a:buClr>
              <a:buFont typeface="Calibri" panose="020F0502020204030204" pitchFamily="34" charset="0"/>
              <a:buChar char="–"/>
              <a:defRPr sz="2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00100" indent="-239713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bg1"/>
              </a:buClr>
              <a:buFont typeface="Calibri" panose="020F0502020204030204" pitchFamily="34" charset="0"/>
              <a:buChar char="×"/>
              <a:defRPr sz="2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200" lvl="2" indent="0">
              <a:buClr>
                <a:srgbClr val="EA6546"/>
              </a:buClr>
              <a:buNone/>
            </a:pPr>
            <a:r>
              <a:rPr lang="nl-BE" dirty="0">
                <a:solidFill>
                  <a:srgbClr val="37464D"/>
                </a:solidFill>
              </a:rPr>
              <a:t>Deadline: </a:t>
            </a:r>
            <a:r>
              <a:rPr lang="nl-BE" b="1" dirty="0">
                <a:solidFill>
                  <a:srgbClr val="37464D"/>
                </a:solidFill>
              </a:rPr>
              <a:t>08/04/2020</a:t>
            </a:r>
          </a:p>
          <a:p>
            <a:pPr marL="395100" lvl="2" indent="-342900">
              <a:buClr>
                <a:srgbClr val="EA6546"/>
              </a:buClr>
            </a:pPr>
            <a:r>
              <a:rPr lang="nl-BE" dirty="0">
                <a:solidFill>
                  <a:srgbClr val="37464D"/>
                </a:solidFill>
              </a:rPr>
              <a:t>LP checks </a:t>
            </a:r>
            <a:r>
              <a:rPr lang="nl-BE" dirty="0" err="1">
                <a:solidFill>
                  <a:srgbClr val="37464D"/>
                </a:solidFill>
              </a:rPr>
              <a:t>if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everything</a:t>
            </a:r>
            <a:r>
              <a:rPr lang="nl-BE" dirty="0">
                <a:solidFill>
                  <a:srgbClr val="37464D"/>
                </a:solidFill>
              </a:rPr>
              <a:t> is correct</a:t>
            </a:r>
          </a:p>
          <a:p>
            <a:pPr marL="675900" lvl="3" indent="-342900">
              <a:buClr>
                <a:srgbClr val="EA6546"/>
              </a:buClr>
            </a:pPr>
            <a:r>
              <a:rPr lang="nl-BE" dirty="0" err="1">
                <a:solidFill>
                  <a:srgbClr val="37464D"/>
                </a:solidFill>
              </a:rPr>
              <a:t>Workpackage</a:t>
            </a:r>
            <a:r>
              <a:rPr lang="nl-BE" dirty="0">
                <a:solidFill>
                  <a:srgbClr val="37464D"/>
                </a:solidFill>
              </a:rPr>
              <a:t> wrong</a:t>
            </a:r>
          </a:p>
          <a:p>
            <a:pPr marL="675900" lvl="3" indent="-342900">
              <a:buClr>
                <a:srgbClr val="EA6546"/>
              </a:buClr>
            </a:pPr>
            <a:r>
              <a:rPr lang="nl-BE" dirty="0">
                <a:solidFill>
                  <a:srgbClr val="37464D"/>
                </a:solidFill>
              </a:rPr>
              <a:t>details incomplete</a:t>
            </a:r>
          </a:p>
          <a:p>
            <a:pPr marL="675900" lvl="3" indent="-342900">
              <a:buClr>
                <a:srgbClr val="EA6546"/>
              </a:buClr>
            </a:pPr>
            <a:r>
              <a:rPr lang="nl-BE" dirty="0" err="1">
                <a:solidFill>
                  <a:srgbClr val="37464D"/>
                </a:solidFill>
              </a:rPr>
              <a:t>Cost</a:t>
            </a:r>
            <a:r>
              <a:rPr lang="nl-BE" dirty="0">
                <a:solidFill>
                  <a:srgbClr val="37464D"/>
                </a:solidFill>
              </a:rPr>
              <a:t> wrong </a:t>
            </a:r>
            <a:r>
              <a:rPr lang="nl-BE" dirty="0" err="1">
                <a:solidFill>
                  <a:srgbClr val="37464D"/>
                </a:solidFill>
              </a:rPr>
              <a:t>budgetcategory</a:t>
            </a:r>
            <a:endParaRPr lang="nl-BE" dirty="0">
              <a:solidFill>
                <a:srgbClr val="37464D"/>
              </a:solidFill>
            </a:endParaRPr>
          </a:p>
          <a:p>
            <a:pPr marL="395100" lvl="2" indent="-342900">
              <a:buClr>
                <a:srgbClr val="EA6546"/>
              </a:buClr>
            </a:pPr>
            <a:r>
              <a:rPr lang="nl-BE" dirty="0" err="1">
                <a:solidFill>
                  <a:srgbClr val="37464D"/>
                </a:solidFill>
              </a:rPr>
              <a:t>If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there</a:t>
            </a:r>
            <a:r>
              <a:rPr lang="nl-BE" dirty="0">
                <a:solidFill>
                  <a:srgbClr val="37464D"/>
                </a:solidFill>
              </a:rPr>
              <a:t> are </a:t>
            </a:r>
            <a:r>
              <a:rPr lang="nl-BE" dirty="0" err="1">
                <a:solidFill>
                  <a:srgbClr val="37464D"/>
                </a:solidFill>
              </a:rPr>
              <a:t>still</a:t>
            </a:r>
            <a:r>
              <a:rPr lang="nl-BE" dirty="0">
                <a:solidFill>
                  <a:srgbClr val="37464D"/>
                </a:solidFill>
              </a:rPr>
              <a:t> mistakes =&gt; </a:t>
            </a:r>
          </a:p>
          <a:p>
            <a:pPr marL="675900" lvl="3" indent="-342900">
              <a:buClr>
                <a:srgbClr val="EA6546"/>
              </a:buClr>
            </a:pPr>
            <a:r>
              <a:rPr lang="nl-BE" dirty="0">
                <a:solidFill>
                  <a:srgbClr val="37464D"/>
                </a:solidFill>
              </a:rPr>
              <a:t>PP corrects </a:t>
            </a:r>
            <a:r>
              <a:rPr lang="nl-BE" dirty="0" err="1">
                <a:solidFill>
                  <a:srgbClr val="37464D"/>
                </a:solidFill>
              </a:rPr>
              <a:t>and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validates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again</a:t>
            </a:r>
            <a:r>
              <a:rPr lang="nl-BE" dirty="0">
                <a:solidFill>
                  <a:srgbClr val="37464D"/>
                </a:solidFill>
              </a:rPr>
              <a:t> </a:t>
            </a:r>
          </a:p>
          <a:p>
            <a:pPr marL="395100" lvl="2" indent="-342900">
              <a:buClr>
                <a:srgbClr val="EA6546"/>
              </a:buClr>
            </a:pPr>
            <a:r>
              <a:rPr lang="nl-BE" dirty="0" err="1">
                <a:solidFill>
                  <a:srgbClr val="37464D"/>
                </a:solidFill>
              </a:rPr>
              <a:t>Expenditures</a:t>
            </a:r>
            <a:r>
              <a:rPr lang="nl-BE" dirty="0">
                <a:solidFill>
                  <a:srgbClr val="37464D"/>
                </a:solidFill>
              </a:rPr>
              <a:t> correct</a:t>
            </a:r>
          </a:p>
          <a:p>
            <a:pPr marL="675900" lvl="3" indent="-342900">
              <a:buClr>
                <a:srgbClr val="EA6546"/>
              </a:buClr>
            </a:pPr>
            <a:r>
              <a:rPr lang="nl-BE" b="1" dirty="0">
                <a:solidFill>
                  <a:srgbClr val="37464D"/>
                </a:solidFill>
              </a:rPr>
              <a:t>LP </a:t>
            </a:r>
            <a:r>
              <a:rPr lang="nl-BE" b="1" dirty="0" err="1">
                <a:solidFill>
                  <a:srgbClr val="37464D"/>
                </a:solidFill>
              </a:rPr>
              <a:t>validates</a:t>
            </a:r>
            <a:r>
              <a:rPr lang="nl-BE" b="1" dirty="0">
                <a:solidFill>
                  <a:srgbClr val="37464D"/>
                </a:solidFill>
              </a:rPr>
              <a:t> </a:t>
            </a:r>
          </a:p>
          <a:p>
            <a:pPr marL="675900" lvl="3" indent="-342900">
              <a:buClr>
                <a:srgbClr val="EA6546"/>
              </a:buClr>
            </a:pPr>
            <a:r>
              <a:rPr lang="nl-BE" dirty="0" err="1">
                <a:solidFill>
                  <a:srgbClr val="37464D"/>
                </a:solidFill>
              </a:rPr>
              <a:t>Cost</a:t>
            </a:r>
            <a:r>
              <a:rPr lang="nl-BE" dirty="0">
                <a:solidFill>
                  <a:srgbClr val="37464D"/>
                </a:solidFill>
              </a:rPr>
              <a:t> are </a:t>
            </a:r>
            <a:r>
              <a:rPr lang="nl-BE" dirty="0" err="1">
                <a:solidFill>
                  <a:srgbClr val="37464D"/>
                </a:solidFill>
              </a:rPr>
              <a:t>available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for</a:t>
            </a:r>
            <a:r>
              <a:rPr lang="nl-BE" dirty="0">
                <a:solidFill>
                  <a:srgbClr val="37464D"/>
                </a:solidFill>
              </a:rPr>
              <a:t> FLC </a:t>
            </a:r>
            <a:r>
              <a:rPr lang="nl-BE" dirty="0" err="1">
                <a:solidFill>
                  <a:srgbClr val="37464D"/>
                </a:solidFill>
              </a:rPr>
              <a:t>now</a:t>
            </a:r>
            <a:endParaRPr lang="nl-BE" dirty="0">
              <a:solidFill>
                <a:srgbClr val="37464D"/>
              </a:solidFill>
            </a:endParaRPr>
          </a:p>
          <a:p>
            <a:pPr>
              <a:buClr>
                <a:srgbClr val="EA6546"/>
              </a:buClr>
            </a:pPr>
            <a:endParaRPr lang="nl-BE" dirty="0">
              <a:solidFill>
                <a:srgbClr val="37464D"/>
              </a:solidFill>
            </a:endParaRPr>
          </a:p>
          <a:p>
            <a:pPr marL="46800" lvl="2" indent="0">
              <a:buClr>
                <a:srgbClr val="EA6546"/>
              </a:buClr>
              <a:buFont typeface="Calibri" panose="020F0502020204030204" pitchFamily="34" charset="0"/>
              <a:buNone/>
            </a:pPr>
            <a:r>
              <a:rPr lang="nl-BE" dirty="0">
                <a:solidFill>
                  <a:srgbClr val="37464D"/>
                </a:solidFill>
              </a:rPr>
              <a:t>		</a:t>
            </a:r>
          </a:p>
          <a:p>
            <a:pPr marL="46800" lvl="2" indent="0">
              <a:buClr>
                <a:srgbClr val="EA6546"/>
              </a:buClr>
              <a:buFont typeface="Calibri" panose="020F0502020204030204" pitchFamily="34" charset="0"/>
              <a:buNone/>
            </a:pPr>
            <a:endParaRPr lang="nl-BE" dirty="0">
              <a:solidFill>
                <a:srgbClr val="37464D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9F248DD-BE9B-4A43-828C-BBE8021ABC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72" t="2537" b="13339"/>
          <a:stretch/>
        </p:blipFill>
        <p:spPr>
          <a:xfrm>
            <a:off x="4274616" y="3789040"/>
            <a:ext cx="2090890" cy="30448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0AC9179-3A30-4441-B57E-6CD0CA8267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734" b="29522"/>
          <a:stretch/>
        </p:blipFill>
        <p:spPr>
          <a:xfrm>
            <a:off x="2843808" y="4834195"/>
            <a:ext cx="2009775" cy="21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840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2D86-93AC-45BB-B8CA-9542A3CF9355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731765" y="2204864"/>
            <a:ext cx="7924835" cy="3511937"/>
          </a:xfrm>
        </p:spPr>
        <p:txBody>
          <a:bodyPr/>
          <a:lstStyle/>
          <a:p>
            <a:pPr marL="46800" lvl="2" indent="0">
              <a:buNone/>
            </a:pPr>
            <a:r>
              <a:rPr lang="nl-BE" dirty="0">
                <a:solidFill>
                  <a:srgbClr val="37464D"/>
                </a:solidFill>
              </a:rPr>
              <a:t> 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23976-B6E7-4F47-BB60-76A255595CA4}" type="datetime4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 februari 2020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itel 5">
            <a:extLst>
              <a:ext uri="{FF2B5EF4-FFF2-40B4-BE49-F238E27FC236}">
                <a16:creationId xmlns:a16="http://schemas.microsoft.com/office/drawing/2014/main" id="{6D9EF09F-A849-4117-B746-D0E0A227EA75}"/>
              </a:ext>
            </a:extLst>
          </p:cNvPr>
          <p:cNvSpPr txBox="1">
            <a:spLocks/>
          </p:cNvSpPr>
          <p:nvPr/>
        </p:nvSpPr>
        <p:spPr>
          <a:xfrm>
            <a:off x="696741" y="818202"/>
            <a:ext cx="6978712" cy="645993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1000"/>
              </a:lnSpc>
              <a:spcBef>
                <a:spcPct val="0"/>
              </a:spcBef>
              <a:buNone/>
              <a:defRPr sz="37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nl-BE" dirty="0">
                <a:solidFill>
                  <a:schemeClr val="tx1"/>
                </a:solidFill>
              </a:rPr>
            </a:br>
            <a:br>
              <a:rPr lang="nl-BE" dirty="0">
                <a:solidFill>
                  <a:schemeClr val="tx1"/>
                </a:solidFill>
              </a:rPr>
            </a:br>
            <a:r>
              <a:rPr lang="nl-BE" dirty="0">
                <a:solidFill>
                  <a:schemeClr val="tx1"/>
                </a:solidFill>
              </a:rPr>
              <a:t>PP </a:t>
            </a:r>
            <a:r>
              <a:rPr lang="nl-BE" dirty="0" err="1">
                <a:solidFill>
                  <a:schemeClr val="tx1"/>
                </a:solidFill>
              </a:rPr>
              <a:t>sends</a:t>
            </a:r>
            <a:r>
              <a:rPr lang="nl-BE" dirty="0">
                <a:solidFill>
                  <a:schemeClr val="tx1"/>
                </a:solidFill>
              </a:rPr>
              <a:t> </a:t>
            </a:r>
            <a:r>
              <a:rPr lang="nl-BE" dirty="0" err="1">
                <a:solidFill>
                  <a:schemeClr val="tx1"/>
                </a:solidFill>
              </a:rPr>
              <a:t>signed</a:t>
            </a:r>
            <a:r>
              <a:rPr lang="nl-BE" dirty="0">
                <a:solidFill>
                  <a:schemeClr val="tx1"/>
                </a:solidFill>
              </a:rPr>
              <a:t> </a:t>
            </a:r>
            <a:r>
              <a:rPr lang="nl-BE" dirty="0" err="1">
                <a:solidFill>
                  <a:schemeClr val="tx1"/>
                </a:solidFill>
              </a:rPr>
              <a:t>certificates</a:t>
            </a:r>
            <a:r>
              <a:rPr lang="nl-BE" dirty="0">
                <a:solidFill>
                  <a:schemeClr val="tx1"/>
                </a:solidFill>
              </a:rPr>
              <a:t> LP</a:t>
            </a:r>
          </a:p>
        </p:txBody>
      </p:sp>
      <p:sp>
        <p:nvSpPr>
          <p:cNvPr id="10" name="Tijdelijke aanduiding voor inhoud 6">
            <a:extLst>
              <a:ext uri="{FF2B5EF4-FFF2-40B4-BE49-F238E27FC236}">
                <a16:creationId xmlns:a16="http://schemas.microsoft.com/office/drawing/2014/main" id="{665B7153-0B7D-41DE-B025-F9939A31CDC5}"/>
              </a:ext>
            </a:extLst>
          </p:cNvPr>
          <p:cNvSpPr txBox="1">
            <a:spLocks/>
          </p:cNvSpPr>
          <p:nvPr/>
        </p:nvSpPr>
        <p:spPr>
          <a:xfrm>
            <a:off x="848022" y="2204864"/>
            <a:ext cx="7317685" cy="3872047"/>
          </a:xfrm>
          <a:prstGeom prst="rect">
            <a:avLst/>
          </a:prstGeom>
          <a:noFill/>
        </p:spPr>
        <p:txBody>
          <a:bodyPr vert="horz" lIns="0" tIns="0" rIns="0" bIns="0" rtlCol="0">
            <a:normAutofit fontScale="92500" lnSpcReduction="20000"/>
          </a:bodyPr>
          <a:lstStyle>
            <a:lvl1pPr marL="36000" indent="-360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tx2"/>
              </a:buClr>
              <a:buSzPct val="25000"/>
              <a:buFont typeface="Arial" panose="020B0604020202020204" pitchFamily="34" charset="0"/>
              <a:buChar char="•"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" indent="-43200" algn="l" defTabSz="914400" rtl="0" eaLnBrk="1" latinLnBrk="0" hangingPunct="1">
              <a:lnSpc>
                <a:spcPct val="93000"/>
              </a:lnSpc>
              <a:spcBef>
                <a:spcPts val="1140"/>
              </a:spcBef>
              <a:spcAft>
                <a:spcPts val="0"/>
              </a:spcAft>
              <a:buClr>
                <a:schemeClr val="tx2"/>
              </a:buClr>
              <a:buSzPct val="25000"/>
              <a:buFont typeface="Arial" panose="020B0604020202020204" pitchFamily="34" charset="0"/>
              <a:buChar char="•"/>
              <a:defRPr sz="25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80800" indent="-2340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bg1"/>
              </a:buClr>
              <a:buSzPct val="90000"/>
              <a:buFont typeface="Calibri" panose="020F0502020204030204" pitchFamily="34" charset="0"/>
              <a:buChar char="&gt;"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61600" indent="-2556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bg1"/>
              </a:buClr>
              <a:buFont typeface="Calibri" panose="020F0502020204030204" pitchFamily="34" charset="0"/>
              <a:buChar char="–"/>
              <a:defRPr sz="2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00100" indent="-239713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bg1"/>
              </a:buClr>
              <a:buFont typeface="Calibri" panose="020F0502020204030204" pitchFamily="34" charset="0"/>
              <a:buChar char="×"/>
              <a:defRPr sz="2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200" lvl="2" indent="0">
              <a:buClr>
                <a:srgbClr val="EA6546"/>
              </a:buClr>
              <a:buNone/>
            </a:pPr>
            <a:r>
              <a:rPr lang="nl-BE" dirty="0">
                <a:solidFill>
                  <a:srgbClr val="37464D"/>
                </a:solidFill>
              </a:rPr>
              <a:t>Deadline: </a:t>
            </a:r>
            <a:r>
              <a:rPr lang="nl-BE" b="1" dirty="0">
                <a:solidFill>
                  <a:srgbClr val="37464D"/>
                </a:solidFill>
              </a:rPr>
              <a:t>15/05/2020</a:t>
            </a:r>
          </a:p>
          <a:p>
            <a:pPr marL="395100" lvl="2" indent="-342900">
              <a:buClr>
                <a:srgbClr val="EA6546"/>
              </a:buClr>
            </a:pPr>
            <a:r>
              <a:rPr lang="nl-BE" dirty="0">
                <a:solidFill>
                  <a:srgbClr val="37464D"/>
                </a:solidFill>
              </a:rPr>
              <a:t>FLC </a:t>
            </a:r>
            <a:r>
              <a:rPr lang="nl-BE" dirty="0" err="1">
                <a:solidFill>
                  <a:srgbClr val="37464D"/>
                </a:solidFill>
              </a:rPr>
              <a:t>can</a:t>
            </a:r>
            <a:r>
              <a:rPr lang="nl-BE" dirty="0">
                <a:solidFill>
                  <a:srgbClr val="37464D"/>
                </a:solidFill>
              </a:rPr>
              <a:t> check </a:t>
            </a:r>
            <a:r>
              <a:rPr lang="nl-BE" dirty="0" err="1">
                <a:solidFill>
                  <a:srgbClr val="37464D"/>
                </a:solidFill>
              </a:rPr>
              <a:t>and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certify</a:t>
            </a:r>
            <a:endParaRPr lang="nl-BE" dirty="0">
              <a:solidFill>
                <a:srgbClr val="37464D"/>
              </a:solidFill>
            </a:endParaRPr>
          </a:p>
          <a:p>
            <a:pPr marL="395100" lvl="2" indent="-342900">
              <a:buClr>
                <a:srgbClr val="EA6546"/>
              </a:buClr>
            </a:pPr>
            <a:r>
              <a:rPr lang="nl-BE" dirty="0">
                <a:solidFill>
                  <a:srgbClr val="37464D"/>
                </a:solidFill>
              </a:rPr>
              <a:t>Set a date </a:t>
            </a:r>
            <a:r>
              <a:rPr lang="nl-BE" dirty="0" err="1">
                <a:solidFill>
                  <a:srgbClr val="37464D"/>
                </a:solidFill>
              </a:rPr>
              <a:t>with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your</a:t>
            </a:r>
            <a:r>
              <a:rPr lang="nl-BE" dirty="0">
                <a:solidFill>
                  <a:srgbClr val="37464D"/>
                </a:solidFill>
              </a:rPr>
              <a:t> FLC </a:t>
            </a:r>
            <a:r>
              <a:rPr lang="nl-BE" dirty="0" err="1">
                <a:solidFill>
                  <a:srgbClr val="37464D"/>
                </a:solidFill>
              </a:rPr>
              <a:t>so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you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will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be</a:t>
            </a:r>
            <a:r>
              <a:rPr lang="nl-BE" dirty="0">
                <a:solidFill>
                  <a:srgbClr val="37464D"/>
                </a:solidFill>
              </a:rPr>
              <a:t> on time!</a:t>
            </a:r>
          </a:p>
          <a:p>
            <a:pPr marL="395100" lvl="2" indent="-342900">
              <a:buClr>
                <a:srgbClr val="EA6546"/>
              </a:buClr>
            </a:pPr>
            <a:r>
              <a:rPr lang="nl-BE" dirty="0" err="1">
                <a:solidFill>
                  <a:srgbClr val="37464D"/>
                </a:solidFill>
              </a:rPr>
              <a:t>After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approval</a:t>
            </a:r>
            <a:r>
              <a:rPr lang="nl-BE" dirty="0">
                <a:solidFill>
                  <a:srgbClr val="37464D"/>
                </a:solidFill>
              </a:rPr>
              <a:t> FLC </a:t>
            </a:r>
            <a:r>
              <a:rPr lang="nl-BE" dirty="0" err="1">
                <a:solidFill>
                  <a:srgbClr val="37464D"/>
                </a:solidFill>
              </a:rPr>
              <a:t>you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can</a:t>
            </a:r>
            <a:r>
              <a:rPr lang="nl-BE" dirty="0">
                <a:solidFill>
                  <a:srgbClr val="37464D"/>
                </a:solidFill>
              </a:rPr>
              <a:t> download </a:t>
            </a:r>
            <a:r>
              <a:rPr lang="nl-BE" dirty="0" err="1">
                <a:solidFill>
                  <a:srgbClr val="37464D"/>
                </a:solidFill>
              </a:rPr>
              <a:t>the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certificate</a:t>
            </a:r>
            <a:r>
              <a:rPr lang="nl-BE" dirty="0">
                <a:solidFill>
                  <a:srgbClr val="37464D"/>
                </a:solidFill>
              </a:rPr>
              <a:t> in Synergie</a:t>
            </a:r>
          </a:p>
          <a:p>
            <a:pPr marL="395100" lvl="2" indent="-342900">
              <a:buClr>
                <a:srgbClr val="EA6546"/>
              </a:buClr>
            </a:pPr>
            <a:r>
              <a:rPr lang="nl-BE" dirty="0">
                <a:solidFill>
                  <a:srgbClr val="37464D"/>
                </a:solidFill>
              </a:rPr>
              <a:t>FLC </a:t>
            </a:r>
            <a:r>
              <a:rPr lang="nl-BE" dirty="0" err="1">
                <a:solidFill>
                  <a:srgbClr val="37464D"/>
                </a:solidFill>
              </a:rPr>
              <a:t>signs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the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certificate</a:t>
            </a:r>
            <a:endParaRPr lang="nl-BE" dirty="0">
              <a:solidFill>
                <a:srgbClr val="37464D"/>
              </a:solidFill>
            </a:endParaRPr>
          </a:p>
          <a:p>
            <a:pPr marL="395100" lvl="2" indent="-342900">
              <a:buClr>
                <a:srgbClr val="EA6546"/>
              </a:buClr>
            </a:pPr>
            <a:r>
              <a:rPr lang="nl-BE" dirty="0">
                <a:solidFill>
                  <a:srgbClr val="37464D"/>
                </a:solidFill>
              </a:rPr>
              <a:t>PP </a:t>
            </a:r>
            <a:r>
              <a:rPr lang="nl-BE" dirty="0" err="1">
                <a:solidFill>
                  <a:srgbClr val="37464D"/>
                </a:solidFill>
              </a:rPr>
              <a:t>sends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by</a:t>
            </a:r>
            <a:r>
              <a:rPr lang="nl-BE" dirty="0">
                <a:solidFill>
                  <a:srgbClr val="37464D"/>
                </a:solidFill>
              </a:rPr>
              <a:t> email </a:t>
            </a:r>
            <a:r>
              <a:rPr lang="nl-BE" dirty="0" err="1">
                <a:solidFill>
                  <a:srgbClr val="37464D"/>
                </a:solidFill>
              </a:rPr>
              <a:t>to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  <a:hlinkClick r:id="rId3"/>
              </a:rPr>
              <a:t>sana.liou@stad.gent</a:t>
            </a:r>
            <a:endParaRPr lang="nl-BE" dirty="0">
              <a:solidFill>
                <a:srgbClr val="37464D"/>
              </a:solidFill>
            </a:endParaRPr>
          </a:p>
          <a:p>
            <a:pPr marL="395100" lvl="2" indent="-342900">
              <a:buClr>
                <a:srgbClr val="EA6546"/>
              </a:buClr>
            </a:pPr>
            <a:r>
              <a:rPr lang="nl-BE" dirty="0">
                <a:solidFill>
                  <a:srgbClr val="37464D"/>
                </a:solidFill>
              </a:rPr>
              <a:t>LP </a:t>
            </a:r>
            <a:r>
              <a:rPr lang="nl-BE" dirty="0" err="1">
                <a:solidFill>
                  <a:srgbClr val="37464D"/>
                </a:solidFill>
              </a:rPr>
              <a:t>collects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all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signed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certificates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by</a:t>
            </a:r>
            <a:r>
              <a:rPr lang="nl-BE" dirty="0">
                <a:solidFill>
                  <a:srgbClr val="37464D"/>
                </a:solidFill>
              </a:rPr>
              <a:t> 15/05/2020</a:t>
            </a:r>
          </a:p>
          <a:p>
            <a:pPr>
              <a:buClr>
                <a:srgbClr val="EA6546"/>
              </a:buClr>
            </a:pPr>
            <a:endParaRPr lang="nl-BE" dirty="0">
              <a:solidFill>
                <a:srgbClr val="37464D"/>
              </a:solidFill>
            </a:endParaRPr>
          </a:p>
          <a:p>
            <a:pPr marL="46800" lvl="2" indent="0">
              <a:buClr>
                <a:srgbClr val="EA6546"/>
              </a:buClr>
              <a:buFont typeface="Calibri" panose="020F0502020204030204" pitchFamily="34" charset="0"/>
              <a:buNone/>
            </a:pPr>
            <a:r>
              <a:rPr lang="nl-BE" dirty="0">
                <a:solidFill>
                  <a:srgbClr val="37464D"/>
                </a:solidFill>
              </a:rPr>
              <a:t>		</a:t>
            </a:r>
          </a:p>
          <a:p>
            <a:pPr marL="46800" lvl="2" indent="0">
              <a:buClr>
                <a:srgbClr val="EA6546"/>
              </a:buClr>
              <a:buFont typeface="Calibri" panose="020F0502020204030204" pitchFamily="34" charset="0"/>
              <a:buNone/>
            </a:pPr>
            <a:endParaRPr lang="nl-BE" dirty="0">
              <a:solidFill>
                <a:srgbClr val="3746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9268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2D86-93AC-45BB-B8CA-9542A3CF9355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731765" y="2204864"/>
            <a:ext cx="7924835" cy="3511937"/>
          </a:xfrm>
        </p:spPr>
        <p:txBody>
          <a:bodyPr/>
          <a:lstStyle/>
          <a:p>
            <a:pPr marL="46800" lvl="2" indent="0">
              <a:buNone/>
            </a:pPr>
            <a:r>
              <a:rPr lang="nl-BE" dirty="0">
                <a:solidFill>
                  <a:srgbClr val="37464D"/>
                </a:solidFill>
              </a:rPr>
              <a:t> 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23976-B6E7-4F47-BB60-76A255595CA4}" type="datetime4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 februari 2020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itel 5">
            <a:extLst>
              <a:ext uri="{FF2B5EF4-FFF2-40B4-BE49-F238E27FC236}">
                <a16:creationId xmlns:a16="http://schemas.microsoft.com/office/drawing/2014/main" id="{6D9EF09F-A849-4117-B746-D0E0A227EA75}"/>
              </a:ext>
            </a:extLst>
          </p:cNvPr>
          <p:cNvSpPr txBox="1">
            <a:spLocks/>
          </p:cNvSpPr>
          <p:nvPr/>
        </p:nvSpPr>
        <p:spPr>
          <a:xfrm>
            <a:off x="696741" y="818202"/>
            <a:ext cx="6978712" cy="645993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1000"/>
              </a:lnSpc>
              <a:spcBef>
                <a:spcPct val="0"/>
              </a:spcBef>
              <a:buNone/>
              <a:defRPr sz="37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nl-BE" dirty="0">
                <a:solidFill>
                  <a:schemeClr val="tx1"/>
                </a:solidFill>
              </a:rPr>
            </a:br>
            <a:br>
              <a:rPr lang="nl-BE" dirty="0">
                <a:solidFill>
                  <a:schemeClr val="tx1"/>
                </a:solidFill>
              </a:rPr>
            </a:br>
            <a:r>
              <a:rPr lang="nl-BE" dirty="0">
                <a:solidFill>
                  <a:schemeClr val="tx1"/>
                </a:solidFill>
              </a:rPr>
              <a:t>FLC LP </a:t>
            </a:r>
            <a:r>
              <a:rPr lang="nl-BE" dirty="0" err="1">
                <a:solidFill>
                  <a:schemeClr val="tx1"/>
                </a:solidFill>
              </a:rPr>
              <a:t>signs</a:t>
            </a:r>
            <a:r>
              <a:rPr lang="nl-BE" dirty="0">
                <a:solidFill>
                  <a:schemeClr val="tx1"/>
                </a:solidFill>
              </a:rPr>
              <a:t> </a:t>
            </a:r>
            <a:r>
              <a:rPr lang="nl-BE" dirty="0" err="1">
                <a:solidFill>
                  <a:schemeClr val="tx1"/>
                </a:solidFill>
              </a:rPr>
              <a:t>grouped</a:t>
            </a:r>
            <a:r>
              <a:rPr lang="nl-BE" dirty="0">
                <a:solidFill>
                  <a:schemeClr val="tx1"/>
                </a:solidFill>
              </a:rPr>
              <a:t> claim</a:t>
            </a:r>
          </a:p>
        </p:txBody>
      </p:sp>
      <p:sp>
        <p:nvSpPr>
          <p:cNvPr id="10" name="Tijdelijke aanduiding voor inhoud 6">
            <a:extLst>
              <a:ext uri="{FF2B5EF4-FFF2-40B4-BE49-F238E27FC236}">
                <a16:creationId xmlns:a16="http://schemas.microsoft.com/office/drawing/2014/main" id="{665B7153-0B7D-41DE-B025-F9939A31CDC5}"/>
              </a:ext>
            </a:extLst>
          </p:cNvPr>
          <p:cNvSpPr txBox="1">
            <a:spLocks/>
          </p:cNvSpPr>
          <p:nvPr/>
        </p:nvSpPr>
        <p:spPr>
          <a:xfrm>
            <a:off x="848022" y="2204864"/>
            <a:ext cx="7317685" cy="3872047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36000" indent="-360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tx2"/>
              </a:buClr>
              <a:buSzPct val="25000"/>
              <a:buFont typeface="Arial" panose="020B0604020202020204" pitchFamily="34" charset="0"/>
              <a:buChar char="•"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" indent="-43200" algn="l" defTabSz="914400" rtl="0" eaLnBrk="1" latinLnBrk="0" hangingPunct="1">
              <a:lnSpc>
                <a:spcPct val="93000"/>
              </a:lnSpc>
              <a:spcBef>
                <a:spcPts val="1140"/>
              </a:spcBef>
              <a:spcAft>
                <a:spcPts val="0"/>
              </a:spcAft>
              <a:buClr>
                <a:schemeClr val="tx2"/>
              </a:buClr>
              <a:buSzPct val="25000"/>
              <a:buFont typeface="Arial" panose="020B0604020202020204" pitchFamily="34" charset="0"/>
              <a:buChar char="•"/>
              <a:defRPr sz="25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80800" indent="-2340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bg1"/>
              </a:buClr>
              <a:buSzPct val="90000"/>
              <a:buFont typeface="Calibri" panose="020F0502020204030204" pitchFamily="34" charset="0"/>
              <a:buChar char="&gt;"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61600" indent="-2556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bg1"/>
              </a:buClr>
              <a:buFont typeface="Calibri" panose="020F0502020204030204" pitchFamily="34" charset="0"/>
              <a:buChar char="–"/>
              <a:defRPr sz="2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00100" indent="-239713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bg1"/>
              </a:buClr>
              <a:buFont typeface="Calibri" panose="020F0502020204030204" pitchFamily="34" charset="0"/>
              <a:buChar char="×"/>
              <a:defRPr sz="2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200" lvl="2" indent="0">
              <a:buClr>
                <a:srgbClr val="EA6546"/>
              </a:buClr>
              <a:buNone/>
            </a:pPr>
            <a:r>
              <a:rPr lang="nl-BE" dirty="0">
                <a:solidFill>
                  <a:srgbClr val="37464D"/>
                </a:solidFill>
              </a:rPr>
              <a:t>Deadline: </a:t>
            </a:r>
            <a:r>
              <a:rPr lang="nl-BE" b="1" dirty="0">
                <a:solidFill>
                  <a:srgbClr val="37464D"/>
                </a:solidFill>
              </a:rPr>
              <a:t>28/05/2020</a:t>
            </a:r>
          </a:p>
          <a:p>
            <a:pPr marL="0" indent="0">
              <a:buNone/>
            </a:pPr>
            <a:r>
              <a:rPr lang="nl-BE" sz="2000" dirty="0" err="1">
                <a:solidFill>
                  <a:schemeClr val="tx1"/>
                </a:solidFill>
              </a:rPr>
              <a:t>After</a:t>
            </a:r>
            <a:r>
              <a:rPr lang="nl-BE" sz="2000" dirty="0">
                <a:solidFill>
                  <a:schemeClr val="tx1"/>
                </a:solidFill>
              </a:rPr>
              <a:t> </a:t>
            </a:r>
            <a:r>
              <a:rPr lang="nl-BE" sz="2000" dirty="0" err="1">
                <a:solidFill>
                  <a:schemeClr val="tx1"/>
                </a:solidFill>
              </a:rPr>
              <a:t>receiving</a:t>
            </a:r>
            <a:r>
              <a:rPr lang="nl-BE" sz="2000" dirty="0">
                <a:solidFill>
                  <a:schemeClr val="tx1"/>
                </a:solidFill>
              </a:rPr>
              <a:t> </a:t>
            </a:r>
            <a:r>
              <a:rPr lang="nl-BE" sz="2000" dirty="0" err="1">
                <a:solidFill>
                  <a:schemeClr val="tx1"/>
                </a:solidFill>
              </a:rPr>
              <a:t>all</a:t>
            </a:r>
            <a:r>
              <a:rPr lang="nl-BE" sz="2000" dirty="0">
                <a:solidFill>
                  <a:schemeClr val="tx1"/>
                </a:solidFill>
              </a:rPr>
              <a:t> </a:t>
            </a:r>
            <a:r>
              <a:rPr lang="nl-BE" sz="2000" dirty="0" err="1">
                <a:solidFill>
                  <a:schemeClr val="tx1"/>
                </a:solidFill>
              </a:rPr>
              <a:t>signed</a:t>
            </a:r>
            <a:r>
              <a:rPr lang="nl-BE" sz="2000" dirty="0">
                <a:solidFill>
                  <a:schemeClr val="tx1"/>
                </a:solidFill>
              </a:rPr>
              <a:t> </a:t>
            </a:r>
            <a:r>
              <a:rPr lang="nl-BE" sz="2000" dirty="0" err="1">
                <a:solidFill>
                  <a:schemeClr val="tx1"/>
                </a:solidFill>
              </a:rPr>
              <a:t>certificates</a:t>
            </a:r>
            <a:r>
              <a:rPr lang="nl-BE" sz="2000" dirty="0">
                <a:solidFill>
                  <a:schemeClr val="tx1"/>
                </a:solidFill>
              </a:rPr>
              <a:t> </a:t>
            </a:r>
            <a:r>
              <a:rPr lang="nl-BE" sz="2000" dirty="0" err="1">
                <a:solidFill>
                  <a:schemeClr val="tx1"/>
                </a:solidFill>
              </a:rPr>
              <a:t>from</a:t>
            </a:r>
            <a:r>
              <a:rPr lang="nl-BE" sz="2000" dirty="0">
                <a:solidFill>
                  <a:schemeClr val="tx1"/>
                </a:solidFill>
              </a:rPr>
              <a:t> PP</a:t>
            </a:r>
          </a:p>
          <a:p>
            <a:pPr marL="0" indent="0">
              <a:buNone/>
            </a:pPr>
            <a:r>
              <a:rPr lang="nl-BE" sz="2000" dirty="0">
                <a:solidFill>
                  <a:schemeClr val="tx1"/>
                </a:solidFill>
              </a:rPr>
              <a:t>LP FLC </a:t>
            </a:r>
            <a:r>
              <a:rPr lang="nl-BE" sz="2000" dirty="0" err="1">
                <a:solidFill>
                  <a:schemeClr val="tx1"/>
                </a:solidFill>
              </a:rPr>
              <a:t>delivers</a:t>
            </a:r>
            <a:r>
              <a:rPr lang="nl-BE" sz="2000" dirty="0">
                <a:solidFill>
                  <a:schemeClr val="tx1"/>
                </a:solidFill>
              </a:rPr>
              <a:t> </a:t>
            </a:r>
            <a:r>
              <a:rPr lang="nl-BE" sz="2000" dirty="0" err="1">
                <a:solidFill>
                  <a:schemeClr val="tx1"/>
                </a:solidFill>
              </a:rPr>
              <a:t>grouped</a:t>
            </a:r>
            <a:r>
              <a:rPr lang="nl-BE" sz="2000" dirty="0">
                <a:solidFill>
                  <a:schemeClr val="tx1"/>
                </a:solidFill>
              </a:rPr>
              <a:t> claim </a:t>
            </a:r>
            <a:r>
              <a:rPr lang="nl-BE" sz="2000" dirty="0" err="1">
                <a:solidFill>
                  <a:schemeClr val="tx1"/>
                </a:solidFill>
              </a:rPr>
              <a:t>certificate</a:t>
            </a:r>
            <a:endParaRPr lang="nl-BE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r-FR" sz="2000" dirty="0">
                <a:solidFill>
                  <a:schemeClr val="tx1"/>
                </a:solidFill>
              </a:rPr>
              <a:t>Financial part of the </a:t>
            </a:r>
            <a:r>
              <a:rPr lang="fr-FR" sz="2000" dirty="0" err="1">
                <a:solidFill>
                  <a:schemeClr val="tx1"/>
                </a:solidFill>
              </a:rPr>
              <a:t>progress</a:t>
            </a:r>
            <a:r>
              <a:rPr lang="fr-FR" sz="2000" dirty="0">
                <a:solidFill>
                  <a:schemeClr val="tx1"/>
                </a:solidFill>
              </a:rPr>
              <a:t> report can </a:t>
            </a:r>
            <a:r>
              <a:rPr lang="fr-FR" sz="2000" dirty="0" err="1">
                <a:solidFill>
                  <a:schemeClr val="tx1"/>
                </a:solidFill>
              </a:rPr>
              <a:t>only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be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completed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after</a:t>
            </a:r>
            <a:r>
              <a:rPr lang="fr-FR" sz="2000" dirty="0">
                <a:solidFill>
                  <a:schemeClr val="tx1"/>
                </a:solidFill>
              </a:rPr>
              <a:t> all PP claims are </a:t>
            </a:r>
            <a:r>
              <a:rPr lang="fr-FR" sz="2000" dirty="0" err="1">
                <a:solidFill>
                  <a:schemeClr val="tx1"/>
                </a:solidFill>
              </a:rPr>
              <a:t>certified</a:t>
            </a:r>
            <a:r>
              <a:rPr lang="fr-FR" sz="2000" dirty="0">
                <a:solidFill>
                  <a:schemeClr val="tx1"/>
                </a:solidFill>
              </a:rPr>
              <a:t> in SYNERGIE</a:t>
            </a:r>
          </a:p>
          <a:p>
            <a:pPr>
              <a:buClr>
                <a:srgbClr val="EA6546"/>
              </a:buClr>
            </a:pPr>
            <a:endParaRPr lang="nl-BE" dirty="0">
              <a:solidFill>
                <a:srgbClr val="37464D"/>
              </a:solidFill>
            </a:endParaRPr>
          </a:p>
          <a:p>
            <a:pPr marL="46800" lvl="2" indent="0">
              <a:buClr>
                <a:srgbClr val="EA6546"/>
              </a:buClr>
              <a:buFont typeface="Calibri" panose="020F0502020204030204" pitchFamily="34" charset="0"/>
              <a:buNone/>
            </a:pPr>
            <a:r>
              <a:rPr lang="nl-BE" dirty="0">
                <a:solidFill>
                  <a:srgbClr val="37464D"/>
                </a:solidFill>
              </a:rPr>
              <a:t>		</a:t>
            </a:r>
          </a:p>
          <a:p>
            <a:pPr marL="46800" lvl="2" indent="0">
              <a:buClr>
                <a:srgbClr val="EA6546"/>
              </a:buClr>
              <a:buFont typeface="Calibri" panose="020F0502020204030204" pitchFamily="34" charset="0"/>
              <a:buNone/>
            </a:pPr>
            <a:endParaRPr lang="nl-BE" dirty="0">
              <a:solidFill>
                <a:srgbClr val="3746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6601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2D86-93AC-45BB-B8CA-9542A3CF9355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731765" y="2204864"/>
            <a:ext cx="7924835" cy="3511937"/>
          </a:xfrm>
        </p:spPr>
        <p:txBody>
          <a:bodyPr/>
          <a:lstStyle/>
          <a:p>
            <a:pPr marL="46800" lvl="2" indent="0">
              <a:buNone/>
            </a:pPr>
            <a:r>
              <a:rPr lang="nl-BE" dirty="0">
                <a:solidFill>
                  <a:srgbClr val="37464D"/>
                </a:solidFill>
              </a:rPr>
              <a:t> 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23976-B6E7-4F47-BB60-76A255595CA4}" type="datetime4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 februari 2020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itel 5">
            <a:extLst>
              <a:ext uri="{FF2B5EF4-FFF2-40B4-BE49-F238E27FC236}">
                <a16:creationId xmlns:a16="http://schemas.microsoft.com/office/drawing/2014/main" id="{6D9EF09F-A849-4117-B746-D0E0A227EA75}"/>
              </a:ext>
            </a:extLst>
          </p:cNvPr>
          <p:cNvSpPr txBox="1">
            <a:spLocks/>
          </p:cNvSpPr>
          <p:nvPr/>
        </p:nvSpPr>
        <p:spPr>
          <a:xfrm>
            <a:off x="696741" y="818202"/>
            <a:ext cx="6978712" cy="645993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1000"/>
              </a:lnSpc>
              <a:spcBef>
                <a:spcPct val="0"/>
              </a:spcBef>
              <a:buNone/>
              <a:defRPr sz="37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nl-BE" dirty="0">
                <a:solidFill>
                  <a:schemeClr val="tx1"/>
                </a:solidFill>
              </a:rPr>
            </a:br>
            <a:br>
              <a:rPr lang="nl-BE" dirty="0">
                <a:solidFill>
                  <a:schemeClr val="tx1"/>
                </a:solidFill>
              </a:rPr>
            </a:br>
            <a:r>
              <a:rPr lang="nl-BE" dirty="0">
                <a:solidFill>
                  <a:schemeClr val="tx1"/>
                </a:solidFill>
              </a:rPr>
              <a:t>LP </a:t>
            </a:r>
            <a:r>
              <a:rPr lang="nl-BE" dirty="0" err="1">
                <a:solidFill>
                  <a:schemeClr val="tx1"/>
                </a:solidFill>
              </a:rPr>
              <a:t>sends</a:t>
            </a:r>
            <a:r>
              <a:rPr lang="nl-BE" dirty="0">
                <a:solidFill>
                  <a:schemeClr val="tx1"/>
                </a:solidFill>
              </a:rPr>
              <a:t> </a:t>
            </a:r>
            <a:r>
              <a:rPr lang="nl-BE" dirty="0" err="1">
                <a:solidFill>
                  <a:schemeClr val="tx1"/>
                </a:solidFill>
              </a:rPr>
              <a:t>to</a:t>
            </a:r>
            <a:r>
              <a:rPr lang="nl-BE" dirty="0">
                <a:solidFill>
                  <a:schemeClr val="tx1"/>
                </a:solidFill>
              </a:rPr>
              <a:t> URBACT</a:t>
            </a:r>
          </a:p>
        </p:txBody>
      </p:sp>
      <p:sp>
        <p:nvSpPr>
          <p:cNvPr id="10" name="Tijdelijke aanduiding voor inhoud 6">
            <a:extLst>
              <a:ext uri="{FF2B5EF4-FFF2-40B4-BE49-F238E27FC236}">
                <a16:creationId xmlns:a16="http://schemas.microsoft.com/office/drawing/2014/main" id="{665B7153-0B7D-41DE-B025-F9939A31CDC5}"/>
              </a:ext>
            </a:extLst>
          </p:cNvPr>
          <p:cNvSpPr txBox="1">
            <a:spLocks/>
          </p:cNvSpPr>
          <p:nvPr/>
        </p:nvSpPr>
        <p:spPr>
          <a:xfrm>
            <a:off x="731766" y="2204865"/>
            <a:ext cx="7433942" cy="3882316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36000" indent="-360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tx2"/>
              </a:buClr>
              <a:buSzPct val="25000"/>
              <a:buFont typeface="Arial" panose="020B0604020202020204" pitchFamily="34" charset="0"/>
              <a:buChar char="•"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" indent="-43200" algn="l" defTabSz="914400" rtl="0" eaLnBrk="1" latinLnBrk="0" hangingPunct="1">
              <a:lnSpc>
                <a:spcPct val="93000"/>
              </a:lnSpc>
              <a:spcBef>
                <a:spcPts val="1140"/>
              </a:spcBef>
              <a:spcAft>
                <a:spcPts val="0"/>
              </a:spcAft>
              <a:buClr>
                <a:schemeClr val="tx2"/>
              </a:buClr>
              <a:buSzPct val="25000"/>
              <a:buFont typeface="Arial" panose="020B0604020202020204" pitchFamily="34" charset="0"/>
              <a:buChar char="•"/>
              <a:defRPr sz="25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80800" indent="-2340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bg1"/>
              </a:buClr>
              <a:buSzPct val="90000"/>
              <a:buFont typeface="Calibri" panose="020F0502020204030204" pitchFamily="34" charset="0"/>
              <a:buChar char="&gt;"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61600" indent="-2556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bg1"/>
              </a:buClr>
              <a:buFont typeface="Calibri" panose="020F0502020204030204" pitchFamily="34" charset="0"/>
              <a:buChar char="–"/>
              <a:defRPr sz="2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00100" indent="-239713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bg1"/>
              </a:buClr>
              <a:buFont typeface="Calibri" panose="020F0502020204030204" pitchFamily="34" charset="0"/>
              <a:buChar char="×"/>
              <a:defRPr sz="2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200" lvl="2" indent="0">
              <a:buClr>
                <a:srgbClr val="EA6546"/>
              </a:buClr>
              <a:buNone/>
            </a:pPr>
            <a:r>
              <a:rPr lang="nl-BE" sz="2400" dirty="0">
                <a:solidFill>
                  <a:srgbClr val="37464D"/>
                </a:solidFill>
              </a:rPr>
              <a:t>Deadline: </a:t>
            </a:r>
            <a:r>
              <a:rPr lang="nl-BE" sz="2400" b="1" dirty="0">
                <a:solidFill>
                  <a:srgbClr val="37464D"/>
                </a:solidFill>
              </a:rPr>
              <a:t>02/06/2020</a:t>
            </a:r>
          </a:p>
          <a:p>
            <a:pPr marL="0" indent="0">
              <a:buNone/>
            </a:pPr>
            <a:r>
              <a:rPr lang="fr-FR" sz="2400" dirty="0">
                <a:solidFill>
                  <a:srgbClr val="37464D"/>
                </a:solidFill>
              </a:rPr>
              <a:t>Documents to </a:t>
            </a:r>
            <a:r>
              <a:rPr lang="fr-FR" sz="2400" dirty="0" err="1">
                <a:solidFill>
                  <a:srgbClr val="37464D"/>
                </a:solidFill>
              </a:rPr>
              <a:t>be</a:t>
            </a:r>
            <a:r>
              <a:rPr lang="fr-FR" sz="2400" dirty="0">
                <a:solidFill>
                  <a:srgbClr val="37464D"/>
                </a:solidFill>
              </a:rPr>
              <a:t> </a:t>
            </a:r>
            <a:r>
              <a:rPr lang="fr-FR" sz="2400" dirty="0" err="1">
                <a:solidFill>
                  <a:srgbClr val="37464D"/>
                </a:solidFill>
              </a:rPr>
              <a:t>submitted</a:t>
            </a:r>
            <a:r>
              <a:rPr lang="fr-FR" sz="2400" dirty="0">
                <a:solidFill>
                  <a:srgbClr val="37464D"/>
                </a:solidFill>
              </a:rPr>
              <a:t> by LP</a:t>
            </a:r>
          </a:p>
          <a:p>
            <a:pPr lvl="2"/>
            <a:r>
              <a:rPr lang="fr-FR" sz="2400" dirty="0" err="1">
                <a:solidFill>
                  <a:srgbClr val="37464D"/>
                </a:solidFill>
              </a:rPr>
              <a:t>Certificate</a:t>
            </a:r>
            <a:r>
              <a:rPr lang="fr-FR" sz="2400" dirty="0">
                <a:solidFill>
                  <a:srgbClr val="37464D"/>
                </a:solidFill>
              </a:rPr>
              <a:t> of </a:t>
            </a:r>
            <a:r>
              <a:rPr lang="fr-FR" sz="2400" dirty="0" err="1">
                <a:solidFill>
                  <a:srgbClr val="37464D"/>
                </a:solidFill>
              </a:rPr>
              <a:t>expenditure</a:t>
            </a:r>
            <a:r>
              <a:rPr lang="fr-FR" sz="2400" dirty="0">
                <a:solidFill>
                  <a:srgbClr val="37464D"/>
                </a:solidFill>
              </a:rPr>
              <a:t> per </a:t>
            </a:r>
            <a:r>
              <a:rPr lang="fr-FR" sz="2400" dirty="0" err="1">
                <a:solidFill>
                  <a:srgbClr val="37464D"/>
                </a:solidFill>
              </a:rPr>
              <a:t>partner</a:t>
            </a:r>
            <a:r>
              <a:rPr lang="fr-FR" sz="2400" dirty="0">
                <a:solidFill>
                  <a:srgbClr val="37464D"/>
                </a:solidFill>
              </a:rPr>
              <a:t> </a:t>
            </a:r>
            <a:r>
              <a:rPr lang="fr-FR" sz="2400" dirty="0" err="1">
                <a:solidFill>
                  <a:srgbClr val="37464D"/>
                </a:solidFill>
              </a:rPr>
              <a:t>signed</a:t>
            </a:r>
            <a:r>
              <a:rPr lang="fr-FR" sz="2400" dirty="0">
                <a:solidFill>
                  <a:srgbClr val="37464D"/>
                </a:solidFill>
              </a:rPr>
              <a:t> by FLC</a:t>
            </a:r>
          </a:p>
          <a:p>
            <a:pPr lvl="2"/>
            <a:r>
              <a:rPr lang="fr-FR" sz="2400" dirty="0" err="1">
                <a:solidFill>
                  <a:srgbClr val="37464D"/>
                </a:solidFill>
              </a:rPr>
              <a:t>Payment</a:t>
            </a:r>
            <a:r>
              <a:rPr lang="fr-FR" sz="2400" dirty="0">
                <a:solidFill>
                  <a:srgbClr val="37464D"/>
                </a:solidFill>
              </a:rPr>
              <a:t> Claim </a:t>
            </a:r>
            <a:r>
              <a:rPr lang="fr-FR" sz="2400" dirty="0" err="1">
                <a:solidFill>
                  <a:srgbClr val="37464D"/>
                </a:solidFill>
              </a:rPr>
              <a:t>grouping</a:t>
            </a:r>
            <a:r>
              <a:rPr lang="fr-FR" sz="2400" dirty="0">
                <a:solidFill>
                  <a:srgbClr val="37464D"/>
                </a:solidFill>
              </a:rPr>
              <a:t> all </a:t>
            </a:r>
            <a:r>
              <a:rPr lang="fr-FR" sz="2400" dirty="0" err="1">
                <a:solidFill>
                  <a:srgbClr val="37464D"/>
                </a:solidFill>
              </a:rPr>
              <a:t>certificates</a:t>
            </a:r>
            <a:r>
              <a:rPr lang="fr-FR" sz="2400" dirty="0">
                <a:solidFill>
                  <a:srgbClr val="37464D"/>
                </a:solidFill>
              </a:rPr>
              <a:t> by LP</a:t>
            </a:r>
          </a:p>
          <a:p>
            <a:pPr lvl="2"/>
            <a:r>
              <a:rPr lang="fr-FR" sz="2400" dirty="0">
                <a:solidFill>
                  <a:srgbClr val="37464D"/>
                </a:solidFill>
              </a:rPr>
              <a:t>Progress Report by LP </a:t>
            </a:r>
            <a:r>
              <a:rPr lang="fr-FR" sz="2400" dirty="0" err="1">
                <a:solidFill>
                  <a:srgbClr val="37464D"/>
                </a:solidFill>
              </a:rPr>
              <a:t>with</a:t>
            </a:r>
            <a:r>
              <a:rPr lang="fr-FR" sz="2400" dirty="0">
                <a:solidFill>
                  <a:srgbClr val="37464D"/>
                </a:solidFill>
              </a:rPr>
              <a:t> input </a:t>
            </a:r>
            <a:r>
              <a:rPr lang="fr-FR" sz="2400" dirty="0" err="1">
                <a:solidFill>
                  <a:srgbClr val="37464D"/>
                </a:solidFill>
              </a:rPr>
              <a:t>from</a:t>
            </a:r>
            <a:r>
              <a:rPr lang="fr-FR" sz="2400" dirty="0">
                <a:solidFill>
                  <a:srgbClr val="37464D"/>
                </a:solidFill>
              </a:rPr>
              <a:t> </a:t>
            </a:r>
            <a:r>
              <a:rPr lang="fr-FR" sz="2400" dirty="0" err="1">
                <a:solidFill>
                  <a:srgbClr val="37464D"/>
                </a:solidFill>
              </a:rPr>
              <a:t>partners</a:t>
            </a:r>
            <a:r>
              <a:rPr lang="fr-FR" sz="2400" dirty="0">
                <a:solidFill>
                  <a:srgbClr val="37464D"/>
                </a:solidFill>
              </a:rPr>
              <a:t> </a:t>
            </a:r>
          </a:p>
          <a:p>
            <a:pPr>
              <a:buClr>
                <a:srgbClr val="EA6546"/>
              </a:buClr>
            </a:pPr>
            <a:endParaRPr lang="nl-BE" dirty="0">
              <a:solidFill>
                <a:srgbClr val="37464D"/>
              </a:solidFill>
            </a:endParaRPr>
          </a:p>
          <a:p>
            <a:pPr marL="46800" lvl="2" indent="0">
              <a:buClr>
                <a:srgbClr val="EA6546"/>
              </a:buClr>
              <a:buFont typeface="Calibri" panose="020F0502020204030204" pitchFamily="34" charset="0"/>
              <a:buNone/>
            </a:pPr>
            <a:r>
              <a:rPr lang="nl-BE" dirty="0">
                <a:solidFill>
                  <a:srgbClr val="37464D"/>
                </a:solidFill>
              </a:rPr>
              <a:t>		</a:t>
            </a:r>
          </a:p>
          <a:p>
            <a:pPr marL="46800" lvl="2" indent="0">
              <a:buClr>
                <a:srgbClr val="EA6546"/>
              </a:buClr>
              <a:buFont typeface="Calibri" panose="020F0502020204030204" pitchFamily="34" charset="0"/>
              <a:buNone/>
            </a:pPr>
            <a:endParaRPr lang="nl-BE" dirty="0">
              <a:solidFill>
                <a:srgbClr val="3746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0834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2D86-93AC-45BB-B8CA-9542A3CF9355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731765" y="2204864"/>
            <a:ext cx="7924835" cy="3511937"/>
          </a:xfrm>
        </p:spPr>
        <p:txBody>
          <a:bodyPr/>
          <a:lstStyle/>
          <a:p>
            <a:pPr marL="46800" lvl="2" indent="0">
              <a:buNone/>
            </a:pPr>
            <a:r>
              <a:rPr lang="nl-BE" dirty="0">
                <a:solidFill>
                  <a:srgbClr val="37464D"/>
                </a:solidFill>
              </a:rPr>
              <a:t> 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23976-B6E7-4F47-BB60-76A255595CA4}" type="datetime4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 februari 2020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itel 5">
            <a:extLst>
              <a:ext uri="{FF2B5EF4-FFF2-40B4-BE49-F238E27FC236}">
                <a16:creationId xmlns:a16="http://schemas.microsoft.com/office/drawing/2014/main" id="{6D9EF09F-A849-4117-B746-D0E0A227EA75}"/>
              </a:ext>
            </a:extLst>
          </p:cNvPr>
          <p:cNvSpPr txBox="1">
            <a:spLocks/>
          </p:cNvSpPr>
          <p:nvPr/>
        </p:nvSpPr>
        <p:spPr>
          <a:xfrm>
            <a:off x="696741" y="818202"/>
            <a:ext cx="6978712" cy="645993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1000"/>
              </a:lnSpc>
              <a:spcBef>
                <a:spcPct val="0"/>
              </a:spcBef>
              <a:buNone/>
              <a:defRPr sz="37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 err="1">
                <a:solidFill>
                  <a:schemeClr val="tx1"/>
                </a:solidFill>
              </a:rPr>
              <a:t>Appointment</a:t>
            </a:r>
            <a:r>
              <a:rPr lang="nl-BE" dirty="0">
                <a:solidFill>
                  <a:schemeClr val="tx1"/>
                </a:solidFill>
              </a:rPr>
              <a:t> FLC SYNERGIE</a:t>
            </a:r>
          </a:p>
        </p:txBody>
      </p:sp>
      <p:sp>
        <p:nvSpPr>
          <p:cNvPr id="10" name="Tijdelijke aanduiding voor inhoud 6">
            <a:extLst>
              <a:ext uri="{FF2B5EF4-FFF2-40B4-BE49-F238E27FC236}">
                <a16:creationId xmlns:a16="http://schemas.microsoft.com/office/drawing/2014/main" id="{665B7153-0B7D-41DE-B025-F9939A31CDC5}"/>
              </a:ext>
            </a:extLst>
          </p:cNvPr>
          <p:cNvSpPr txBox="1">
            <a:spLocks/>
          </p:cNvSpPr>
          <p:nvPr/>
        </p:nvSpPr>
        <p:spPr>
          <a:xfrm>
            <a:off x="848022" y="2204864"/>
            <a:ext cx="7317685" cy="4213936"/>
          </a:xfrm>
          <a:prstGeom prst="rect">
            <a:avLst/>
          </a:prstGeom>
          <a:noFill/>
        </p:spPr>
        <p:txBody>
          <a:bodyPr vert="horz" lIns="0" tIns="0" rIns="0" bIns="0" rtlCol="0">
            <a:normAutofit fontScale="55000" lnSpcReduction="20000"/>
          </a:bodyPr>
          <a:lstStyle>
            <a:lvl1pPr marL="36000" indent="-360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tx2"/>
              </a:buClr>
              <a:buSzPct val="25000"/>
              <a:buFont typeface="Arial" panose="020B0604020202020204" pitchFamily="34" charset="0"/>
              <a:buChar char="•"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" indent="-43200" algn="l" defTabSz="914400" rtl="0" eaLnBrk="1" latinLnBrk="0" hangingPunct="1">
              <a:lnSpc>
                <a:spcPct val="93000"/>
              </a:lnSpc>
              <a:spcBef>
                <a:spcPts val="1140"/>
              </a:spcBef>
              <a:spcAft>
                <a:spcPts val="0"/>
              </a:spcAft>
              <a:buClr>
                <a:schemeClr val="tx2"/>
              </a:buClr>
              <a:buSzPct val="25000"/>
              <a:buFont typeface="Arial" panose="020B0604020202020204" pitchFamily="34" charset="0"/>
              <a:buChar char="•"/>
              <a:defRPr sz="25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80800" indent="-2340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bg1"/>
              </a:buClr>
              <a:buSzPct val="90000"/>
              <a:buFont typeface="Calibri" panose="020F0502020204030204" pitchFamily="34" charset="0"/>
              <a:buChar char="&gt;"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61600" indent="-2556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bg1"/>
              </a:buClr>
              <a:buFont typeface="Calibri" panose="020F0502020204030204" pitchFamily="34" charset="0"/>
              <a:buChar char="–"/>
              <a:defRPr sz="2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00100" indent="-239713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bg1"/>
              </a:buClr>
              <a:buFont typeface="Calibri" panose="020F0502020204030204" pitchFamily="34" charset="0"/>
              <a:buChar char="×"/>
              <a:defRPr sz="2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3400" dirty="0">
                <a:solidFill>
                  <a:schemeClr val="tx1"/>
                </a:solidFill>
              </a:rPr>
              <a:t>Check </a:t>
            </a:r>
            <a:r>
              <a:rPr lang="nl-BE" sz="3400" dirty="0" err="1">
                <a:solidFill>
                  <a:schemeClr val="tx1"/>
                </a:solidFill>
              </a:rPr>
              <a:t>your</a:t>
            </a:r>
            <a:r>
              <a:rPr lang="nl-BE" sz="3400" dirty="0">
                <a:solidFill>
                  <a:schemeClr val="tx1"/>
                </a:solidFill>
              </a:rPr>
              <a:t> system in </a:t>
            </a:r>
            <a:r>
              <a:rPr lang="nl-BE" sz="3400" dirty="0" err="1">
                <a:solidFill>
                  <a:schemeClr val="tx1"/>
                </a:solidFill>
              </a:rPr>
              <a:t>the</a:t>
            </a:r>
            <a:r>
              <a:rPr lang="nl-BE" sz="3400" dirty="0">
                <a:solidFill>
                  <a:schemeClr val="tx1"/>
                </a:solidFill>
              </a:rPr>
              <a:t> URBACT </a:t>
            </a:r>
            <a:r>
              <a:rPr lang="nl-BE" sz="34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Guide </a:t>
            </a:r>
            <a:r>
              <a:rPr lang="nl-BE" sz="3400" dirty="0" err="1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</a:t>
            </a:r>
            <a:r>
              <a:rPr lang="nl-BE" sz="34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Network Management </a:t>
            </a:r>
            <a:r>
              <a:rPr lang="nl-BE" sz="3400" dirty="0">
                <a:solidFill>
                  <a:schemeClr val="tx1"/>
                </a:solidFill>
              </a:rPr>
              <a:t>&gt; Annex 4 (p. 28-32)</a:t>
            </a:r>
          </a:p>
          <a:p>
            <a:pPr lvl="2"/>
            <a:r>
              <a:rPr lang="nl-BE" sz="3400" dirty="0" err="1">
                <a:solidFill>
                  <a:schemeClr val="tx1"/>
                </a:solidFill>
              </a:rPr>
              <a:t>Centralised</a:t>
            </a:r>
            <a:r>
              <a:rPr lang="nl-BE" sz="3400" dirty="0">
                <a:solidFill>
                  <a:schemeClr val="tx1"/>
                </a:solidFill>
              </a:rPr>
              <a:t> system = State FLC</a:t>
            </a:r>
          </a:p>
          <a:p>
            <a:pPr lvl="3"/>
            <a:r>
              <a:rPr lang="nl-BE" sz="2900" dirty="0" err="1">
                <a:solidFill>
                  <a:schemeClr val="tx1"/>
                </a:solidFill>
              </a:rPr>
              <a:t>Costs</a:t>
            </a:r>
            <a:r>
              <a:rPr lang="nl-BE" sz="2900" dirty="0">
                <a:solidFill>
                  <a:schemeClr val="tx1"/>
                </a:solidFill>
              </a:rPr>
              <a:t> </a:t>
            </a:r>
            <a:r>
              <a:rPr lang="nl-BE" sz="2900" dirty="0" err="1">
                <a:solidFill>
                  <a:schemeClr val="tx1"/>
                </a:solidFill>
              </a:rPr>
              <a:t>mostly</a:t>
            </a:r>
            <a:r>
              <a:rPr lang="nl-BE" sz="2900" dirty="0">
                <a:solidFill>
                  <a:schemeClr val="tx1"/>
                </a:solidFill>
              </a:rPr>
              <a:t> </a:t>
            </a:r>
            <a:r>
              <a:rPr lang="nl-BE" sz="2900" dirty="0" err="1">
                <a:solidFill>
                  <a:schemeClr val="tx1"/>
                </a:solidFill>
              </a:rPr>
              <a:t>borne</a:t>
            </a:r>
            <a:r>
              <a:rPr lang="nl-BE" sz="2900" dirty="0">
                <a:solidFill>
                  <a:schemeClr val="tx1"/>
                </a:solidFill>
              </a:rPr>
              <a:t> </a:t>
            </a:r>
            <a:r>
              <a:rPr lang="nl-BE" sz="2900" dirty="0" err="1">
                <a:solidFill>
                  <a:schemeClr val="tx1"/>
                </a:solidFill>
              </a:rPr>
              <a:t>by</a:t>
            </a:r>
            <a:r>
              <a:rPr lang="nl-BE" sz="2900" dirty="0">
                <a:solidFill>
                  <a:schemeClr val="tx1"/>
                </a:solidFill>
              </a:rPr>
              <a:t> Member State</a:t>
            </a:r>
          </a:p>
          <a:p>
            <a:pPr lvl="3"/>
            <a:r>
              <a:rPr lang="nl-BE" sz="3400" dirty="0">
                <a:solidFill>
                  <a:schemeClr val="tx1"/>
                </a:solidFill>
              </a:rPr>
              <a:t>Get in </a:t>
            </a:r>
            <a:r>
              <a:rPr lang="nl-BE" sz="3400" dirty="0" err="1">
                <a:solidFill>
                  <a:schemeClr val="tx1"/>
                </a:solidFill>
              </a:rPr>
              <a:t>touch</a:t>
            </a:r>
            <a:r>
              <a:rPr lang="nl-BE" sz="3400" dirty="0">
                <a:solidFill>
                  <a:schemeClr val="tx1"/>
                </a:solidFill>
              </a:rPr>
              <a:t> on </a:t>
            </a:r>
            <a:r>
              <a:rPr lang="nl-BE" sz="3400" dirty="0" err="1">
                <a:solidFill>
                  <a:schemeClr val="tx1"/>
                </a:solidFill>
              </a:rPr>
              <a:t>national</a:t>
            </a:r>
            <a:r>
              <a:rPr lang="nl-BE" sz="3400" dirty="0">
                <a:solidFill>
                  <a:schemeClr val="tx1"/>
                </a:solidFill>
              </a:rPr>
              <a:t> </a:t>
            </a:r>
            <a:r>
              <a:rPr lang="nl-BE" sz="3400" dirty="0" err="1">
                <a:solidFill>
                  <a:schemeClr val="tx1"/>
                </a:solidFill>
              </a:rPr>
              <a:t>rules</a:t>
            </a:r>
            <a:r>
              <a:rPr lang="nl-BE" sz="3400" dirty="0">
                <a:solidFill>
                  <a:schemeClr val="tx1"/>
                </a:solidFill>
              </a:rPr>
              <a:t> </a:t>
            </a:r>
            <a:r>
              <a:rPr lang="nl-BE" sz="3400" dirty="0" err="1">
                <a:solidFill>
                  <a:schemeClr val="tx1"/>
                </a:solidFill>
              </a:rPr>
              <a:t>and</a:t>
            </a:r>
            <a:r>
              <a:rPr lang="nl-BE" sz="3400" dirty="0">
                <a:solidFill>
                  <a:schemeClr val="tx1"/>
                </a:solidFill>
              </a:rPr>
              <a:t> timeframe</a:t>
            </a:r>
          </a:p>
          <a:p>
            <a:pPr lvl="3"/>
            <a:r>
              <a:rPr lang="nl-BE" sz="3400" dirty="0">
                <a:solidFill>
                  <a:schemeClr val="tx1"/>
                </a:solidFill>
              </a:rPr>
              <a:t>Romania, Greece, Poland, Belgium </a:t>
            </a:r>
            <a:r>
              <a:rPr lang="nl-BE" sz="3400" dirty="0" err="1">
                <a:solidFill>
                  <a:schemeClr val="tx1"/>
                </a:solidFill>
              </a:rPr>
              <a:t>Wallonia</a:t>
            </a:r>
            <a:endParaRPr lang="nl-BE" sz="3400" dirty="0">
              <a:solidFill>
                <a:schemeClr val="tx1"/>
              </a:solidFill>
            </a:endParaRPr>
          </a:p>
          <a:p>
            <a:pPr lvl="2"/>
            <a:r>
              <a:rPr lang="nl-BE" sz="3400" dirty="0" err="1">
                <a:solidFill>
                  <a:schemeClr val="tx1"/>
                </a:solidFill>
              </a:rPr>
              <a:t>Decentralised</a:t>
            </a:r>
            <a:r>
              <a:rPr lang="nl-BE" sz="3400" dirty="0">
                <a:solidFill>
                  <a:schemeClr val="tx1"/>
                </a:solidFill>
              </a:rPr>
              <a:t> system = </a:t>
            </a:r>
            <a:r>
              <a:rPr lang="nl-BE" sz="3400" dirty="0" err="1">
                <a:solidFill>
                  <a:schemeClr val="tx1"/>
                </a:solidFill>
              </a:rPr>
              <a:t>you</a:t>
            </a:r>
            <a:r>
              <a:rPr lang="nl-BE" sz="3400" dirty="0">
                <a:solidFill>
                  <a:schemeClr val="tx1"/>
                </a:solidFill>
              </a:rPr>
              <a:t> </a:t>
            </a:r>
            <a:r>
              <a:rPr lang="nl-BE" sz="3400" dirty="0" err="1">
                <a:solidFill>
                  <a:schemeClr val="tx1"/>
                </a:solidFill>
              </a:rPr>
              <a:t>appoint</a:t>
            </a:r>
            <a:r>
              <a:rPr lang="nl-BE" sz="3400" dirty="0">
                <a:solidFill>
                  <a:schemeClr val="tx1"/>
                </a:solidFill>
              </a:rPr>
              <a:t> </a:t>
            </a:r>
            <a:r>
              <a:rPr lang="nl-BE" sz="3400" dirty="0" err="1">
                <a:solidFill>
                  <a:schemeClr val="tx1"/>
                </a:solidFill>
              </a:rPr>
              <a:t>your</a:t>
            </a:r>
            <a:r>
              <a:rPr lang="nl-BE" sz="3400" dirty="0">
                <a:solidFill>
                  <a:schemeClr val="tx1"/>
                </a:solidFill>
              </a:rPr>
              <a:t> FLC </a:t>
            </a:r>
            <a:r>
              <a:rPr lang="nl-BE" sz="3400" dirty="0" err="1">
                <a:solidFill>
                  <a:schemeClr val="tx1"/>
                </a:solidFill>
              </a:rPr>
              <a:t>yourself</a:t>
            </a:r>
            <a:r>
              <a:rPr lang="nl-BE" sz="3400" dirty="0">
                <a:solidFill>
                  <a:schemeClr val="tx1"/>
                </a:solidFill>
              </a:rPr>
              <a:t> AND </a:t>
            </a:r>
            <a:r>
              <a:rPr lang="nl-BE" sz="3400" dirty="0" err="1">
                <a:solidFill>
                  <a:schemeClr val="tx1"/>
                </a:solidFill>
              </a:rPr>
              <a:t>gets</a:t>
            </a:r>
            <a:r>
              <a:rPr lang="nl-BE" sz="3400" dirty="0">
                <a:solidFill>
                  <a:schemeClr val="tx1"/>
                </a:solidFill>
              </a:rPr>
              <a:t> </a:t>
            </a:r>
            <a:r>
              <a:rPr lang="nl-BE" sz="3400" dirty="0" err="1">
                <a:solidFill>
                  <a:schemeClr val="tx1"/>
                </a:solidFill>
              </a:rPr>
              <a:t>approved</a:t>
            </a:r>
            <a:r>
              <a:rPr lang="nl-BE" sz="3400" dirty="0">
                <a:solidFill>
                  <a:schemeClr val="tx1"/>
                </a:solidFill>
              </a:rPr>
              <a:t> </a:t>
            </a:r>
            <a:r>
              <a:rPr lang="nl-BE" sz="3400" dirty="0" err="1">
                <a:solidFill>
                  <a:schemeClr val="tx1"/>
                </a:solidFill>
              </a:rPr>
              <a:t>by</a:t>
            </a:r>
            <a:r>
              <a:rPr lang="nl-BE" sz="3400" dirty="0">
                <a:solidFill>
                  <a:schemeClr val="tx1"/>
                </a:solidFill>
              </a:rPr>
              <a:t> </a:t>
            </a:r>
            <a:r>
              <a:rPr lang="nl-BE" sz="3400" dirty="0" err="1">
                <a:solidFill>
                  <a:schemeClr val="tx1"/>
                </a:solidFill>
              </a:rPr>
              <a:t>Approbation</a:t>
            </a:r>
            <a:r>
              <a:rPr lang="nl-BE" sz="3400" dirty="0">
                <a:solidFill>
                  <a:schemeClr val="tx1"/>
                </a:solidFill>
              </a:rPr>
              <a:t> Body</a:t>
            </a:r>
          </a:p>
          <a:p>
            <a:pPr lvl="3"/>
            <a:r>
              <a:rPr lang="nl-BE" sz="2900" dirty="0">
                <a:solidFill>
                  <a:schemeClr val="tx1"/>
                </a:solidFill>
              </a:rPr>
              <a:t>public </a:t>
            </a:r>
            <a:r>
              <a:rPr lang="nl-BE" sz="2900" dirty="0" err="1">
                <a:solidFill>
                  <a:schemeClr val="tx1"/>
                </a:solidFill>
              </a:rPr>
              <a:t>procurement</a:t>
            </a:r>
            <a:r>
              <a:rPr lang="nl-BE" sz="2900" dirty="0">
                <a:solidFill>
                  <a:schemeClr val="tx1"/>
                </a:solidFill>
              </a:rPr>
              <a:t> </a:t>
            </a:r>
            <a:r>
              <a:rPr lang="nl-BE" sz="2900" dirty="0" err="1">
                <a:solidFill>
                  <a:schemeClr val="tx1"/>
                </a:solidFill>
              </a:rPr>
              <a:t>rules</a:t>
            </a:r>
            <a:r>
              <a:rPr lang="nl-BE" sz="2900" dirty="0">
                <a:solidFill>
                  <a:schemeClr val="tx1"/>
                </a:solidFill>
              </a:rPr>
              <a:t> in case </a:t>
            </a:r>
            <a:r>
              <a:rPr lang="nl-BE" sz="2900" dirty="0" err="1">
                <a:solidFill>
                  <a:schemeClr val="tx1"/>
                </a:solidFill>
              </a:rPr>
              <a:t>you</a:t>
            </a:r>
            <a:r>
              <a:rPr lang="nl-BE" sz="2900" dirty="0">
                <a:solidFill>
                  <a:schemeClr val="tx1"/>
                </a:solidFill>
              </a:rPr>
              <a:t> chose </a:t>
            </a:r>
            <a:r>
              <a:rPr lang="nl-BE" sz="2900" dirty="0" err="1">
                <a:solidFill>
                  <a:schemeClr val="tx1"/>
                </a:solidFill>
              </a:rPr>
              <a:t>external</a:t>
            </a:r>
            <a:r>
              <a:rPr lang="nl-BE" sz="2900" dirty="0">
                <a:solidFill>
                  <a:schemeClr val="tx1"/>
                </a:solidFill>
              </a:rPr>
              <a:t> controller!)</a:t>
            </a:r>
          </a:p>
          <a:p>
            <a:pPr lvl="3"/>
            <a:r>
              <a:rPr lang="nl-BE" sz="3400" dirty="0">
                <a:solidFill>
                  <a:schemeClr val="tx1"/>
                </a:solidFill>
              </a:rPr>
              <a:t>FLC </a:t>
            </a:r>
            <a:r>
              <a:rPr lang="nl-BE" sz="3400" dirty="0" err="1">
                <a:solidFill>
                  <a:schemeClr val="tx1"/>
                </a:solidFill>
              </a:rPr>
              <a:t>needs</a:t>
            </a:r>
            <a:r>
              <a:rPr lang="nl-BE" sz="3400" dirty="0">
                <a:solidFill>
                  <a:schemeClr val="tx1"/>
                </a:solidFill>
              </a:rPr>
              <a:t> </a:t>
            </a:r>
            <a:r>
              <a:rPr lang="nl-BE" sz="3400" dirty="0" err="1">
                <a:solidFill>
                  <a:schemeClr val="tx1"/>
                </a:solidFill>
              </a:rPr>
              <a:t>to</a:t>
            </a:r>
            <a:r>
              <a:rPr lang="nl-BE" sz="3400" dirty="0">
                <a:solidFill>
                  <a:schemeClr val="tx1"/>
                </a:solidFill>
              </a:rPr>
              <a:t> </a:t>
            </a:r>
            <a:r>
              <a:rPr lang="nl-BE" sz="3400" dirty="0" err="1">
                <a:solidFill>
                  <a:schemeClr val="tx1"/>
                </a:solidFill>
              </a:rPr>
              <a:t>fill</a:t>
            </a:r>
            <a:r>
              <a:rPr lang="nl-BE" sz="3400" dirty="0">
                <a:solidFill>
                  <a:schemeClr val="tx1"/>
                </a:solidFill>
              </a:rPr>
              <a:t> in a questionnaire checklist </a:t>
            </a:r>
            <a:r>
              <a:rPr lang="nl-BE" sz="3400" dirty="0" err="1">
                <a:solidFill>
                  <a:schemeClr val="tx1"/>
                </a:solidFill>
              </a:rPr>
              <a:t>with</a:t>
            </a:r>
            <a:r>
              <a:rPr lang="nl-BE" sz="3400" dirty="0">
                <a:solidFill>
                  <a:schemeClr val="tx1"/>
                </a:solidFill>
              </a:rPr>
              <a:t> details, skills,… </a:t>
            </a:r>
          </a:p>
          <a:p>
            <a:pPr marL="877888" lvl="2" indent="-342900">
              <a:buFontTx/>
              <a:buChar char="-"/>
            </a:pPr>
            <a:r>
              <a:rPr lang="nl-BE" sz="2300" dirty="0">
                <a:solidFill>
                  <a:schemeClr val="tx1"/>
                </a:solidFill>
              </a:rPr>
              <a:t>Word-</a:t>
            </a:r>
            <a:r>
              <a:rPr lang="nl-BE" sz="2300" dirty="0" err="1">
                <a:solidFill>
                  <a:schemeClr val="tx1"/>
                </a:solidFill>
              </a:rPr>
              <a:t>version</a:t>
            </a:r>
            <a:r>
              <a:rPr lang="nl-BE" sz="2300" dirty="0">
                <a:solidFill>
                  <a:schemeClr val="tx1"/>
                </a:solidFill>
              </a:rPr>
              <a:t> on </a:t>
            </a:r>
            <a:r>
              <a:rPr lang="nl-BE" sz="2300" dirty="0" err="1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Basecamp</a:t>
            </a:r>
            <a:r>
              <a:rPr lang="nl-BE" sz="23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nl-BE" sz="2300" dirty="0">
                <a:solidFill>
                  <a:schemeClr val="tx1"/>
                </a:solidFill>
              </a:rPr>
              <a:t>– </a:t>
            </a:r>
            <a:r>
              <a:rPr lang="nl-BE" sz="2300" dirty="0" err="1">
                <a:solidFill>
                  <a:schemeClr val="tx1"/>
                </a:solidFill>
              </a:rPr>
              <a:t>final</a:t>
            </a:r>
            <a:r>
              <a:rPr lang="nl-BE" sz="2300" dirty="0">
                <a:solidFill>
                  <a:schemeClr val="tx1"/>
                </a:solidFill>
              </a:rPr>
              <a:t> </a:t>
            </a:r>
            <a:r>
              <a:rPr lang="nl-BE" sz="2300" dirty="0" err="1">
                <a:solidFill>
                  <a:schemeClr val="tx1"/>
                </a:solidFill>
              </a:rPr>
              <a:t>version</a:t>
            </a:r>
            <a:r>
              <a:rPr lang="nl-BE" sz="2300" dirty="0">
                <a:solidFill>
                  <a:schemeClr val="tx1"/>
                </a:solidFill>
              </a:rPr>
              <a:t> </a:t>
            </a:r>
            <a:r>
              <a:rPr lang="nl-BE" sz="2300" dirty="0" err="1">
                <a:solidFill>
                  <a:schemeClr val="tx1"/>
                </a:solidFill>
              </a:rPr>
              <a:t>need</a:t>
            </a:r>
            <a:r>
              <a:rPr lang="nl-BE" sz="2300" dirty="0">
                <a:solidFill>
                  <a:schemeClr val="tx1"/>
                </a:solidFill>
              </a:rPr>
              <a:t> </a:t>
            </a:r>
            <a:r>
              <a:rPr lang="nl-BE" sz="2300" dirty="0" err="1">
                <a:solidFill>
                  <a:schemeClr val="tx1"/>
                </a:solidFill>
              </a:rPr>
              <a:t>to</a:t>
            </a:r>
            <a:r>
              <a:rPr lang="nl-BE" sz="2300" dirty="0">
                <a:solidFill>
                  <a:schemeClr val="tx1"/>
                </a:solidFill>
              </a:rPr>
              <a:t> </a:t>
            </a:r>
            <a:r>
              <a:rPr lang="nl-BE" sz="2300" dirty="0" err="1">
                <a:solidFill>
                  <a:schemeClr val="tx1"/>
                </a:solidFill>
              </a:rPr>
              <a:t>be</a:t>
            </a:r>
            <a:r>
              <a:rPr lang="nl-BE" sz="2300" dirty="0">
                <a:solidFill>
                  <a:schemeClr val="tx1"/>
                </a:solidFill>
              </a:rPr>
              <a:t> </a:t>
            </a:r>
            <a:r>
              <a:rPr lang="nl-BE" sz="2300" dirty="0" err="1">
                <a:solidFill>
                  <a:schemeClr val="tx1"/>
                </a:solidFill>
              </a:rPr>
              <a:t>filled</a:t>
            </a:r>
            <a:r>
              <a:rPr lang="nl-BE" sz="2300" dirty="0">
                <a:solidFill>
                  <a:schemeClr val="tx1"/>
                </a:solidFill>
              </a:rPr>
              <a:t> in online</a:t>
            </a:r>
          </a:p>
          <a:p>
            <a:pPr marL="877888" lvl="2" indent="-342900">
              <a:buFontTx/>
              <a:buChar char="-"/>
            </a:pPr>
            <a:r>
              <a:rPr lang="nl-BE" sz="3400" dirty="0">
                <a:solidFill>
                  <a:schemeClr val="tx1"/>
                </a:solidFill>
              </a:rPr>
              <a:t>Check Annex 4 </a:t>
            </a:r>
            <a:r>
              <a:rPr lang="nl-BE" sz="3400" dirty="0" err="1">
                <a:solidFill>
                  <a:schemeClr val="tx1"/>
                </a:solidFill>
              </a:rPr>
              <a:t>for</a:t>
            </a:r>
            <a:r>
              <a:rPr lang="nl-BE" sz="3400" dirty="0">
                <a:solidFill>
                  <a:schemeClr val="tx1"/>
                </a:solidFill>
              </a:rPr>
              <a:t> contact details </a:t>
            </a:r>
            <a:r>
              <a:rPr lang="nl-BE" sz="3400" dirty="0" err="1">
                <a:solidFill>
                  <a:schemeClr val="tx1"/>
                </a:solidFill>
              </a:rPr>
              <a:t>Approbation</a:t>
            </a:r>
            <a:r>
              <a:rPr lang="nl-BE" sz="3400" dirty="0">
                <a:solidFill>
                  <a:schemeClr val="tx1"/>
                </a:solidFill>
              </a:rPr>
              <a:t> Body</a:t>
            </a:r>
          </a:p>
          <a:p>
            <a:pPr marL="350838" lvl="1" indent="-342900">
              <a:buFontTx/>
              <a:buChar char="-"/>
            </a:pPr>
            <a:r>
              <a:rPr lang="nl-BE" sz="3400" b="0" dirty="0" err="1">
                <a:solidFill>
                  <a:schemeClr val="tx1"/>
                </a:solidFill>
              </a:rPr>
              <a:t>Costs</a:t>
            </a:r>
            <a:r>
              <a:rPr lang="nl-BE" sz="3400" b="0" dirty="0">
                <a:solidFill>
                  <a:schemeClr val="tx1"/>
                </a:solidFill>
              </a:rPr>
              <a:t> </a:t>
            </a:r>
            <a:r>
              <a:rPr lang="nl-BE" sz="3400" b="0" dirty="0" err="1">
                <a:solidFill>
                  <a:schemeClr val="tx1"/>
                </a:solidFill>
              </a:rPr>
              <a:t>borne</a:t>
            </a:r>
            <a:r>
              <a:rPr lang="nl-BE" sz="3400" b="0" dirty="0">
                <a:solidFill>
                  <a:schemeClr val="tx1"/>
                </a:solidFill>
              </a:rPr>
              <a:t> </a:t>
            </a:r>
            <a:r>
              <a:rPr lang="nl-BE" sz="3400" b="0" dirty="0" err="1">
                <a:solidFill>
                  <a:schemeClr val="tx1"/>
                </a:solidFill>
              </a:rPr>
              <a:t>by</a:t>
            </a:r>
            <a:r>
              <a:rPr lang="nl-BE" sz="3400" b="0" dirty="0">
                <a:solidFill>
                  <a:schemeClr val="tx1"/>
                </a:solidFill>
              </a:rPr>
              <a:t> </a:t>
            </a:r>
            <a:r>
              <a:rPr lang="nl-BE" sz="3400" b="0" dirty="0" err="1">
                <a:solidFill>
                  <a:schemeClr val="tx1"/>
                </a:solidFill>
              </a:rPr>
              <a:t>PPs</a:t>
            </a:r>
            <a:r>
              <a:rPr lang="nl-BE" sz="3400" b="0" dirty="0">
                <a:solidFill>
                  <a:schemeClr val="tx1"/>
                </a:solidFill>
              </a:rPr>
              <a:t> budget</a:t>
            </a:r>
          </a:p>
          <a:p>
            <a:pPr marL="350838" lvl="1" indent="-342900">
              <a:buFontTx/>
              <a:buChar char="-"/>
            </a:pPr>
            <a:r>
              <a:rPr lang="nl-BE" sz="3400" b="0" dirty="0">
                <a:solidFill>
                  <a:schemeClr val="tx1"/>
                </a:solidFill>
              </a:rPr>
              <a:t>UK, Denmark, France, Belgium </a:t>
            </a:r>
            <a:r>
              <a:rPr lang="nl-BE" sz="3400" b="0" dirty="0" err="1">
                <a:solidFill>
                  <a:schemeClr val="tx1"/>
                </a:solidFill>
              </a:rPr>
              <a:t>Flanders</a:t>
            </a:r>
            <a:r>
              <a:rPr lang="nl-BE" sz="3400" b="0" dirty="0">
                <a:solidFill>
                  <a:schemeClr val="tx1"/>
                </a:solidFill>
              </a:rPr>
              <a:t>, Portugal</a:t>
            </a:r>
            <a:endParaRPr lang="nl-BE" dirty="0">
              <a:solidFill>
                <a:srgbClr val="37464D"/>
              </a:solidFill>
            </a:endParaRPr>
          </a:p>
          <a:p>
            <a:pPr marL="46800" lvl="2" indent="0">
              <a:buClr>
                <a:srgbClr val="EA6546"/>
              </a:buClr>
              <a:buFont typeface="Calibri" panose="020F0502020204030204" pitchFamily="34" charset="0"/>
              <a:buNone/>
            </a:pPr>
            <a:endParaRPr lang="nl-BE" dirty="0">
              <a:solidFill>
                <a:srgbClr val="3746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324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2D86-93AC-45BB-B8CA-9542A3CF9355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731765" y="2204864"/>
            <a:ext cx="7924835" cy="3511937"/>
          </a:xfrm>
        </p:spPr>
        <p:txBody>
          <a:bodyPr/>
          <a:lstStyle/>
          <a:p>
            <a:pPr marL="46800" lvl="2" indent="0">
              <a:buNone/>
            </a:pPr>
            <a:r>
              <a:rPr lang="nl-BE" dirty="0">
                <a:solidFill>
                  <a:srgbClr val="37464D"/>
                </a:solidFill>
              </a:rPr>
              <a:t> 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23976-B6E7-4F47-BB60-76A255595CA4}" type="datetime4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 februari 2020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itel 5">
            <a:extLst>
              <a:ext uri="{FF2B5EF4-FFF2-40B4-BE49-F238E27FC236}">
                <a16:creationId xmlns:a16="http://schemas.microsoft.com/office/drawing/2014/main" id="{6D9EF09F-A849-4117-B746-D0E0A227EA75}"/>
              </a:ext>
            </a:extLst>
          </p:cNvPr>
          <p:cNvSpPr txBox="1">
            <a:spLocks/>
          </p:cNvSpPr>
          <p:nvPr/>
        </p:nvSpPr>
        <p:spPr>
          <a:xfrm>
            <a:off x="696741" y="818202"/>
            <a:ext cx="6978712" cy="645993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1000"/>
              </a:lnSpc>
              <a:spcBef>
                <a:spcPct val="0"/>
              </a:spcBef>
              <a:buNone/>
              <a:defRPr sz="37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 err="1">
                <a:solidFill>
                  <a:schemeClr val="tx1"/>
                </a:solidFill>
              </a:rPr>
              <a:t>Appointment</a:t>
            </a:r>
            <a:r>
              <a:rPr lang="nl-BE" dirty="0">
                <a:solidFill>
                  <a:schemeClr val="tx1"/>
                </a:solidFill>
              </a:rPr>
              <a:t> FLC SYNERGIE</a:t>
            </a:r>
          </a:p>
        </p:txBody>
      </p:sp>
      <p:sp>
        <p:nvSpPr>
          <p:cNvPr id="10" name="Tijdelijke aanduiding voor inhoud 6">
            <a:extLst>
              <a:ext uri="{FF2B5EF4-FFF2-40B4-BE49-F238E27FC236}">
                <a16:creationId xmlns:a16="http://schemas.microsoft.com/office/drawing/2014/main" id="{665B7153-0B7D-41DE-B025-F9939A31CDC5}"/>
              </a:ext>
            </a:extLst>
          </p:cNvPr>
          <p:cNvSpPr txBox="1">
            <a:spLocks/>
          </p:cNvSpPr>
          <p:nvPr/>
        </p:nvSpPr>
        <p:spPr>
          <a:xfrm>
            <a:off x="848022" y="2204864"/>
            <a:ext cx="7317685" cy="3872047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36000" indent="-360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tx2"/>
              </a:buClr>
              <a:buSzPct val="25000"/>
              <a:buFont typeface="Arial" panose="020B0604020202020204" pitchFamily="34" charset="0"/>
              <a:buChar char="•"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" indent="-43200" algn="l" defTabSz="914400" rtl="0" eaLnBrk="1" latinLnBrk="0" hangingPunct="1">
              <a:lnSpc>
                <a:spcPct val="93000"/>
              </a:lnSpc>
              <a:spcBef>
                <a:spcPts val="1140"/>
              </a:spcBef>
              <a:spcAft>
                <a:spcPts val="0"/>
              </a:spcAft>
              <a:buClr>
                <a:schemeClr val="tx2"/>
              </a:buClr>
              <a:buSzPct val="25000"/>
              <a:buFont typeface="Arial" panose="020B0604020202020204" pitchFamily="34" charset="0"/>
              <a:buChar char="•"/>
              <a:defRPr sz="25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80800" indent="-2340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bg1"/>
              </a:buClr>
              <a:buSzPct val="90000"/>
              <a:buFont typeface="Calibri" panose="020F0502020204030204" pitchFamily="34" charset="0"/>
              <a:buChar char="&gt;"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61600" indent="-2556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bg1"/>
              </a:buClr>
              <a:buFont typeface="Calibri" panose="020F0502020204030204" pitchFamily="34" charset="0"/>
              <a:buChar char="–"/>
              <a:defRPr sz="2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00100" indent="-239713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bg1"/>
              </a:buClr>
              <a:buFont typeface="Calibri" panose="020F0502020204030204" pitchFamily="34" charset="0"/>
              <a:buChar char="×"/>
              <a:defRPr sz="2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A6546"/>
              </a:buClr>
            </a:pPr>
            <a:endParaRPr lang="nl-BE" dirty="0">
              <a:solidFill>
                <a:srgbClr val="37464D"/>
              </a:solidFill>
            </a:endParaRPr>
          </a:p>
          <a:p>
            <a:pPr marL="46800" lvl="2" indent="0">
              <a:buClr>
                <a:srgbClr val="EA6546"/>
              </a:buClr>
              <a:buFont typeface="Calibri" panose="020F0502020204030204" pitchFamily="34" charset="0"/>
              <a:buNone/>
            </a:pPr>
            <a:r>
              <a:rPr lang="nl-BE" dirty="0">
                <a:solidFill>
                  <a:srgbClr val="37464D"/>
                </a:solidFill>
              </a:rPr>
              <a:t>		</a:t>
            </a:r>
          </a:p>
          <a:p>
            <a:pPr marL="46800" lvl="2" indent="0">
              <a:buClr>
                <a:srgbClr val="EA6546"/>
              </a:buClr>
              <a:buFont typeface="Calibri" panose="020F0502020204030204" pitchFamily="34" charset="0"/>
              <a:buNone/>
            </a:pPr>
            <a:endParaRPr lang="nl-BE" dirty="0">
              <a:solidFill>
                <a:srgbClr val="37464D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DD07D03-467F-49FC-8BA0-6F5D07EC8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61" y="2436832"/>
            <a:ext cx="75438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459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2D86-93AC-45BB-B8CA-9542A3CF9355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731765" y="2204864"/>
            <a:ext cx="7924835" cy="3511937"/>
          </a:xfrm>
        </p:spPr>
        <p:txBody>
          <a:bodyPr/>
          <a:lstStyle/>
          <a:p>
            <a:pPr marL="46800" lvl="2" indent="0">
              <a:buNone/>
            </a:pPr>
            <a:r>
              <a:rPr lang="nl-BE" dirty="0">
                <a:solidFill>
                  <a:srgbClr val="37464D"/>
                </a:solidFill>
              </a:rPr>
              <a:t> 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23976-B6E7-4F47-BB60-76A255595CA4}" type="datetime4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 februari 2020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itel 5">
            <a:extLst>
              <a:ext uri="{FF2B5EF4-FFF2-40B4-BE49-F238E27FC236}">
                <a16:creationId xmlns:a16="http://schemas.microsoft.com/office/drawing/2014/main" id="{6D9EF09F-A849-4117-B746-D0E0A227EA75}"/>
              </a:ext>
            </a:extLst>
          </p:cNvPr>
          <p:cNvSpPr txBox="1">
            <a:spLocks/>
          </p:cNvSpPr>
          <p:nvPr/>
        </p:nvSpPr>
        <p:spPr>
          <a:xfrm>
            <a:off x="696741" y="818202"/>
            <a:ext cx="6978712" cy="645993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1000"/>
              </a:lnSpc>
              <a:spcBef>
                <a:spcPct val="0"/>
              </a:spcBef>
              <a:buNone/>
              <a:defRPr sz="37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 err="1">
                <a:solidFill>
                  <a:schemeClr val="tx1"/>
                </a:solidFill>
              </a:rPr>
              <a:t>Appointment</a:t>
            </a:r>
            <a:r>
              <a:rPr lang="nl-BE" dirty="0">
                <a:solidFill>
                  <a:schemeClr val="tx1"/>
                </a:solidFill>
              </a:rPr>
              <a:t> FLC SYNERGIE</a:t>
            </a:r>
          </a:p>
        </p:txBody>
      </p:sp>
      <p:sp>
        <p:nvSpPr>
          <p:cNvPr id="10" name="Tijdelijke aanduiding voor inhoud 6">
            <a:extLst>
              <a:ext uri="{FF2B5EF4-FFF2-40B4-BE49-F238E27FC236}">
                <a16:creationId xmlns:a16="http://schemas.microsoft.com/office/drawing/2014/main" id="{665B7153-0B7D-41DE-B025-F9939A31CDC5}"/>
              </a:ext>
            </a:extLst>
          </p:cNvPr>
          <p:cNvSpPr txBox="1">
            <a:spLocks/>
          </p:cNvSpPr>
          <p:nvPr/>
        </p:nvSpPr>
        <p:spPr>
          <a:xfrm>
            <a:off x="848022" y="2204864"/>
            <a:ext cx="7317685" cy="3872047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36000" indent="-360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tx2"/>
              </a:buClr>
              <a:buSzPct val="25000"/>
              <a:buFont typeface="Arial" panose="020B0604020202020204" pitchFamily="34" charset="0"/>
              <a:buChar char="•"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" indent="-43200" algn="l" defTabSz="914400" rtl="0" eaLnBrk="1" latinLnBrk="0" hangingPunct="1">
              <a:lnSpc>
                <a:spcPct val="93000"/>
              </a:lnSpc>
              <a:spcBef>
                <a:spcPts val="1140"/>
              </a:spcBef>
              <a:spcAft>
                <a:spcPts val="0"/>
              </a:spcAft>
              <a:buClr>
                <a:schemeClr val="tx2"/>
              </a:buClr>
              <a:buSzPct val="25000"/>
              <a:buFont typeface="Arial" panose="020B0604020202020204" pitchFamily="34" charset="0"/>
              <a:buChar char="•"/>
              <a:defRPr sz="25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80800" indent="-2340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bg1"/>
              </a:buClr>
              <a:buSzPct val="90000"/>
              <a:buFont typeface="Calibri" panose="020F0502020204030204" pitchFamily="34" charset="0"/>
              <a:buChar char="&gt;"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61600" indent="-2556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bg1"/>
              </a:buClr>
              <a:buFont typeface="Calibri" panose="020F0502020204030204" pitchFamily="34" charset="0"/>
              <a:buChar char="–"/>
              <a:defRPr sz="2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00100" indent="-239713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bg1"/>
              </a:buClr>
              <a:buFont typeface="Calibri" panose="020F0502020204030204" pitchFamily="34" charset="0"/>
              <a:buChar char="×"/>
              <a:defRPr sz="2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A6546"/>
              </a:buClr>
            </a:pPr>
            <a:endParaRPr lang="nl-BE" dirty="0">
              <a:solidFill>
                <a:srgbClr val="37464D"/>
              </a:solidFill>
            </a:endParaRPr>
          </a:p>
          <a:p>
            <a:pPr marL="46800" lvl="2" indent="0">
              <a:buClr>
                <a:srgbClr val="EA6546"/>
              </a:buClr>
              <a:buFont typeface="Calibri" panose="020F0502020204030204" pitchFamily="34" charset="0"/>
              <a:buNone/>
            </a:pPr>
            <a:r>
              <a:rPr lang="nl-BE" dirty="0">
                <a:solidFill>
                  <a:srgbClr val="37464D"/>
                </a:solidFill>
              </a:rPr>
              <a:t>		</a:t>
            </a:r>
          </a:p>
          <a:p>
            <a:pPr marL="46800" lvl="2" indent="0">
              <a:buClr>
                <a:srgbClr val="EA6546"/>
              </a:buClr>
              <a:buFont typeface="Calibri" panose="020F0502020204030204" pitchFamily="34" charset="0"/>
              <a:buNone/>
            </a:pPr>
            <a:endParaRPr lang="nl-BE" dirty="0">
              <a:solidFill>
                <a:srgbClr val="37464D"/>
              </a:solidFill>
            </a:endParaRPr>
          </a:p>
        </p:txBody>
      </p:sp>
      <p:pic>
        <p:nvPicPr>
          <p:cNvPr id="7" name="Tijdelijke aanduiding voor inhoud 7">
            <a:extLst>
              <a:ext uri="{FF2B5EF4-FFF2-40B4-BE49-F238E27FC236}">
                <a16:creationId xmlns:a16="http://schemas.microsoft.com/office/drawing/2014/main" id="{36ED8184-0EB0-4436-88B0-008F6FB78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44" y="2132856"/>
            <a:ext cx="7186613" cy="1168349"/>
          </a:xfrm>
          <a:prstGeom prst="rect">
            <a:avLst/>
          </a:prstGeom>
          <a:noFill/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EA265E1-E9DA-499C-BE20-953C2B88D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210" y="3361406"/>
            <a:ext cx="7246279" cy="288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286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2D86-93AC-45BB-B8CA-9542A3CF9355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731765" y="2204864"/>
            <a:ext cx="7924835" cy="3511937"/>
          </a:xfrm>
        </p:spPr>
        <p:txBody>
          <a:bodyPr/>
          <a:lstStyle/>
          <a:p>
            <a:pPr marL="46800" lvl="2" indent="0">
              <a:buNone/>
            </a:pPr>
            <a:r>
              <a:rPr lang="nl-BE" dirty="0">
                <a:solidFill>
                  <a:srgbClr val="37464D"/>
                </a:solidFill>
              </a:rPr>
              <a:t> 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23976-B6E7-4F47-BB60-76A255595CA4}" type="datetime4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 februari 2020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itel 5">
            <a:extLst>
              <a:ext uri="{FF2B5EF4-FFF2-40B4-BE49-F238E27FC236}">
                <a16:creationId xmlns:a16="http://schemas.microsoft.com/office/drawing/2014/main" id="{6D9EF09F-A849-4117-B746-D0E0A227EA75}"/>
              </a:ext>
            </a:extLst>
          </p:cNvPr>
          <p:cNvSpPr txBox="1">
            <a:spLocks/>
          </p:cNvSpPr>
          <p:nvPr/>
        </p:nvSpPr>
        <p:spPr>
          <a:xfrm>
            <a:off x="696741" y="818202"/>
            <a:ext cx="6978712" cy="645993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1000"/>
              </a:lnSpc>
              <a:spcBef>
                <a:spcPct val="0"/>
              </a:spcBef>
              <a:buNone/>
              <a:defRPr sz="37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nl-BE" dirty="0">
                <a:solidFill>
                  <a:srgbClr val="EA6546"/>
                </a:solidFill>
              </a:rPr>
            </a:br>
            <a:br>
              <a:rPr lang="nl-BE" dirty="0">
                <a:solidFill>
                  <a:srgbClr val="EA6546"/>
                </a:solidFill>
              </a:rPr>
            </a:br>
            <a:r>
              <a:rPr lang="nl-BE" dirty="0" err="1">
                <a:solidFill>
                  <a:schemeClr val="tx1"/>
                </a:solidFill>
              </a:rPr>
              <a:t>Appointment</a:t>
            </a:r>
            <a:r>
              <a:rPr lang="nl-BE" dirty="0">
                <a:solidFill>
                  <a:schemeClr val="tx1"/>
                </a:solidFill>
              </a:rPr>
              <a:t> FLC SYNERGIE</a:t>
            </a:r>
          </a:p>
        </p:txBody>
      </p:sp>
      <p:sp>
        <p:nvSpPr>
          <p:cNvPr id="10" name="Tijdelijke aanduiding voor inhoud 6">
            <a:extLst>
              <a:ext uri="{FF2B5EF4-FFF2-40B4-BE49-F238E27FC236}">
                <a16:creationId xmlns:a16="http://schemas.microsoft.com/office/drawing/2014/main" id="{665B7153-0B7D-41DE-B025-F9939A31CDC5}"/>
              </a:ext>
            </a:extLst>
          </p:cNvPr>
          <p:cNvSpPr txBox="1">
            <a:spLocks/>
          </p:cNvSpPr>
          <p:nvPr/>
        </p:nvSpPr>
        <p:spPr>
          <a:xfrm>
            <a:off x="848022" y="2204864"/>
            <a:ext cx="7317685" cy="3872047"/>
          </a:xfrm>
          <a:prstGeom prst="rect">
            <a:avLst/>
          </a:prstGeom>
          <a:noFill/>
        </p:spPr>
        <p:txBody>
          <a:bodyPr vert="horz" lIns="0" tIns="0" rIns="0" bIns="0" rtlCol="0">
            <a:normAutofit fontScale="92500"/>
          </a:bodyPr>
          <a:lstStyle>
            <a:lvl1pPr marL="36000" indent="-360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tx2"/>
              </a:buClr>
              <a:buSzPct val="25000"/>
              <a:buFont typeface="Arial" panose="020B0604020202020204" pitchFamily="34" charset="0"/>
              <a:buChar char="•"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" indent="-43200" algn="l" defTabSz="914400" rtl="0" eaLnBrk="1" latinLnBrk="0" hangingPunct="1">
              <a:lnSpc>
                <a:spcPct val="93000"/>
              </a:lnSpc>
              <a:spcBef>
                <a:spcPts val="1140"/>
              </a:spcBef>
              <a:spcAft>
                <a:spcPts val="0"/>
              </a:spcAft>
              <a:buClr>
                <a:schemeClr val="tx2"/>
              </a:buClr>
              <a:buSzPct val="25000"/>
              <a:buFont typeface="Arial" panose="020B0604020202020204" pitchFamily="34" charset="0"/>
              <a:buChar char="•"/>
              <a:defRPr sz="25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80800" indent="-2340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bg1"/>
              </a:buClr>
              <a:buSzPct val="90000"/>
              <a:buFont typeface="Calibri" panose="020F0502020204030204" pitchFamily="34" charset="0"/>
              <a:buChar char="&gt;"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61600" indent="-2556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bg1"/>
              </a:buClr>
              <a:buFont typeface="Calibri" panose="020F0502020204030204" pitchFamily="34" charset="0"/>
              <a:buChar char="–"/>
              <a:defRPr sz="2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00100" indent="-239713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bg1"/>
              </a:buClr>
              <a:buFont typeface="Calibri" panose="020F0502020204030204" pitchFamily="34" charset="0"/>
              <a:buChar char="×"/>
              <a:defRPr sz="2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dirty="0">
                <a:solidFill>
                  <a:schemeClr val="tx1"/>
                </a:solidFill>
              </a:rPr>
              <a:t>Select correct FLC in list or make new </a:t>
            </a:r>
            <a:r>
              <a:rPr lang="nl-BE" dirty="0" err="1">
                <a:solidFill>
                  <a:schemeClr val="tx1"/>
                </a:solidFill>
              </a:rPr>
              <a:t>one</a:t>
            </a:r>
            <a:r>
              <a:rPr lang="nl-BE" dirty="0">
                <a:solidFill>
                  <a:schemeClr val="tx1"/>
                </a:solidFill>
              </a:rPr>
              <a:t> in Synergie</a:t>
            </a:r>
          </a:p>
          <a:p>
            <a:pPr marL="0" indent="0">
              <a:buNone/>
            </a:pPr>
            <a:r>
              <a:rPr lang="nl-BE" dirty="0" err="1">
                <a:solidFill>
                  <a:schemeClr val="tx1"/>
                </a:solidFill>
              </a:rPr>
              <a:t>Fill</a:t>
            </a:r>
            <a:r>
              <a:rPr lang="nl-BE" dirty="0">
                <a:solidFill>
                  <a:schemeClr val="tx1"/>
                </a:solidFill>
              </a:rPr>
              <a:t> in checklist in SYNERGIE</a:t>
            </a:r>
          </a:p>
          <a:p>
            <a:pPr marL="0" indent="0">
              <a:buNone/>
            </a:pPr>
            <a:r>
              <a:rPr lang="nl-BE" dirty="0">
                <a:solidFill>
                  <a:schemeClr val="tx1"/>
                </a:solidFill>
              </a:rPr>
              <a:t>Email </a:t>
            </a:r>
            <a:r>
              <a:rPr lang="nl-BE" dirty="0" err="1">
                <a:solidFill>
                  <a:schemeClr val="tx1"/>
                </a:solidFill>
              </a:rPr>
              <a:t>your</a:t>
            </a:r>
            <a:r>
              <a:rPr lang="nl-BE" dirty="0">
                <a:solidFill>
                  <a:schemeClr val="tx1"/>
                </a:solidFill>
              </a:rPr>
              <a:t> </a:t>
            </a:r>
            <a:r>
              <a:rPr lang="nl-BE" dirty="0" err="1">
                <a:solidFill>
                  <a:schemeClr val="tx1"/>
                </a:solidFill>
              </a:rPr>
              <a:t>national</a:t>
            </a:r>
            <a:r>
              <a:rPr lang="nl-BE" dirty="0">
                <a:solidFill>
                  <a:schemeClr val="tx1"/>
                </a:solidFill>
              </a:rPr>
              <a:t> contact point </a:t>
            </a:r>
            <a:r>
              <a:rPr lang="fr-FR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chemeClr val="tx1"/>
                </a:solidFill>
                <a:sym typeface="Wingdings" panose="05000000000000000000" pitchFamily="2" charset="2"/>
              </a:rPr>
              <a:t>validate</a:t>
            </a:r>
            <a:r>
              <a:rPr lang="fr-FR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chemeClr val="tx1"/>
                </a:solidFill>
                <a:sym typeface="Wingdings" panose="05000000000000000000" pitchFamily="2" charset="2"/>
              </a:rPr>
              <a:t>your</a:t>
            </a:r>
            <a:r>
              <a:rPr lang="fr-FR" dirty="0">
                <a:solidFill>
                  <a:schemeClr val="tx1"/>
                </a:solidFill>
                <a:sym typeface="Wingdings" panose="05000000000000000000" pitchFamily="2" charset="2"/>
              </a:rPr>
              <a:t> FLC in SYNERGIE! </a:t>
            </a:r>
          </a:p>
          <a:p>
            <a:pPr marL="0" indent="0">
              <a:buNone/>
            </a:pPr>
            <a:r>
              <a:rPr lang="fr-FR" dirty="0" err="1">
                <a:solidFill>
                  <a:schemeClr val="tx1"/>
                </a:solidFill>
                <a:sym typeface="Wingdings" panose="05000000000000000000" pitchFamily="2" charset="2"/>
              </a:rPr>
              <a:t>See</a:t>
            </a:r>
            <a:r>
              <a:rPr lang="fr-FR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chemeClr val="tx1"/>
                </a:solidFill>
                <a:sym typeface="Wingdings" panose="05000000000000000000" pitchFamily="2" charset="2"/>
              </a:rPr>
              <a:t>link</a:t>
            </a:r>
            <a:r>
              <a:rPr lang="fr-FR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chemeClr val="tx1"/>
                </a:solidFill>
                <a:sym typeface="Wingdings" panose="05000000000000000000" pitchFamily="2" charset="2"/>
              </a:rPr>
              <a:t>list</a:t>
            </a:r>
            <a:r>
              <a:rPr lang="fr-FR" dirty="0">
                <a:solidFill>
                  <a:schemeClr val="tx1"/>
                </a:solidFill>
                <a:sym typeface="Wingdings" panose="05000000000000000000" pitchFamily="2" charset="2"/>
              </a:rPr>
              <a:t> contact </a:t>
            </a:r>
            <a:r>
              <a:rPr lang="fr-FR" dirty="0" err="1">
                <a:solidFill>
                  <a:schemeClr val="tx1"/>
                </a:solidFill>
                <a:sym typeface="Wingdings" panose="05000000000000000000" pitchFamily="2" charset="2"/>
              </a:rPr>
              <a:t>person</a:t>
            </a:r>
            <a:endParaRPr lang="fr-FR" dirty="0">
              <a:solidFill>
                <a:schemeClr val="tx1"/>
              </a:solidFill>
            </a:endParaRPr>
          </a:p>
          <a:p>
            <a:r>
              <a:rPr lang="fr-FR" dirty="0">
                <a:solidFill>
                  <a:schemeClr val="tx1"/>
                </a:solidFill>
              </a:rPr>
              <a:t>FLC </a:t>
            </a:r>
            <a:r>
              <a:rPr lang="fr-FR" dirty="0" err="1">
                <a:solidFill>
                  <a:schemeClr val="tx1"/>
                </a:solidFill>
              </a:rPr>
              <a:t>will</a:t>
            </a:r>
            <a:r>
              <a:rPr lang="fr-FR" dirty="0">
                <a:solidFill>
                  <a:schemeClr val="tx1"/>
                </a:solidFill>
              </a:rPr>
              <a:t> not </a:t>
            </a:r>
            <a:r>
              <a:rPr lang="fr-FR" dirty="0" err="1">
                <a:solidFill>
                  <a:schemeClr val="tx1"/>
                </a:solidFill>
              </a:rPr>
              <a:t>be</a:t>
            </a:r>
            <a:r>
              <a:rPr lang="fr-FR" dirty="0">
                <a:solidFill>
                  <a:schemeClr val="tx1"/>
                </a:solidFill>
              </a:rPr>
              <a:t> able to </a:t>
            </a:r>
            <a:r>
              <a:rPr lang="fr-FR" dirty="0" err="1">
                <a:solidFill>
                  <a:schemeClr val="tx1"/>
                </a:solidFill>
              </a:rPr>
              <a:t>validate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costs</a:t>
            </a:r>
            <a:r>
              <a:rPr lang="fr-FR" dirty="0">
                <a:solidFill>
                  <a:schemeClr val="tx1"/>
                </a:solidFill>
              </a:rPr>
              <a:t> in Synergie if not </a:t>
            </a:r>
            <a:r>
              <a:rPr lang="fr-FR" dirty="0" err="1">
                <a:solidFill>
                  <a:schemeClr val="tx1"/>
                </a:solidFill>
              </a:rPr>
              <a:t>validated</a:t>
            </a:r>
            <a:endParaRPr lang="fr-FR" dirty="0">
              <a:solidFill>
                <a:schemeClr val="tx1"/>
              </a:solidFill>
            </a:endParaRPr>
          </a:p>
          <a:p>
            <a:pPr>
              <a:buClr>
                <a:srgbClr val="EA6546"/>
              </a:buClr>
            </a:pPr>
            <a:endParaRPr lang="nl-BE" dirty="0">
              <a:solidFill>
                <a:srgbClr val="37464D"/>
              </a:solidFill>
            </a:endParaRPr>
          </a:p>
          <a:p>
            <a:pPr marL="46800" lvl="2" indent="0">
              <a:buClr>
                <a:srgbClr val="EA6546"/>
              </a:buClr>
              <a:buFont typeface="Calibri" panose="020F0502020204030204" pitchFamily="34" charset="0"/>
              <a:buNone/>
            </a:pPr>
            <a:r>
              <a:rPr lang="nl-BE" dirty="0">
                <a:solidFill>
                  <a:srgbClr val="37464D"/>
                </a:solidFill>
              </a:rPr>
              <a:t>		</a:t>
            </a:r>
          </a:p>
          <a:p>
            <a:pPr marL="46800" lvl="2" indent="0">
              <a:buClr>
                <a:srgbClr val="EA6546"/>
              </a:buClr>
              <a:buFont typeface="Calibri" panose="020F0502020204030204" pitchFamily="34" charset="0"/>
              <a:buNone/>
            </a:pPr>
            <a:endParaRPr lang="nl-BE" dirty="0">
              <a:solidFill>
                <a:srgbClr val="3746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1275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2D86-93AC-45BB-B8CA-9542A3CF9355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731765" y="2204864"/>
            <a:ext cx="7924835" cy="3511937"/>
          </a:xfrm>
        </p:spPr>
        <p:txBody>
          <a:bodyPr/>
          <a:lstStyle/>
          <a:p>
            <a:pPr marL="46800" lvl="2" indent="0">
              <a:buNone/>
            </a:pPr>
            <a:r>
              <a:rPr lang="nl-BE" dirty="0">
                <a:solidFill>
                  <a:srgbClr val="37464D"/>
                </a:solidFill>
              </a:rPr>
              <a:t> 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23976-B6E7-4F47-BB60-76A255595CA4}" type="datetime4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 februari 2020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itel 5">
            <a:extLst>
              <a:ext uri="{FF2B5EF4-FFF2-40B4-BE49-F238E27FC236}">
                <a16:creationId xmlns:a16="http://schemas.microsoft.com/office/drawing/2014/main" id="{6D9EF09F-A849-4117-B746-D0E0A227EA75}"/>
              </a:ext>
            </a:extLst>
          </p:cNvPr>
          <p:cNvSpPr txBox="1">
            <a:spLocks/>
          </p:cNvSpPr>
          <p:nvPr/>
        </p:nvSpPr>
        <p:spPr>
          <a:xfrm>
            <a:off x="696741" y="818202"/>
            <a:ext cx="6978712" cy="645993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1000"/>
              </a:lnSpc>
              <a:spcBef>
                <a:spcPct val="0"/>
              </a:spcBef>
              <a:buNone/>
              <a:defRPr sz="37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nl-BE" dirty="0">
                <a:solidFill>
                  <a:schemeClr val="tx1"/>
                </a:solidFill>
              </a:rPr>
            </a:br>
            <a:br>
              <a:rPr lang="nl-BE" dirty="0">
                <a:solidFill>
                  <a:schemeClr val="tx1"/>
                </a:solidFill>
              </a:rPr>
            </a:br>
            <a:r>
              <a:rPr lang="nl-BE" dirty="0" err="1">
                <a:solidFill>
                  <a:schemeClr val="tx1"/>
                </a:solidFill>
              </a:rPr>
              <a:t>Guidelines</a:t>
            </a:r>
            <a:r>
              <a:rPr lang="nl-BE" dirty="0">
                <a:solidFill>
                  <a:schemeClr val="tx1"/>
                </a:solidFill>
              </a:rPr>
              <a:t> Synergie</a:t>
            </a:r>
          </a:p>
        </p:txBody>
      </p:sp>
      <p:sp>
        <p:nvSpPr>
          <p:cNvPr id="10" name="Tijdelijke aanduiding voor inhoud 6">
            <a:extLst>
              <a:ext uri="{FF2B5EF4-FFF2-40B4-BE49-F238E27FC236}">
                <a16:creationId xmlns:a16="http://schemas.microsoft.com/office/drawing/2014/main" id="{665B7153-0B7D-41DE-B025-F9939A31CDC5}"/>
              </a:ext>
            </a:extLst>
          </p:cNvPr>
          <p:cNvSpPr txBox="1">
            <a:spLocks/>
          </p:cNvSpPr>
          <p:nvPr/>
        </p:nvSpPr>
        <p:spPr>
          <a:xfrm>
            <a:off x="696742" y="2204864"/>
            <a:ext cx="7468966" cy="3872047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36000" indent="-360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tx2"/>
              </a:buClr>
              <a:buSzPct val="25000"/>
              <a:buFont typeface="Arial" panose="020B0604020202020204" pitchFamily="34" charset="0"/>
              <a:buChar char="•"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" indent="-43200" algn="l" defTabSz="914400" rtl="0" eaLnBrk="1" latinLnBrk="0" hangingPunct="1">
              <a:lnSpc>
                <a:spcPct val="93000"/>
              </a:lnSpc>
              <a:spcBef>
                <a:spcPts val="1140"/>
              </a:spcBef>
              <a:spcAft>
                <a:spcPts val="0"/>
              </a:spcAft>
              <a:buClr>
                <a:schemeClr val="tx2"/>
              </a:buClr>
              <a:buSzPct val="25000"/>
              <a:buFont typeface="Arial" panose="020B0604020202020204" pitchFamily="34" charset="0"/>
              <a:buChar char="•"/>
              <a:defRPr sz="25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80800" indent="-2340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bg1"/>
              </a:buClr>
              <a:buSzPct val="90000"/>
              <a:buFont typeface="Calibri" panose="020F0502020204030204" pitchFamily="34" charset="0"/>
              <a:buChar char="&gt;"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61600" indent="-255600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bg1"/>
              </a:buClr>
              <a:buFont typeface="Calibri" panose="020F0502020204030204" pitchFamily="34" charset="0"/>
              <a:buChar char="–"/>
              <a:defRPr sz="2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00100" indent="-239713" algn="l" defTabSz="914400" rtl="0" eaLnBrk="1" latinLnBrk="0" hangingPunct="1">
              <a:lnSpc>
                <a:spcPct val="93000"/>
              </a:lnSpc>
              <a:spcBef>
                <a:spcPts val="800"/>
              </a:spcBef>
              <a:buClr>
                <a:schemeClr val="bg1"/>
              </a:buClr>
              <a:buFont typeface="Calibri" panose="020F0502020204030204" pitchFamily="34" charset="0"/>
              <a:buChar char="×"/>
              <a:defRPr sz="2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A6546"/>
              </a:buClr>
            </a:pPr>
            <a:r>
              <a:rPr lang="nl-BE" dirty="0" err="1">
                <a:solidFill>
                  <a:srgbClr val="37464D"/>
                </a:solidFill>
              </a:rPr>
              <a:t>Basecamp</a:t>
            </a:r>
            <a:r>
              <a:rPr lang="nl-BE" dirty="0">
                <a:solidFill>
                  <a:srgbClr val="37464D"/>
                </a:solidFill>
              </a:rPr>
              <a:t>: APN ROOF &gt; </a:t>
            </a:r>
            <a:r>
              <a:rPr lang="nl-BE" dirty="0" err="1">
                <a:solidFill>
                  <a:srgbClr val="37464D"/>
                </a:solidFill>
              </a:rPr>
              <a:t>Docs</a:t>
            </a:r>
            <a:r>
              <a:rPr lang="nl-BE" dirty="0">
                <a:solidFill>
                  <a:srgbClr val="37464D"/>
                </a:solidFill>
              </a:rPr>
              <a:t> &amp; Files &gt; </a:t>
            </a:r>
            <a:r>
              <a:rPr lang="nl-BE" dirty="0" err="1">
                <a:solidFill>
                  <a:srgbClr val="37464D"/>
                </a:solidFill>
              </a:rPr>
              <a:t>Phase</a:t>
            </a:r>
            <a:r>
              <a:rPr lang="nl-BE" dirty="0">
                <a:solidFill>
                  <a:srgbClr val="37464D"/>
                </a:solidFill>
              </a:rPr>
              <a:t> 1 Reporting – SYNERGIE GUIDANCE NOTES</a:t>
            </a:r>
          </a:p>
          <a:p>
            <a:pPr marL="46800" lvl="2" indent="0">
              <a:buClr>
                <a:srgbClr val="EA6546"/>
              </a:buClr>
              <a:buFont typeface="Calibri" panose="020F0502020204030204" pitchFamily="34" charset="0"/>
              <a:buNone/>
            </a:pPr>
            <a:r>
              <a:rPr lang="nl-BE" dirty="0">
                <a:solidFill>
                  <a:srgbClr val="37464D"/>
                </a:solidFill>
              </a:rPr>
              <a:t>Be </a:t>
            </a:r>
            <a:r>
              <a:rPr lang="nl-BE" dirty="0" err="1">
                <a:solidFill>
                  <a:srgbClr val="37464D"/>
                </a:solidFill>
              </a:rPr>
              <a:t>sure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to</a:t>
            </a:r>
            <a:r>
              <a:rPr lang="nl-BE" dirty="0">
                <a:solidFill>
                  <a:srgbClr val="37464D"/>
                </a:solidFill>
              </a:rPr>
              <a:t> check </a:t>
            </a:r>
            <a:r>
              <a:rPr lang="nl-BE" dirty="0" err="1">
                <a:solidFill>
                  <a:srgbClr val="37464D"/>
                </a:solidFill>
              </a:rPr>
              <a:t>following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guidance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notes</a:t>
            </a:r>
            <a:r>
              <a:rPr lang="nl-BE" dirty="0">
                <a:solidFill>
                  <a:srgbClr val="37464D"/>
                </a:solidFill>
              </a:rPr>
              <a:t>:</a:t>
            </a:r>
          </a:p>
          <a:p>
            <a:pPr marL="46800" lvl="2" indent="0">
              <a:buClr>
                <a:srgbClr val="EA6546"/>
              </a:buClr>
              <a:buFont typeface="Calibri" panose="020F0502020204030204" pitchFamily="34" charset="0"/>
              <a:buNone/>
            </a:pPr>
            <a:r>
              <a:rPr lang="nl-BE" dirty="0" err="1">
                <a:solidFill>
                  <a:srgbClr val="37464D"/>
                </a:solidFill>
              </a:rPr>
              <a:t>Guidance</a:t>
            </a:r>
            <a:r>
              <a:rPr lang="nl-BE" dirty="0">
                <a:solidFill>
                  <a:srgbClr val="37464D"/>
                </a:solidFill>
              </a:rPr>
              <a:t> Note1: </a:t>
            </a:r>
            <a:r>
              <a:rPr lang="nl-BE" dirty="0" err="1">
                <a:solidFill>
                  <a:srgbClr val="37464D"/>
                </a:solidFill>
              </a:rPr>
              <a:t>Getting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the</a:t>
            </a:r>
            <a:r>
              <a:rPr lang="nl-BE" dirty="0">
                <a:solidFill>
                  <a:srgbClr val="37464D"/>
                </a:solidFill>
              </a:rPr>
              <a:t> FLC </a:t>
            </a:r>
            <a:r>
              <a:rPr lang="nl-BE" dirty="0" err="1">
                <a:solidFill>
                  <a:srgbClr val="37464D"/>
                </a:solidFill>
              </a:rPr>
              <a:t>approved</a:t>
            </a:r>
            <a:endParaRPr lang="nl-BE" dirty="0">
              <a:solidFill>
                <a:srgbClr val="37464D"/>
              </a:solidFill>
            </a:endParaRPr>
          </a:p>
          <a:p>
            <a:pPr marL="46800" lvl="2" indent="0">
              <a:buClr>
                <a:srgbClr val="EA6546"/>
              </a:buClr>
              <a:buFont typeface="Calibri" panose="020F0502020204030204" pitchFamily="34" charset="0"/>
              <a:buNone/>
            </a:pPr>
            <a:r>
              <a:rPr lang="nl-BE" dirty="0" err="1">
                <a:solidFill>
                  <a:srgbClr val="37464D"/>
                </a:solidFill>
              </a:rPr>
              <a:t>Guidance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Note</a:t>
            </a:r>
            <a:r>
              <a:rPr lang="nl-BE" dirty="0">
                <a:solidFill>
                  <a:srgbClr val="37464D"/>
                </a:solidFill>
              </a:rPr>
              <a:t> 3: Accounting </a:t>
            </a:r>
            <a:r>
              <a:rPr lang="nl-BE" dirty="0" err="1">
                <a:solidFill>
                  <a:srgbClr val="37464D"/>
                </a:solidFill>
              </a:rPr>
              <a:t>Expenditure</a:t>
            </a:r>
            <a:endParaRPr lang="nl-BE" dirty="0">
              <a:solidFill>
                <a:srgbClr val="37464D"/>
              </a:solidFill>
            </a:endParaRPr>
          </a:p>
          <a:p>
            <a:pPr marL="46800" lvl="2" indent="0">
              <a:buClr>
                <a:srgbClr val="EA6546"/>
              </a:buClr>
              <a:buFont typeface="Calibri" panose="020F0502020204030204" pitchFamily="34" charset="0"/>
              <a:buNone/>
            </a:pPr>
            <a:r>
              <a:rPr lang="nl-BE" dirty="0" err="1">
                <a:solidFill>
                  <a:srgbClr val="37464D"/>
                </a:solidFill>
              </a:rPr>
              <a:t>Guidance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Note</a:t>
            </a:r>
            <a:r>
              <a:rPr lang="nl-BE" dirty="0">
                <a:solidFill>
                  <a:srgbClr val="37464D"/>
                </a:solidFill>
              </a:rPr>
              <a:t> 7: Entering ERDF &amp; Exports</a:t>
            </a:r>
          </a:p>
          <a:p>
            <a:pPr marL="46800" lvl="2" indent="0">
              <a:buClr>
                <a:srgbClr val="EA6546"/>
              </a:buClr>
              <a:buFont typeface="Calibri" panose="020F0502020204030204" pitchFamily="34" charset="0"/>
              <a:buNone/>
            </a:pPr>
            <a:r>
              <a:rPr lang="nl-BE" dirty="0">
                <a:solidFill>
                  <a:srgbClr val="37464D"/>
                </a:solidFill>
              </a:rPr>
              <a:t>	</a:t>
            </a:r>
          </a:p>
          <a:p>
            <a:pPr marL="46800" lvl="2" indent="0">
              <a:buClr>
                <a:srgbClr val="EA6546"/>
              </a:buClr>
              <a:buFont typeface="Calibri" panose="020F0502020204030204" pitchFamily="34" charset="0"/>
              <a:buNone/>
            </a:pPr>
            <a:endParaRPr lang="nl-BE" dirty="0">
              <a:solidFill>
                <a:srgbClr val="3746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596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5E43288-9E0E-1443-8CFE-FA10CE879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" y="0"/>
            <a:ext cx="9142400" cy="6858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3535B3E-2C8F-BD4D-81DB-6276111F545B}"/>
              </a:ext>
            </a:extLst>
          </p:cNvPr>
          <p:cNvSpPr txBox="1"/>
          <p:nvPr/>
        </p:nvSpPr>
        <p:spPr>
          <a:xfrm>
            <a:off x="971600" y="2780928"/>
            <a:ext cx="73448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6000" dirty="0" err="1">
                <a:solidFill>
                  <a:srgbClr val="37464D"/>
                </a:solidFill>
              </a:rPr>
              <a:t>Getting</a:t>
            </a:r>
            <a:r>
              <a:rPr lang="nl-BE" sz="6000" dirty="0">
                <a:solidFill>
                  <a:srgbClr val="37464D"/>
                </a:solidFill>
              </a:rPr>
              <a:t> ready </a:t>
            </a:r>
            <a:r>
              <a:rPr lang="nl-BE" sz="6000" dirty="0" err="1">
                <a:solidFill>
                  <a:srgbClr val="37464D"/>
                </a:solidFill>
              </a:rPr>
              <a:t>for</a:t>
            </a:r>
            <a:r>
              <a:rPr lang="nl-BE" sz="6000" dirty="0">
                <a:solidFill>
                  <a:srgbClr val="37464D"/>
                </a:solidFill>
              </a:rPr>
              <a:t> </a:t>
            </a:r>
            <a:r>
              <a:rPr lang="nl-BE" sz="6000" dirty="0" err="1">
                <a:solidFill>
                  <a:srgbClr val="37464D"/>
                </a:solidFill>
              </a:rPr>
              <a:t>phase</a:t>
            </a:r>
            <a:r>
              <a:rPr lang="nl-BE" sz="6000" dirty="0">
                <a:solidFill>
                  <a:srgbClr val="37464D"/>
                </a:solidFill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2792520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30</a:t>
            </a:fld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pPr lvl="2"/>
            <a:endParaRPr lang="nl-BE" dirty="0"/>
          </a:p>
          <a:p>
            <a:pPr lvl="2"/>
            <a:r>
              <a:rPr lang="nl-BE" sz="2400" dirty="0" err="1"/>
              <a:t>Ghent</a:t>
            </a:r>
            <a:r>
              <a:rPr lang="nl-BE" sz="2400" dirty="0"/>
              <a:t> team:</a:t>
            </a:r>
            <a:endParaRPr lang="nl-BE" dirty="0"/>
          </a:p>
          <a:p>
            <a:pPr lvl="2"/>
            <a:r>
              <a:rPr lang="nl-BE" sz="1800" dirty="0" err="1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Ariana.Tabaku@stad.gent</a:t>
            </a:r>
            <a:endParaRPr lang="nl-BE" sz="1800" dirty="0">
              <a:solidFill>
                <a:srgbClr val="002060"/>
              </a:solidFill>
            </a:endParaRPr>
          </a:p>
          <a:p>
            <a:pPr lvl="3"/>
            <a:r>
              <a:rPr lang="nl-BE" sz="2000" dirty="0">
                <a:solidFill>
                  <a:srgbClr val="002060"/>
                </a:solidFill>
              </a:rPr>
              <a:t>General project management &amp; </a:t>
            </a:r>
            <a:r>
              <a:rPr lang="nl-BE" sz="2000" dirty="0" err="1">
                <a:solidFill>
                  <a:srgbClr val="002060"/>
                </a:solidFill>
              </a:rPr>
              <a:t>contractuel</a:t>
            </a:r>
            <a:r>
              <a:rPr lang="nl-BE" sz="2000" dirty="0">
                <a:solidFill>
                  <a:srgbClr val="002060"/>
                </a:solidFill>
              </a:rPr>
              <a:t> </a:t>
            </a:r>
            <a:r>
              <a:rPr lang="nl-BE" sz="2000" dirty="0" err="1">
                <a:solidFill>
                  <a:srgbClr val="002060"/>
                </a:solidFill>
              </a:rPr>
              <a:t>documents</a:t>
            </a:r>
            <a:endParaRPr lang="nl-BE" sz="2000" dirty="0">
              <a:solidFill>
                <a:srgbClr val="002060"/>
              </a:solidFill>
            </a:endParaRPr>
          </a:p>
          <a:p>
            <a:pPr lvl="3"/>
            <a:r>
              <a:rPr lang="nl-BE" sz="2000" dirty="0">
                <a:solidFill>
                  <a:srgbClr val="002060"/>
                </a:solidFill>
              </a:rPr>
              <a:t>Contact point URBACT </a:t>
            </a:r>
            <a:r>
              <a:rPr lang="nl-BE" sz="2000" dirty="0" err="1">
                <a:solidFill>
                  <a:srgbClr val="002060"/>
                </a:solidFill>
              </a:rPr>
              <a:t>secretariat</a:t>
            </a:r>
            <a:endParaRPr lang="nl-BE" sz="2000" dirty="0">
              <a:solidFill>
                <a:srgbClr val="002060"/>
              </a:solidFill>
            </a:endParaRPr>
          </a:p>
          <a:p>
            <a:pPr lvl="2"/>
            <a:r>
              <a:rPr lang="nl-BE" sz="1800" dirty="0" err="1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Sana.Liou@stad.gent</a:t>
            </a:r>
            <a:endParaRPr lang="nl-BE" sz="1800" dirty="0">
              <a:solidFill>
                <a:srgbClr val="002060"/>
              </a:solidFill>
            </a:endParaRPr>
          </a:p>
          <a:p>
            <a:pPr lvl="3"/>
            <a:r>
              <a:rPr lang="nl-BE" sz="2000" dirty="0">
                <a:solidFill>
                  <a:srgbClr val="002060"/>
                </a:solidFill>
              </a:rPr>
              <a:t>Financial </a:t>
            </a:r>
            <a:r>
              <a:rPr lang="nl-BE" sz="2000" dirty="0" err="1">
                <a:solidFill>
                  <a:srgbClr val="002060"/>
                </a:solidFill>
              </a:rPr>
              <a:t>reporting</a:t>
            </a:r>
            <a:r>
              <a:rPr lang="nl-BE" sz="2000" dirty="0">
                <a:solidFill>
                  <a:srgbClr val="002060"/>
                </a:solidFill>
              </a:rPr>
              <a:t> &amp; Synergie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762719" y="910800"/>
            <a:ext cx="4060800" cy="1143000"/>
          </a:xfrm>
        </p:spPr>
        <p:txBody>
          <a:bodyPr/>
          <a:lstStyle/>
          <a:p>
            <a:r>
              <a:rPr lang="nl-BE" dirty="0">
                <a:solidFill>
                  <a:srgbClr val="EA6546"/>
                </a:solidFill>
              </a:rPr>
              <a:t>Support on project management</a:t>
            </a:r>
          </a:p>
        </p:txBody>
      </p:sp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>
          <a:xfrm>
            <a:off x="762719" y="1789201"/>
            <a:ext cx="4059200" cy="4232087"/>
          </a:xfrm>
        </p:spPr>
        <p:txBody>
          <a:bodyPr>
            <a:normAutofit/>
          </a:bodyPr>
          <a:lstStyle/>
          <a:p>
            <a:pPr>
              <a:buClr>
                <a:srgbClr val="E37C66"/>
              </a:buClr>
            </a:pPr>
            <a:r>
              <a:rPr lang="nl-BE" sz="1800" dirty="0"/>
              <a:t>URBACT III </a:t>
            </a:r>
            <a:r>
              <a:rPr lang="nl-BE" sz="1800" dirty="0" err="1"/>
              <a:t>Programme</a:t>
            </a:r>
            <a:r>
              <a:rPr lang="nl-BE" sz="1800" dirty="0"/>
              <a:t> Manual: </a:t>
            </a:r>
            <a:br>
              <a:rPr lang="nl-BE" sz="1800" dirty="0"/>
            </a:br>
            <a:r>
              <a:rPr lang="nl-BE" sz="1800" dirty="0" err="1"/>
              <a:t>please</a:t>
            </a:r>
            <a:r>
              <a:rPr lang="nl-BE" sz="1800" dirty="0"/>
              <a:t> </a:t>
            </a:r>
            <a:r>
              <a:rPr lang="nl-BE" sz="1800" dirty="0" err="1">
                <a:hlinkClick r:id="rId5"/>
              </a:rPr>
              <a:t>read</a:t>
            </a:r>
            <a:r>
              <a:rPr lang="nl-BE" sz="1800" dirty="0">
                <a:hlinkClick r:id="rId5"/>
              </a:rPr>
              <a:t> </a:t>
            </a:r>
            <a:r>
              <a:rPr lang="nl-BE" sz="1800" dirty="0" err="1"/>
              <a:t>carefully</a:t>
            </a:r>
            <a:endParaRPr lang="nl-BE" sz="1800" dirty="0"/>
          </a:p>
          <a:p>
            <a:pPr lvl="2">
              <a:buClr>
                <a:srgbClr val="E37C66"/>
              </a:buClr>
            </a:pPr>
            <a:r>
              <a:rPr lang="nl-BE" sz="1800" dirty="0" err="1"/>
              <a:t>Factsheet</a:t>
            </a:r>
            <a:r>
              <a:rPr lang="nl-BE" sz="1800" dirty="0"/>
              <a:t> 2A Action Planning Networks </a:t>
            </a:r>
          </a:p>
          <a:p>
            <a:pPr lvl="2">
              <a:buClr>
                <a:srgbClr val="E37C66"/>
              </a:buClr>
            </a:pPr>
            <a:r>
              <a:rPr lang="nl-BE" sz="1800" dirty="0" err="1"/>
              <a:t>Factsheet</a:t>
            </a:r>
            <a:r>
              <a:rPr lang="nl-BE" sz="1800" dirty="0"/>
              <a:t> 2E Network Management</a:t>
            </a:r>
          </a:p>
          <a:p>
            <a:pPr lvl="2">
              <a:buClr>
                <a:srgbClr val="E37C66"/>
              </a:buClr>
            </a:pPr>
            <a:r>
              <a:rPr lang="nl-BE" sz="1800" dirty="0" err="1"/>
              <a:t>Factsheet</a:t>
            </a:r>
            <a:r>
              <a:rPr lang="nl-BE" sz="1800" dirty="0"/>
              <a:t> 2F Financial Management &amp; Control</a:t>
            </a:r>
          </a:p>
          <a:p>
            <a:pPr lvl="2">
              <a:buClr>
                <a:srgbClr val="E37C66"/>
              </a:buClr>
            </a:pPr>
            <a:r>
              <a:rPr lang="nl-BE" sz="1800" dirty="0" err="1"/>
              <a:t>Sessions</a:t>
            </a:r>
            <a:r>
              <a:rPr lang="nl-BE" sz="1800" dirty="0"/>
              <a:t> in </a:t>
            </a:r>
            <a:r>
              <a:rPr lang="nl-BE" sz="1800" dirty="0" err="1"/>
              <a:t>transnational</a:t>
            </a:r>
            <a:r>
              <a:rPr lang="nl-BE" sz="1800" dirty="0"/>
              <a:t> meetings</a:t>
            </a:r>
          </a:p>
          <a:p>
            <a:pPr lvl="2">
              <a:buClr>
                <a:srgbClr val="E37C66"/>
              </a:buClr>
            </a:pPr>
            <a:r>
              <a:rPr lang="nl-BE" sz="1800" dirty="0" err="1"/>
              <a:t>If</a:t>
            </a:r>
            <a:r>
              <a:rPr lang="nl-BE" sz="1800" dirty="0"/>
              <a:t> </a:t>
            </a:r>
            <a:r>
              <a:rPr lang="nl-BE" sz="1800" dirty="0" err="1"/>
              <a:t>needed</a:t>
            </a:r>
            <a:r>
              <a:rPr lang="nl-BE" sz="1800" dirty="0"/>
              <a:t>, </a:t>
            </a:r>
            <a:r>
              <a:rPr lang="nl-BE" sz="1800" dirty="0" err="1"/>
              <a:t>telco</a:t>
            </a:r>
            <a:r>
              <a:rPr lang="nl-BE" sz="1800" dirty="0"/>
              <a:t> or Skype </a:t>
            </a:r>
            <a:r>
              <a:rPr lang="nl-BE" sz="1800" dirty="0" err="1"/>
              <a:t>sessions</a:t>
            </a:r>
            <a:endParaRPr lang="nl-BE" sz="1800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1600F09-8BDD-FC45-9D65-57FD790D11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284065"/>
            <a:ext cx="661970" cy="65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9202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0" t="36962" r="30222" b="33165"/>
          <a:stretch/>
        </p:blipFill>
        <p:spPr bwMode="auto">
          <a:xfrm>
            <a:off x="1090348" y="2312154"/>
            <a:ext cx="5187016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2" t="30549" r="32721" b="26582"/>
          <a:stretch/>
        </p:blipFill>
        <p:spPr bwMode="auto">
          <a:xfrm>
            <a:off x="6372200" y="2851458"/>
            <a:ext cx="1944216" cy="1349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4710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2D86-93AC-45BB-B8CA-9542A3CF9355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37464D"/>
                </a:solidFill>
              </a:rPr>
              <a:t>Timeline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731765" y="2204864"/>
            <a:ext cx="7924835" cy="3511937"/>
          </a:xfrm>
        </p:spPr>
        <p:txBody>
          <a:bodyPr/>
          <a:lstStyle/>
          <a:p>
            <a:pPr lvl="2">
              <a:buClr>
                <a:srgbClr val="E37C66"/>
              </a:buClr>
            </a:pP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Phase</a:t>
            </a:r>
            <a:r>
              <a:rPr lang="nl-BE" dirty="0">
                <a:solidFill>
                  <a:srgbClr val="37464D"/>
                </a:solidFill>
              </a:rPr>
              <a:t> 2 Application:</a:t>
            </a:r>
          </a:p>
          <a:p>
            <a:pPr lvl="3">
              <a:buClr>
                <a:srgbClr val="E37C66"/>
              </a:buClr>
            </a:pPr>
            <a:r>
              <a:rPr lang="nl-BE" dirty="0">
                <a:solidFill>
                  <a:srgbClr val="37464D"/>
                </a:solidFill>
              </a:rPr>
              <a:t>Feedback on draft </a:t>
            </a:r>
            <a:r>
              <a:rPr lang="nl-BE" dirty="0" err="1">
                <a:solidFill>
                  <a:srgbClr val="37464D"/>
                </a:solidFill>
              </a:rPr>
              <a:t>proposal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by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all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PPs</a:t>
            </a:r>
            <a:r>
              <a:rPr lang="nl-BE" dirty="0">
                <a:solidFill>
                  <a:srgbClr val="37464D"/>
                </a:solidFill>
              </a:rPr>
              <a:t>: 20/2</a:t>
            </a:r>
          </a:p>
          <a:p>
            <a:pPr lvl="3">
              <a:buClr>
                <a:srgbClr val="E37C66"/>
              </a:buClr>
            </a:pPr>
            <a:r>
              <a:rPr lang="nl-BE" dirty="0">
                <a:solidFill>
                  <a:srgbClr val="37464D"/>
                </a:solidFill>
              </a:rPr>
              <a:t>Deadline </a:t>
            </a:r>
            <a:r>
              <a:rPr lang="nl-BE" dirty="0" err="1">
                <a:solidFill>
                  <a:srgbClr val="37464D"/>
                </a:solidFill>
              </a:rPr>
              <a:t>for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signed</a:t>
            </a:r>
            <a:r>
              <a:rPr lang="nl-BE" dirty="0">
                <a:solidFill>
                  <a:srgbClr val="37464D"/>
                </a:solidFill>
              </a:rPr>
              <a:t> Letters of Commitment: 20/2</a:t>
            </a:r>
          </a:p>
          <a:p>
            <a:pPr lvl="3">
              <a:buClr>
                <a:srgbClr val="E37C66"/>
              </a:buClr>
            </a:pPr>
            <a:r>
              <a:rPr lang="nl-BE" dirty="0" err="1">
                <a:solidFill>
                  <a:srgbClr val="37464D"/>
                </a:solidFill>
              </a:rPr>
              <a:t>Submission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application</a:t>
            </a:r>
            <a:r>
              <a:rPr lang="nl-BE" dirty="0">
                <a:solidFill>
                  <a:srgbClr val="37464D"/>
                </a:solidFill>
              </a:rPr>
              <a:t> form: 2/3</a:t>
            </a:r>
          </a:p>
          <a:p>
            <a:pPr lvl="3">
              <a:buClr>
                <a:srgbClr val="E37C66"/>
              </a:buClr>
            </a:pPr>
            <a:r>
              <a:rPr lang="nl-BE" dirty="0">
                <a:solidFill>
                  <a:srgbClr val="37464D"/>
                </a:solidFill>
              </a:rPr>
              <a:t>Start </a:t>
            </a:r>
            <a:r>
              <a:rPr lang="nl-BE" dirty="0" err="1">
                <a:solidFill>
                  <a:srgbClr val="37464D"/>
                </a:solidFill>
              </a:rPr>
              <a:t>phase</a:t>
            </a:r>
            <a:r>
              <a:rPr lang="nl-BE" dirty="0">
                <a:solidFill>
                  <a:srgbClr val="37464D"/>
                </a:solidFill>
              </a:rPr>
              <a:t> 2: 14/5</a:t>
            </a:r>
          </a:p>
          <a:p>
            <a:pPr lvl="4">
              <a:buClr>
                <a:srgbClr val="E37C66"/>
              </a:buClr>
            </a:pPr>
            <a:r>
              <a:rPr lang="nl-BE" dirty="0" err="1">
                <a:solidFill>
                  <a:srgbClr val="37464D"/>
                </a:solidFill>
              </a:rPr>
              <a:t>When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approved</a:t>
            </a:r>
            <a:r>
              <a:rPr lang="nl-BE" dirty="0">
                <a:solidFill>
                  <a:srgbClr val="37464D"/>
                </a:solidFill>
              </a:rPr>
              <a:t>: </a:t>
            </a:r>
            <a:r>
              <a:rPr lang="nl-BE" dirty="0" err="1">
                <a:solidFill>
                  <a:srgbClr val="37464D"/>
                </a:solidFill>
              </a:rPr>
              <a:t>period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between</a:t>
            </a:r>
            <a:r>
              <a:rPr lang="nl-BE" dirty="0">
                <a:solidFill>
                  <a:srgbClr val="37464D"/>
                </a:solidFill>
              </a:rPr>
              <a:t> 2/3 – 14/5 is </a:t>
            </a:r>
            <a:r>
              <a:rPr lang="nl-BE" dirty="0" err="1">
                <a:solidFill>
                  <a:srgbClr val="37464D"/>
                </a:solidFill>
              </a:rPr>
              <a:t>eligible</a:t>
            </a:r>
            <a:r>
              <a:rPr lang="nl-BE" dirty="0">
                <a:solidFill>
                  <a:srgbClr val="37464D"/>
                </a:solidFill>
              </a:rPr>
              <a:t> as well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23976-B6E7-4F47-BB60-76A255595CA4}" type="datetime4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 februari 2020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337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2D86-93AC-45BB-B8CA-9542A3CF9355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37464D"/>
                </a:solidFill>
              </a:rPr>
              <a:t>Letter of Commitment (</a:t>
            </a:r>
            <a:r>
              <a:rPr lang="nl-BE" dirty="0" err="1">
                <a:solidFill>
                  <a:srgbClr val="37464D"/>
                </a:solidFill>
              </a:rPr>
              <a:t>LoC</a:t>
            </a:r>
            <a:r>
              <a:rPr lang="nl-BE" dirty="0">
                <a:solidFill>
                  <a:srgbClr val="37464D"/>
                </a:solidFill>
              </a:rPr>
              <a:t>)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731765" y="2060848"/>
            <a:ext cx="7924835" cy="4176464"/>
          </a:xfrm>
        </p:spPr>
        <p:txBody>
          <a:bodyPr/>
          <a:lstStyle/>
          <a:p>
            <a:pPr lvl="2">
              <a:buClr>
                <a:srgbClr val="E37C66"/>
              </a:buClr>
            </a:pPr>
            <a:r>
              <a:rPr lang="nl-BE" sz="2400" dirty="0">
                <a:solidFill>
                  <a:srgbClr val="37464D"/>
                </a:solidFill>
              </a:rPr>
              <a:t> </a:t>
            </a:r>
            <a:r>
              <a:rPr lang="nl-BE" sz="2400" dirty="0" err="1">
                <a:solidFill>
                  <a:srgbClr val="37464D"/>
                </a:solidFill>
              </a:rPr>
              <a:t>Fixed</a:t>
            </a:r>
            <a:r>
              <a:rPr lang="nl-BE" sz="2400" dirty="0">
                <a:solidFill>
                  <a:srgbClr val="37464D"/>
                </a:solidFill>
              </a:rPr>
              <a:t> template on </a:t>
            </a:r>
            <a:r>
              <a:rPr lang="nl-BE" sz="2400" dirty="0" err="1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Basecamp</a:t>
            </a:r>
            <a:endParaRPr lang="nl-BE" sz="2400" dirty="0">
              <a:solidFill>
                <a:srgbClr val="002060"/>
              </a:solidFill>
            </a:endParaRPr>
          </a:p>
          <a:p>
            <a:pPr lvl="2">
              <a:buClr>
                <a:srgbClr val="E37C66"/>
              </a:buClr>
            </a:pPr>
            <a:r>
              <a:rPr lang="nl-BE" sz="2400" dirty="0" err="1">
                <a:solidFill>
                  <a:schemeClr val="tx1"/>
                </a:solidFill>
              </a:rPr>
              <a:t>Signed</a:t>
            </a:r>
            <a:r>
              <a:rPr lang="nl-BE" sz="2400" dirty="0">
                <a:solidFill>
                  <a:schemeClr val="tx1"/>
                </a:solidFill>
              </a:rPr>
              <a:t> </a:t>
            </a:r>
            <a:r>
              <a:rPr lang="nl-BE" sz="2400" dirty="0" err="1">
                <a:solidFill>
                  <a:schemeClr val="tx1"/>
                </a:solidFill>
              </a:rPr>
              <a:t>by</a:t>
            </a:r>
            <a:r>
              <a:rPr lang="nl-BE" sz="2400" dirty="0">
                <a:solidFill>
                  <a:schemeClr val="tx1"/>
                </a:solidFill>
              </a:rPr>
              <a:t> </a:t>
            </a:r>
            <a:r>
              <a:rPr lang="nl-BE" sz="2400" dirty="0" err="1">
                <a:solidFill>
                  <a:schemeClr val="tx1"/>
                </a:solidFill>
              </a:rPr>
              <a:t>elected</a:t>
            </a:r>
            <a:r>
              <a:rPr lang="nl-BE" sz="2400" dirty="0">
                <a:solidFill>
                  <a:schemeClr val="tx1"/>
                </a:solidFill>
              </a:rPr>
              <a:t> </a:t>
            </a:r>
            <a:r>
              <a:rPr lang="nl-BE" sz="2400" dirty="0" err="1">
                <a:solidFill>
                  <a:schemeClr val="tx1"/>
                </a:solidFill>
              </a:rPr>
              <a:t>representative</a:t>
            </a:r>
            <a:endParaRPr lang="nl-BE" sz="2400" dirty="0">
              <a:solidFill>
                <a:schemeClr val="tx1"/>
              </a:solidFill>
            </a:endParaRPr>
          </a:p>
          <a:p>
            <a:pPr lvl="3">
              <a:buClr>
                <a:srgbClr val="E37C66"/>
              </a:buClr>
            </a:pPr>
            <a:r>
              <a:rPr lang="nl-BE" sz="2200" dirty="0" err="1">
                <a:solidFill>
                  <a:schemeClr val="tx1"/>
                </a:solidFill>
              </a:rPr>
              <a:t>Any</a:t>
            </a:r>
            <a:r>
              <a:rPr lang="nl-BE" sz="2200" dirty="0">
                <a:solidFill>
                  <a:schemeClr val="tx1"/>
                </a:solidFill>
              </a:rPr>
              <a:t> PP without </a:t>
            </a:r>
            <a:r>
              <a:rPr lang="nl-BE" sz="2200" dirty="0" err="1">
                <a:solidFill>
                  <a:schemeClr val="tx1"/>
                </a:solidFill>
              </a:rPr>
              <a:t>elected</a:t>
            </a:r>
            <a:r>
              <a:rPr lang="nl-BE" sz="2200" dirty="0">
                <a:solidFill>
                  <a:schemeClr val="tx1"/>
                </a:solidFill>
              </a:rPr>
              <a:t> </a:t>
            </a:r>
            <a:r>
              <a:rPr lang="nl-BE" sz="2200" dirty="0" err="1">
                <a:solidFill>
                  <a:schemeClr val="tx1"/>
                </a:solidFill>
              </a:rPr>
              <a:t>representative</a:t>
            </a:r>
            <a:r>
              <a:rPr lang="nl-BE" sz="2200" dirty="0">
                <a:solidFill>
                  <a:schemeClr val="tx1"/>
                </a:solidFill>
              </a:rPr>
              <a:t>?</a:t>
            </a:r>
          </a:p>
          <a:p>
            <a:pPr lvl="2">
              <a:buClr>
                <a:srgbClr val="E37C66"/>
              </a:buClr>
            </a:pPr>
            <a:r>
              <a:rPr lang="nl-BE" sz="2400" dirty="0" err="1">
                <a:solidFill>
                  <a:schemeClr val="tx1"/>
                </a:solidFill>
              </a:rPr>
              <a:t>Scanned</a:t>
            </a:r>
            <a:r>
              <a:rPr lang="nl-BE" sz="2400" dirty="0">
                <a:solidFill>
                  <a:schemeClr val="tx1"/>
                </a:solidFill>
              </a:rPr>
              <a:t> </a:t>
            </a:r>
            <a:r>
              <a:rPr lang="nl-BE" sz="2400" dirty="0" err="1">
                <a:solidFill>
                  <a:schemeClr val="tx1"/>
                </a:solidFill>
              </a:rPr>
              <a:t>LoCs</a:t>
            </a:r>
            <a:r>
              <a:rPr lang="nl-BE" sz="2400" dirty="0">
                <a:solidFill>
                  <a:schemeClr val="tx1"/>
                </a:solidFill>
              </a:rPr>
              <a:t> are </a:t>
            </a:r>
            <a:r>
              <a:rPr lang="nl-BE" sz="2400" dirty="0" err="1">
                <a:solidFill>
                  <a:schemeClr val="tx1"/>
                </a:solidFill>
              </a:rPr>
              <a:t>compulsory</a:t>
            </a:r>
            <a:r>
              <a:rPr lang="nl-BE" sz="2400" dirty="0">
                <a:solidFill>
                  <a:schemeClr val="tx1"/>
                </a:solidFill>
              </a:rPr>
              <a:t> part of </a:t>
            </a:r>
            <a:r>
              <a:rPr lang="nl-BE" sz="2400" dirty="0" err="1">
                <a:solidFill>
                  <a:schemeClr val="tx1"/>
                </a:solidFill>
              </a:rPr>
              <a:t>the</a:t>
            </a:r>
            <a:r>
              <a:rPr lang="nl-BE" sz="2400" dirty="0">
                <a:solidFill>
                  <a:schemeClr val="tx1"/>
                </a:solidFill>
              </a:rPr>
              <a:t> </a:t>
            </a:r>
            <a:r>
              <a:rPr lang="nl-BE" sz="2400" dirty="0" err="1">
                <a:solidFill>
                  <a:schemeClr val="tx1"/>
                </a:solidFill>
              </a:rPr>
              <a:t>application</a:t>
            </a:r>
            <a:endParaRPr lang="nl-BE" sz="2400" dirty="0">
              <a:solidFill>
                <a:schemeClr val="tx1"/>
              </a:solidFill>
            </a:endParaRPr>
          </a:p>
          <a:p>
            <a:pPr lvl="3">
              <a:buClr>
                <a:srgbClr val="E37C66"/>
              </a:buClr>
            </a:pPr>
            <a:r>
              <a:rPr lang="nl-BE" sz="2400" dirty="0" err="1">
                <a:solidFill>
                  <a:schemeClr val="tx1"/>
                </a:solidFill>
              </a:rPr>
              <a:t>If</a:t>
            </a:r>
            <a:r>
              <a:rPr lang="nl-BE" sz="2400" dirty="0">
                <a:solidFill>
                  <a:schemeClr val="tx1"/>
                </a:solidFill>
              </a:rPr>
              <a:t> 1 is missing, </a:t>
            </a:r>
            <a:r>
              <a:rPr lang="nl-BE" sz="2400" dirty="0" err="1">
                <a:solidFill>
                  <a:schemeClr val="tx1"/>
                </a:solidFill>
              </a:rPr>
              <a:t>our</a:t>
            </a:r>
            <a:r>
              <a:rPr lang="nl-BE" sz="2400" dirty="0">
                <a:solidFill>
                  <a:schemeClr val="tx1"/>
                </a:solidFill>
              </a:rPr>
              <a:t> </a:t>
            </a:r>
            <a:r>
              <a:rPr lang="nl-BE" sz="2400" dirty="0" err="1">
                <a:solidFill>
                  <a:schemeClr val="tx1"/>
                </a:solidFill>
              </a:rPr>
              <a:t>appliciation</a:t>
            </a:r>
            <a:r>
              <a:rPr lang="nl-BE" sz="2400" dirty="0">
                <a:solidFill>
                  <a:schemeClr val="tx1"/>
                </a:solidFill>
              </a:rPr>
              <a:t> is NOT </a:t>
            </a:r>
            <a:r>
              <a:rPr lang="nl-BE" sz="2400" dirty="0" err="1">
                <a:solidFill>
                  <a:schemeClr val="tx1"/>
                </a:solidFill>
              </a:rPr>
              <a:t>eligible</a:t>
            </a:r>
            <a:endParaRPr lang="nl-BE" sz="2400" dirty="0">
              <a:solidFill>
                <a:schemeClr val="tx1"/>
              </a:solidFill>
            </a:endParaRPr>
          </a:p>
          <a:p>
            <a:pPr lvl="2">
              <a:buClr>
                <a:srgbClr val="E37C66"/>
              </a:buClr>
            </a:pPr>
            <a:r>
              <a:rPr lang="nl-BE" sz="2400" dirty="0">
                <a:solidFill>
                  <a:schemeClr val="tx1"/>
                </a:solidFill>
              </a:rPr>
              <a:t>Get 2 </a:t>
            </a:r>
            <a:r>
              <a:rPr lang="nl-BE" sz="2400" dirty="0" err="1">
                <a:solidFill>
                  <a:schemeClr val="tx1"/>
                </a:solidFill>
              </a:rPr>
              <a:t>copies</a:t>
            </a:r>
            <a:r>
              <a:rPr lang="nl-BE" sz="2400" dirty="0">
                <a:solidFill>
                  <a:schemeClr val="tx1"/>
                </a:solidFill>
              </a:rPr>
              <a:t> </a:t>
            </a:r>
            <a:r>
              <a:rPr lang="nl-BE" sz="2400" dirty="0" err="1">
                <a:solidFill>
                  <a:schemeClr val="tx1"/>
                </a:solidFill>
              </a:rPr>
              <a:t>signed</a:t>
            </a:r>
            <a:r>
              <a:rPr lang="nl-BE" sz="2400" dirty="0">
                <a:solidFill>
                  <a:schemeClr val="tx1"/>
                </a:solidFill>
              </a:rPr>
              <a:t>: 1 </a:t>
            </a:r>
            <a:r>
              <a:rPr lang="nl-BE" sz="2400" dirty="0" err="1">
                <a:solidFill>
                  <a:schemeClr val="tx1"/>
                </a:solidFill>
              </a:rPr>
              <a:t>for</a:t>
            </a:r>
            <a:r>
              <a:rPr lang="nl-BE" sz="2400" dirty="0">
                <a:solidFill>
                  <a:schemeClr val="tx1"/>
                </a:solidFill>
              </a:rPr>
              <a:t> </a:t>
            </a:r>
            <a:r>
              <a:rPr lang="nl-BE" sz="2400" dirty="0" err="1">
                <a:solidFill>
                  <a:schemeClr val="tx1"/>
                </a:solidFill>
              </a:rPr>
              <a:t>you</a:t>
            </a:r>
            <a:r>
              <a:rPr lang="nl-BE" sz="2400" dirty="0">
                <a:solidFill>
                  <a:schemeClr val="tx1"/>
                </a:solidFill>
              </a:rPr>
              <a:t>, 1 </a:t>
            </a:r>
            <a:r>
              <a:rPr lang="nl-BE" sz="2400" dirty="0" err="1">
                <a:solidFill>
                  <a:schemeClr val="tx1"/>
                </a:solidFill>
              </a:rPr>
              <a:t>for</a:t>
            </a:r>
            <a:r>
              <a:rPr lang="nl-BE" sz="2400" dirty="0">
                <a:solidFill>
                  <a:schemeClr val="tx1"/>
                </a:solidFill>
              </a:rPr>
              <a:t> LP</a:t>
            </a:r>
          </a:p>
          <a:p>
            <a:pPr lvl="3">
              <a:buClr>
                <a:srgbClr val="E37C66"/>
              </a:buClr>
            </a:pPr>
            <a:r>
              <a:rPr lang="nl-BE" sz="2400" dirty="0">
                <a:solidFill>
                  <a:schemeClr val="tx1"/>
                </a:solidFill>
              </a:rPr>
              <a:t>Scan </a:t>
            </a:r>
            <a:r>
              <a:rPr lang="nl-BE" sz="2400" dirty="0" err="1">
                <a:solidFill>
                  <a:schemeClr val="tx1"/>
                </a:solidFill>
              </a:rPr>
              <a:t>to</a:t>
            </a:r>
            <a:r>
              <a:rPr lang="nl-BE" sz="2400" dirty="0">
                <a:solidFill>
                  <a:schemeClr val="tx1"/>
                </a:solidFill>
              </a:rPr>
              <a:t> LP </a:t>
            </a:r>
            <a:r>
              <a:rPr lang="nl-BE" sz="2400" dirty="0" err="1">
                <a:solidFill>
                  <a:schemeClr val="tx1"/>
                </a:solidFill>
              </a:rPr>
              <a:t>by</a:t>
            </a:r>
            <a:r>
              <a:rPr lang="nl-BE" sz="2400" dirty="0">
                <a:solidFill>
                  <a:schemeClr val="tx1"/>
                </a:solidFill>
              </a:rPr>
              <a:t> 20/2</a:t>
            </a:r>
          </a:p>
          <a:p>
            <a:pPr lvl="3"/>
            <a:r>
              <a:rPr lang="nl-BE" sz="2400" dirty="0">
                <a:solidFill>
                  <a:schemeClr val="tx1"/>
                </a:solidFill>
              </a:rPr>
              <a:t>Original </a:t>
            </a:r>
            <a:r>
              <a:rPr lang="nl-BE" sz="2400" dirty="0" err="1">
                <a:solidFill>
                  <a:schemeClr val="tx1"/>
                </a:solidFill>
              </a:rPr>
              <a:t>to</a:t>
            </a:r>
            <a:r>
              <a:rPr lang="nl-BE" sz="2400" dirty="0">
                <a:solidFill>
                  <a:schemeClr val="tx1"/>
                </a:solidFill>
              </a:rPr>
              <a:t> LP </a:t>
            </a:r>
            <a:r>
              <a:rPr lang="nl-BE" sz="2400" dirty="0" err="1">
                <a:solidFill>
                  <a:schemeClr val="tx1"/>
                </a:solidFill>
              </a:rPr>
              <a:t>by</a:t>
            </a:r>
            <a:r>
              <a:rPr lang="nl-BE" sz="2400" dirty="0">
                <a:solidFill>
                  <a:schemeClr val="tx1"/>
                </a:solidFill>
              </a:rPr>
              <a:t> 25/2 (</a:t>
            </a:r>
            <a:r>
              <a:rPr lang="nl-BE" sz="2400" dirty="0" err="1">
                <a:solidFill>
                  <a:schemeClr val="tx1"/>
                </a:solidFill>
              </a:rPr>
              <a:t>see</a:t>
            </a:r>
            <a:r>
              <a:rPr lang="nl-BE" sz="2400" dirty="0">
                <a:solidFill>
                  <a:schemeClr val="tx1"/>
                </a:solidFill>
              </a:rPr>
              <a:t>  </a:t>
            </a:r>
            <a:r>
              <a:rPr lang="nl-BE" sz="2400" dirty="0" err="1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Basecamp</a:t>
            </a:r>
            <a:r>
              <a:rPr lang="nl-BE" sz="2400" dirty="0">
                <a:solidFill>
                  <a:srgbClr val="002060"/>
                </a:solidFill>
              </a:rPr>
              <a:t> </a:t>
            </a:r>
            <a:r>
              <a:rPr lang="nl-BE" sz="2400" dirty="0" err="1">
                <a:solidFill>
                  <a:srgbClr val="002060"/>
                </a:solidFill>
              </a:rPr>
              <a:t>for</a:t>
            </a:r>
            <a:r>
              <a:rPr lang="nl-BE" sz="2400" dirty="0">
                <a:solidFill>
                  <a:srgbClr val="002060"/>
                </a:solidFill>
              </a:rPr>
              <a:t> </a:t>
            </a:r>
            <a:r>
              <a:rPr lang="nl-BE" sz="2400" dirty="0" err="1">
                <a:solidFill>
                  <a:srgbClr val="002060"/>
                </a:solidFill>
              </a:rPr>
              <a:t>address</a:t>
            </a:r>
            <a:r>
              <a:rPr lang="nl-BE" sz="2400" dirty="0">
                <a:solidFill>
                  <a:srgbClr val="002060"/>
                </a:solidFill>
              </a:rPr>
              <a:t>)</a:t>
            </a:r>
          </a:p>
          <a:p>
            <a:pPr lvl="3"/>
            <a:r>
              <a:rPr lang="nl-BE" sz="2400" dirty="0" err="1">
                <a:solidFill>
                  <a:schemeClr val="tx1"/>
                </a:solidFill>
              </a:rPr>
              <a:t>Round</a:t>
            </a:r>
            <a:r>
              <a:rPr lang="nl-BE" sz="2400" dirty="0">
                <a:solidFill>
                  <a:schemeClr val="tx1"/>
                </a:solidFill>
              </a:rPr>
              <a:t> of </a:t>
            </a:r>
            <a:r>
              <a:rPr lang="nl-BE" sz="2400" dirty="0" err="1">
                <a:solidFill>
                  <a:schemeClr val="tx1"/>
                </a:solidFill>
              </a:rPr>
              <a:t>the</a:t>
            </a:r>
            <a:r>
              <a:rPr lang="nl-BE" sz="2400" dirty="0">
                <a:solidFill>
                  <a:schemeClr val="tx1"/>
                </a:solidFill>
              </a:rPr>
              <a:t> </a:t>
            </a:r>
            <a:r>
              <a:rPr lang="nl-BE" sz="2400" dirty="0" err="1">
                <a:solidFill>
                  <a:schemeClr val="tx1"/>
                </a:solidFill>
              </a:rPr>
              <a:t>group</a:t>
            </a:r>
            <a:endParaRPr lang="nl-BE" sz="2400" dirty="0">
              <a:solidFill>
                <a:schemeClr val="tx1"/>
              </a:solidFill>
            </a:endParaRPr>
          </a:p>
          <a:p>
            <a:pPr lvl="3"/>
            <a:endParaRPr lang="nl-BE" sz="2400" dirty="0">
              <a:solidFill>
                <a:schemeClr val="tx1"/>
              </a:solidFill>
            </a:endParaRP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23976-B6E7-4F47-BB60-76A255595CA4}" type="datetime4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 februari 2020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685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2D86-93AC-45BB-B8CA-9542A3CF9355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>
                <a:solidFill>
                  <a:srgbClr val="37464D"/>
                </a:solidFill>
              </a:rPr>
              <a:t>Roles</a:t>
            </a:r>
            <a:r>
              <a:rPr lang="nl-BE" dirty="0">
                <a:solidFill>
                  <a:srgbClr val="37464D"/>
                </a:solidFill>
              </a:rPr>
              <a:t> in </a:t>
            </a:r>
            <a:r>
              <a:rPr lang="nl-BE" dirty="0" err="1">
                <a:solidFill>
                  <a:srgbClr val="37464D"/>
                </a:solidFill>
              </a:rPr>
              <a:t>phase</a:t>
            </a:r>
            <a:r>
              <a:rPr lang="nl-BE" dirty="0">
                <a:solidFill>
                  <a:srgbClr val="37464D"/>
                </a:solidFill>
              </a:rPr>
              <a:t> 2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731765" y="2204864"/>
            <a:ext cx="7924835" cy="3511937"/>
          </a:xfrm>
        </p:spPr>
        <p:txBody>
          <a:bodyPr/>
          <a:lstStyle/>
          <a:p>
            <a:pPr lvl="2">
              <a:buClr>
                <a:srgbClr val="E37C66"/>
              </a:buClr>
            </a:pPr>
            <a:r>
              <a:rPr lang="en-US" dirty="0">
                <a:solidFill>
                  <a:srgbClr val="37464D"/>
                </a:solidFill>
              </a:rPr>
              <a:t>Project coordinator (involved in transnational level)</a:t>
            </a:r>
          </a:p>
          <a:p>
            <a:pPr lvl="2">
              <a:buClr>
                <a:srgbClr val="E37C66"/>
              </a:buClr>
            </a:pPr>
            <a:r>
              <a:rPr lang="en-US" dirty="0">
                <a:solidFill>
                  <a:srgbClr val="37464D"/>
                </a:solidFill>
              </a:rPr>
              <a:t>ULG coordinator (local level)</a:t>
            </a:r>
          </a:p>
          <a:p>
            <a:pPr lvl="2">
              <a:buClr>
                <a:srgbClr val="E37C66"/>
              </a:buClr>
            </a:pPr>
            <a:r>
              <a:rPr lang="en-US" dirty="0">
                <a:solidFill>
                  <a:srgbClr val="37464D"/>
                </a:solidFill>
              </a:rPr>
              <a:t>Finance Officer </a:t>
            </a:r>
          </a:p>
          <a:p>
            <a:pPr lvl="2">
              <a:buClr>
                <a:srgbClr val="E37C66"/>
              </a:buClr>
            </a:pPr>
            <a:r>
              <a:rPr lang="en-US" dirty="0">
                <a:solidFill>
                  <a:srgbClr val="37464D"/>
                </a:solidFill>
              </a:rPr>
              <a:t>Communication Officer</a:t>
            </a:r>
          </a:p>
          <a:p>
            <a:pPr lvl="3">
              <a:buClr>
                <a:srgbClr val="E37C66"/>
              </a:buClr>
            </a:pPr>
            <a:r>
              <a:rPr lang="en-US" dirty="0">
                <a:solidFill>
                  <a:srgbClr val="37464D"/>
                </a:solidFill>
              </a:rPr>
              <a:t>some roles can be combined</a:t>
            </a:r>
          </a:p>
          <a:p>
            <a:pPr lvl="3">
              <a:buClr>
                <a:srgbClr val="E37C66"/>
              </a:buClr>
            </a:pPr>
            <a:r>
              <a:rPr lang="en-US" dirty="0">
                <a:solidFill>
                  <a:srgbClr val="37464D"/>
                </a:solidFill>
              </a:rPr>
              <a:t>URBACT Guidelines: 1 full-time</a:t>
            </a:r>
          </a:p>
          <a:p>
            <a:pPr lvl="3">
              <a:buClr>
                <a:srgbClr val="E37C66"/>
              </a:buClr>
            </a:pPr>
            <a:r>
              <a:rPr lang="en-US" dirty="0">
                <a:solidFill>
                  <a:srgbClr val="37464D"/>
                </a:solidFill>
              </a:rPr>
              <a:t>Project coordinator: good knowledge of English! </a:t>
            </a:r>
          </a:p>
          <a:p>
            <a:pPr lvl="2"/>
            <a:endParaRPr lang="nl-BE" dirty="0">
              <a:solidFill>
                <a:srgbClr val="37464D"/>
              </a:solidFill>
            </a:endParaRP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23976-B6E7-4F47-BB60-76A255595CA4}" type="datetime4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 februari 2020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064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5E43288-9E0E-1443-8CFE-FA10CE879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" y="0"/>
            <a:ext cx="9142400" cy="6858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3535B3E-2C8F-BD4D-81DB-6276111F545B}"/>
              </a:ext>
            </a:extLst>
          </p:cNvPr>
          <p:cNvSpPr txBox="1"/>
          <p:nvPr/>
        </p:nvSpPr>
        <p:spPr>
          <a:xfrm>
            <a:off x="971600" y="2780928"/>
            <a:ext cx="734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6000" dirty="0">
                <a:solidFill>
                  <a:srgbClr val="37464D"/>
                </a:solidFill>
              </a:rPr>
              <a:t>Budget </a:t>
            </a:r>
            <a:r>
              <a:rPr lang="nl-BE" sz="6000" dirty="0" err="1">
                <a:solidFill>
                  <a:srgbClr val="37464D"/>
                </a:solidFill>
              </a:rPr>
              <a:t>phase</a:t>
            </a:r>
            <a:r>
              <a:rPr lang="nl-BE" sz="6000" dirty="0">
                <a:solidFill>
                  <a:srgbClr val="37464D"/>
                </a:solidFill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39111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2D86-93AC-45BB-B8CA-9542A3CF9355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37464D"/>
                </a:solidFill>
              </a:rPr>
              <a:t>General </a:t>
            </a:r>
            <a:r>
              <a:rPr lang="nl-BE" dirty="0" err="1">
                <a:solidFill>
                  <a:srgbClr val="37464D"/>
                </a:solidFill>
              </a:rPr>
              <a:t>principles</a:t>
            </a:r>
            <a:endParaRPr lang="nl-BE" dirty="0">
              <a:solidFill>
                <a:srgbClr val="37464D"/>
              </a:solidFill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731765" y="2204864"/>
            <a:ext cx="7924835" cy="3511937"/>
          </a:xfrm>
        </p:spPr>
        <p:txBody>
          <a:bodyPr/>
          <a:lstStyle/>
          <a:p>
            <a:pPr lvl="2">
              <a:buClr>
                <a:srgbClr val="E37C66"/>
              </a:buClr>
            </a:pPr>
            <a:r>
              <a:rPr lang="nl-BE" dirty="0">
                <a:solidFill>
                  <a:srgbClr val="37464D"/>
                </a:solidFill>
              </a:rPr>
              <a:t> Budget </a:t>
            </a:r>
            <a:r>
              <a:rPr lang="nl-BE" dirty="0" err="1">
                <a:solidFill>
                  <a:srgbClr val="37464D"/>
                </a:solidFill>
              </a:rPr>
              <a:t>Phase</a:t>
            </a:r>
            <a:r>
              <a:rPr lang="nl-BE" dirty="0">
                <a:solidFill>
                  <a:srgbClr val="37464D"/>
                </a:solidFill>
              </a:rPr>
              <a:t> 1 + </a:t>
            </a:r>
            <a:r>
              <a:rPr lang="nl-BE" dirty="0" err="1">
                <a:solidFill>
                  <a:srgbClr val="37464D"/>
                </a:solidFill>
              </a:rPr>
              <a:t>Phase</a:t>
            </a:r>
            <a:r>
              <a:rPr lang="nl-BE" dirty="0">
                <a:solidFill>
                  <a:srgbClr val="37464D"/>
                </a:solidFill>
              </a:rPr>
              <a:t> 2 = 750.000€ max</a:t>
            </a:r>
          </a:p>
          <a:p>
            <a:pPr lvl="3">
              <a:buClr>
                <a:srgbClr val="E37C66"/>
              </a:buClr>
            </a:pPr>
            <a:r>
              <a:rPr lang="nl-BE" dirty="0">
                <a:solidFill>
                  <a:srgbClr val="37464D"/>
                </a:solidFill>
              </a:rPr>
              <a:t>Budget </a:t>
            </a:r>
            <a:r>
              <a:rPr lang="nl-BE" dirty="0" err="1">
                <a:solidFill>
                  <a:srgbClr val="37464D"/>
                </a:solidFill>
              </a:rPr>
              <a:t>phase</a:t>
            </a:r>
            <a:r>
              <a:rPr lang="nl-BE" dirty="0">
                <a:solidFill>
                  <a:srgbClr val="37464D"/>
                </a:solidFill>
              </a:rPr>
              <a:t> 1: 149.818€</a:t>
            </a:r>
          </a:p>
          <a:p>
            <a:pPr lvl="3">
              <a:buClr>
                <a:srgbClr val="E37C66"/>
              </a:buClr>
            </a:pPr>
            <a:r>
              <a:rPr lang="nl-BE" dirty="0" err="1">
                <a:solidFill>
                  <a:srgbClr val="37464D"/>
                </a:solidFill>
              </a:rPr>
              <a:t>Unspent</a:t>
            </a:r>
            <a:r>
              <a:rPr lang="nl-BE" dirty="0">
                <a:solidFill>
                  <a:srgbClr val="37464D"/>
                </a:solidFill>
              </a:rPr>
              <a:t> budget </a:t>
            </a:r>
            <a:r>
              <a:rPr lang="nl-BE" dirty="0" err="1">
                <a:solidFill>
                  <a:srgbClr val="37464D"/>
                </a:solidFill>
              </a:rPr>
              <a:t>from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phase</a:t>
            </a:r>
            <a:r>
              <a:rPr lang="nl-BE" dirty="0">
                <a:solidFill>
                  <a:srgbClr val="37464D"/>
                </a:solidFill>
              </a:rPr>
              <a:t> 1 &gt; </a:t>
            </a:r>
            <a:r>
              <a:rPr lang="nl-BE" dirty="0" err="1">
                <a:solidFill>
                  <a:srgbClr val="37464D"/>
                </a:solidFill>
              </a:rPr>
              <a:t>phase</a:t>
            </a:r>
            <a:r>
              <a:rPr lang="nl-BE" dirty="0">
                <a:solidFill>
                  <a:srgbClr val="37464D"/>
                </a:solidFill>
              </a:rPr>
              <a:t> 2</a:t>
            </a:r>
          </a:p>
          <a:p>
            <a:pPr lvl="2">
              <a:buClr>
                <a:srgbClr val="E37C66"/>
              </a:buClr>
            </a:pPr>
            <a:r>
              <a:rPr lang="nl-BE" dirty="0" err="1">
                <a:solidFill>
                  <a:srgbClr val="37464D"/>
                </a:solidFill>
              </a:rPr>
              <a:t>PPs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Less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Developed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regions</a:t>
            </a:r>
            <a:r>
              <a:rPr lang="nl-BE" dirty="0">
                <a:solidFill>
                  <a:srgbClr val="37464D"/>
                </a:solidFill>
              </a:rPr>
              <a:t>: </a:t>
            </a:r>
          </a:p>
          <a:p>
            <a:pPr lvl="3">
              <a:buClr>
                <a:srgbClr val="E37C66"/>
              </a:buClr>
            </a:pPr>
            <a:r>
              <a:rPr lang="nl-BE" dirty="0">
                <a:solidFill>
                  <a:srgbClr val="37464D"/>
                </a:solidFill>
              </a:rPr>
              <a:t>80% </a:t>
            </a:r>
            <a:r>
              <a:rPr lang="nl-BE" dirty="0" err="1">
                <a:solidFill>
                  <a:srgbClr val="37464D"/>
                </a:solidFill>
              </a:rPr>
              <a:t>for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staff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and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external</a:t>
            </a:r>
            <a:r>
              <a:rPr lang="nl-BE" dirty="0">
                <a:solidFill>
                  <a:srgbClr val="37464D"/>
                </a:solidFill>
              </a:rPr>
              <a:t> expertise </a:t>
            </a:r>
            <a:r>
              <a:rPr lang="nl-BE" dirty="0" err="1">
                <a:solidFill>
                  <a:srgbClr val="37464D"/>
                </a:solidFill>
              </a:rPr>
              <a:t>due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to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difference</a:t>
            </a:r>
            <a:r>
              <a:rPr lang="nl-BE" dirty="0">
                <a:solidFill>
                  <a:srgbClr val="37464D"/>
                </a:solidFill>
              </a:rPr>
              <a:t> in </a:t>
            </a:r>
            <a:r>
              <a:rPr lang="nl-BE" dirty="0" err="1">
                <a:solidFill>
                  <a:srgbClr val="37464D"/>
                </a:solidFill>
              </a:rPr>
              <a:t>salaries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and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costs</a:t>
            </a:r>
            <a:endParaRPr lang="nl-BE" dirty="0">
              <a:solidFill>
                <a:srgbClr val="37464D"/>
              </a:solidFill>
            </a:endParaRPr>
          </a:p>
          <a:p>
            <a:pPr lvl="4">
              <a:buClr>
                <a:srgbClr val="E37C66"/>
              </a:buClr>
            </a:pPr>
            <a:r>
              <a:rPr lang="nl-BE" dirty="0">
                <a:solidFill>
                  <a:srgbClr val="37464D"/>
                </a:solidFill>
              </a:rPr>
              <a:t>Travel &amp; </a:t>
            </a:r>
            <a:r>
              <a:rPr lang="nl-BE" dirty="0" err="1">
                <a:solidFill>
                  <a:srgbClr val="37464D"/>
                </a:solidFill>
              </a:rPr>
              <a:t>Accommodation</a:t>
            </a:r>
            <a:r>
              <a:rPr lang="nl-BE" dirty="0">
                <a:solidFill>
                  <a:srgbClr val="37464D"/>
                </a:solidFill>
              </a:rPr>
              <a:t>: 100%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23976-B6E7-4F47-BB60-76A255595CA4}" type="datetime4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 februari 2020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967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2D86-93AC-45BB-B8CA-9542A3CF9355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>
                <a:solidFill>
                  <a:srgbClr val="37464D"/>
                </a:solidFill>
              </a:rPr>
              <a:t>From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proposal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to</a:t>
            </a:r>
            <a:r>
              <a:rPr lang="nl-BE" dirty="0">
                <a:solidFill>
                  <a:srgbClr val="37464D"/>
                </a:solidFill>
              </a:rPr>
              <a:t> </a:t>
            </a:r>
            <a:r>
              <a:rPr lang="nl-BE" dirty="0" err="1">
                <a:solidFill>
                  <a:srgbClr val="37464D"/>
                </a:solidFill>
              </a:rPr>
              <a:t>final</a:t>
            </a:r>
            <a:r>
              <a:rPr lang="nl-BE" dirty="0">
                <a:solidFill>
                  <a:srgbClr val="37464D"/>
                </a:solidFill>
              </a:rPr>
              <a:t> budget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731765" y="2204864"/>
            <a:ext cx="7924835" cy="3960440"/>
          </a:xfrm>
        </p:spPr>
        <p:txBody>
          <a:bodyPr/>
          <a:lstStyle/>
          <a:p>
            <a:pPr lvl="2"/>
            <a:r>
              <a:rPr lang="nl-BE" sz="2000" dirty="0">
                <a:solidFill>
                  <a:srgbClr val="37464D"/>
                </a:solidFill>
              </a:rPr>
              <a:t> Step 1: </a:t>
            </a:r>
            <a:r>
              <a:rPr lang="nl-BE" sz="2000" dirty="0" err="1">
                <a:solidFill>
                  <a:srgbClr val="37464D"/>
                </a:solidFill>
              </a:rPr>
              <a:t>decide</a:t>
            </a:r>
            <a:r>
              <a:rPr lang="nl-BE" sz="2000" dirty="0">
                <a:solidFill>
                  <a:srgbClr val="37464D"/>
                </a:solidFill>
              </a:rPr>
              <a:t> on </a:t>
            </a:r>
            <a:r>
              <a:rPr lang="nl-BE" sz="2000" dirty="0" err="1">
                <a:solidFill>
                  <a:srgbClr val="37464D"/>
                </a:solidFill>
              </a:rPr>
              <a:t>number</a:t>
            </a:r>
            <a:r>
              <a:rPr lang="nl-BE" sz="2000" dirty="0">
                <a:solidFill>
                  <a:srgbClr val="37464D"/>
                </a:solidFill>
              </a:rPr>
              <a:t> </a:t>
            </a:r>
            <a:r>
              <a:rPr lang="nl-BE" sz="2000" dirty="0" err="1">
                <a:solidFill>
                  <a:srgbClr val="37464D"/>
                </a:solidFill>
              </a:rPr>
              <a:t>and</a:t>
            </a:r>
            <a:r>
              <a:rPr lang="nl-BE" sz="2000" dirty="0">
                <a:solidFill>
                  <a:srgbClr val="37464D"/>
                </a:solidFill>
              </a:rPr>
              <a:t> </a:t>
            </a:r>
            <a:r>
              <a:rPr lang="nl-BE" sz="2000" dirty="0" err="1">
                <a:solidFill>
                  <a:srgbClr val="37464D"/>
                </a:solidFill>
              </a:rPr>
              <a:t>hosts</a:t>
            </a:r>
            <a:r>
              <a:rPr lang="nl-BE" sz="2000" dirty="0">
                <a:solidFill>
                  <a:srgbClr val="37464D"/>
                </a:solidFill>
              </a:rPr>
              <a:t> </a:t>
            </a:r>
            <a:r>
              <a:rPr lang="nl-BE" sz="2000" dirty="0" err="1">
                <a:solidFill>
                  <a:srgbClr val="37464D"/>
                </a:solidFill>
              </a:rPr>
              <a:t>TMs</a:t>
            </a:r>
            <a:r>
              <a:rPr lang="nl-BE" sz="2000" dirty="0">
                <a:solidFill>
                  <a:srgbClr val="37464D"/>
                </a:solidFill>
              </a:rPr>
              <a:t> e.o. </a:t>
            </a:r>
          </a:p>
          <a:p>
            <a:pPr lvl="3"/>
            <a:r>
              <a:rPr lang="nl-BE" sz="2000" dirty="0">
                <a:solidFill>
                  <a:srgbClr val="37464D"/>
                </a:solidFill>
              </a:rPr>
              <a:t>Budget </a:t>
            </a:r>
            <a:r>
              <a:rPr lang="nl-BE" sz="2000" dirty="0" err="1">
                <a:solidFill>
                  <a:srgbClr val="37464D"/>
                </a:solidFill>
              </a:rPr>
              <a:t>for</a:t>
            </a:r>
            <a:r>
              <a:rPr lang="nl-BE" sz="2000" dirty="0">
                <a:solidFill>
                  <a:srgbClr val="37464D"/>
                </a:solidFill>
              </a:rPr>
              <a:t> hosting TM: 4.000€</a:t>
            </a:r>
          </a:p>
          <a:p>
            <a:pPr lvl="2"/>
            <a:r>
              <a:rPr lang="nl-BE" sz="2000" dirty="0">
                <a:solidFill>
                  <a:srgbClr val="37464D"/>
                </a:solidFill>
              </a:rPr>
              <a:t>Step 2: </a:t>
            </a:r>
            <a:r>
              <a:rPr lang="nl-BE" sz="2000" dirty="0" err="1">
                <a:solidFill>
                  <a:srgbClr val="37464D"/>
                </a:solidFill>
              </a:rPr>
              <a:t>adapt</a:t>
            </a:r>
            <a:r>
              <a:rPr lang="nl-BE" sz="2000" dirty="0">
                <a:solidFill>
                  <a:srgbClr val="37464D"/>
                </a:solidFill>
              </a:rPr>
              <a:t> </a:t>
            </a:r>
            <a:r>
              <a:rPr lang="nl-BE" sz="2000" dirty="0" err="1">
                <a:solidFill>
                  <a:srgbClr val="37464D"/>
                </a:solidFill>
              </a:rPr>
              <a:t>the</a:t>
            </a:r>
            <a:r>
              <a:rPr lang="nl-BE" sz="2000" dirty="0">
                <a:solidFill>
                  <a:srgbClr val="37464D"/>
                </a:solidFill>
              </a:rPr>
              <a:t> </a:t>
            </a:r>
            <a:r>
              <a:rPr lang="nl-BE" sz="2000" dirty="0" err="1">
                <a:solidFill>
                  <a:srgbClr val="37464D"/>
                </a:solidFill>
              </a:rPr>
              <a:t>propsal</a:t>
            </a:r>
            <a:r>
              <a:rPr lang="nl-BE" sz="2000" dirty="0">
                <a:solidFill>
                  <a:srgbClr val="37464D"/>
                </a:solidFill>
              </a:rPr>
              <a:t> </a:t>
            </a:r>
            <a:r>
              <a:rPr lang="nl-BE" sz="2000" dirty="0" err="1">
                <a:solidFill>
                  <a:srgbClr val="37464D"/>
                </a:solidFill>
              </a:rPr>
              <a:t>to</a:t>
            </a:r>
            <a:r>
              <a:rPr lang="nl-BE" sz="2000" dirty="0">
                <a:solidFill>
                  <a:srgbClr val="37464D"/>
                </a:solidFill>
              </a:rPr>
              <a:t> </a:t>
            </a:r>
            <a:r>
              <a:rPr lang="nl-BE" sz="2000" dirty="0" err="1">
                <a:solidFill>
                  <a:srgbClr val="37464D"/>
                </a:solidFill>
              </a:rPr>
              <a:t>you</a:t>
            </a:r>
            <a:r>
              <a:rPr lang="nl-BE" sz="2000" dirty="0">
                <a:solidFill>
                  <a:srgbClr val="37464D"/>
                </a:solidFill>
              </a:rPr>
              <a:t> </a:t>
            </a:r>
            <a:r>
              <a:rPr lang="nl-BE" sz="2000" dirty="0" err="1">
                <a:solidFill>
                  <a:srgbClr val="37464D"/>
                </a:solidFill>
              </a:rPr>
              <a:t>local</a:t>
            </a:r>
            <a:r>
              <a:rPr lang="nl-BE" sz="2000" dirty="0">
                <a:solidFill>
                  <a:srgbClr val="37464D"/>
                </a:solidFill>
              </a:rPr>
              <a:t> </a:t>
            </a:r>
            <a:r>
              <a:rPr lang="nl-BE" sz="2000" dirty="0" err="1">
                <a:solidFill>
                  <a:srgbClr val="37464D"/>
                </a:solidFill>
              </a:rPr>
              <a:t>needs</a:t>
            </a:r>
            <a:r>
              <a:rPr lang="nl-BE" sz="2000" dirty="0">
                <a:solidFill>
                  <a:srgbClr val="37464D"/>
                </a:solidFill>
              </a:rPr>
              <a:t> </a:t>
            </a:r>
            <a:r>
              <a:rPr lang="nl-BE" sz="2000" b="1" dirty="0" err="1">
                <a:solidFill>
                  <a:srgbClr val="37464D"/>
                </a:solidFill>
              </a:rPr>
              <a:t>by</a:t>
            </a:r>
            <a:r>
              <a:rPr lang="nl-BE" sz="2000" b="1" dirty="0">
                <a:solidFill>
                  <a:srgbClr val="37464D"/>
                </a:solidFill>
              </a:rPr>
              <a:t> 18/2</a:t>
            </a:r>
            <a:endParaRPr lang="nl-BE" sz="2000" dirty="0">
              <a:solidFill>
                <a:srgbClr val="37464D"/>
              </a:solidFill>
            </a:endParaRPr>
          </a:p>
          <a:p>
            <a:pPr lvl="3"/>
            <a:r>
              <a:rPr lang="nl-BE" sz="2000" dirty="0">
                <a:solidFill>
                  <a:srgbClr val="37464D"/>
                </a:solidFill>
              </a:rPr>
              <a:t>Total budget per PP is </a:t>
            </a:r>
            <a:r>
              <a:rPr lang="nl-BE" sz="2000" dirty="0" err="1">
                <a:solidFill>
                  <a:srgbClr val="37464D"/>
                </a:solidFill>
              </a:rPr>
              <a:t>fixed</a:t>
            </a:r>
            <a:r>
              <a:rPr lang="nl-BE" sz="2000" dirty="0">
                <a:solidFill>
                  <a:srgbClr val="37464D"/>
                </a:solidFill>
              </a:rPr>
              <a:t>, </a:t>
            </a:r>
            <a:r>
              <a:rPr lang="nl-BE" sz="2000" dirty="0" err="1">
                <a:solidFill>
                  <a:srgbClr val="37464D"/>
                </a:solidFill>
              </a:rPr>
              <a:t>you</a:t>
            </a:r>
            <a:r>
              <a:rPr lang="nl-BE" sz="2000" dirty="0">
                <a:solidFill>
                  <a:srgbClr val="37464D"/>
                </a:solidFill>
              </a:rPr>
              <a:t> </a:t>
            </a:r>
            <a:r>
              <a:rPr lang="nl-BE" sz="2000" dirty="0" err="1">
                <a:solidFill>
                  <a:srgbClr val="37464D"/>
                </a:solidFill>
              </a:rPr>
              <a:t>cannot</a:t>
            </a:r>
            <a:r>
              <a:rPr lang="nl-BE" sz="2000" dirty="0">
                <a:solidFill>
                  <a:srgbClr val="37464D"/>
                </a:solidFill>
              </a:rPr>
              <a:t> </a:t>
            </a:r>
            <a:r>
              <a:rPr lang="nl-BE" sz="2000" dirty="0" err="1">
                <a:solidFill>
                  <a:srgbClr val="37464D"/>
                </a:solidFill>
              </a:rPr>
              <a:t>exceed</a:t>
            </a:r>
            <a:r>
              <a:rPr lang="nl-BE" sz="2000" dirty="0">
                <a:solidFill>
                  <a:srgbClr val="37464D"/>
                </a:solidFill>
              </a:rPr>
              <a:t> </a:t>
            </a:r>
            <a:r>
              <a:rPr lang="nl-BE" sz="2000" dirty="0" err="1">
                <a:solidFill>
                  <a:srgbClr val="37464D"/>
                </a:solidFill>
              </a:rPr>
              <a:t>that</a:t>
            </a:r>
            <a:endParaRPr lang="nl-BE" sz="2000" dirty="0">
              <a:solidFill>
                <a:srgbClr val="37464D"/>
              </a:solidFill>
            </a:endParaRPr>
          </a:p>
          <a:p>
            <a:pPr lvl="3"/>
            <a:r>
              <a:rPr lang="nl-BE" sz="2000" dirty="0" err="1">
                <a:solidFill>
                  <a:srgbClr val="37464D"/>
                </a:solidFill>
              </a:rPr>
              <a:t>Pay</a:t>
            </a:r>
            <a:r>
              <a:rPr lang="nl-BE" sz="2000" dirty="0">
                <a:solidFill>
                  <a:srgbClr val="37464D"/>
                </a:solidFill>
              </a:rPr>
              <a:t> special attention </a:t>
            </a:r>
            <a:r>
              <a:rPr lang="nl-BE" sz="2000" dirty="0" err="1">
                <a:solidFill>
                  <a:srgbClr val="37464D"/>
                </a:solidFill>
              </a:rPr>
              <a:t>to</a:t>
            </a:r>
            <a:endParaRPr lang="nl-BE" sz="2000" dirty="0">
              <a:solidFill>
                <a:srgbClr val="37464D"/>
              </a:solidFill>
            </a:endParaRPr>
          </a:p>
          <a:p>
            <a:pPr lvl="4"/>
            <a:r>
              <a:rPr lang="nl-BE" sz="2000" dirty="0" err="1">
                <a:solidFill>
                  <a:srgbClr val="37464D"/>
                </a:solidFill>
              </a:rPr>
              <a:t>Staff</a:t>
            </a:r>
            <a:r>
              <a:rPr lang="nl-BE" sz="2000" dirty="0">
                <a:solidFill>
                  <a:srgbClr val="37464D"/>
                </a:solidFill>
              </a:rPr>
              <a:t> (on </a:t>
            </a:r>
            <a:r>
              <a:rPr lang="nl-BE" sz="2000" dirty="0" err="1">
                <a:solidFill>
                  <a:srgbClr val="37464D"/>
                </a:solidFill>
              </a:rPr>
              <a:t>the</a:t>
            </a:r>
            <a:r>
              <a:rPr lang="nl-BE" sz="2000" dirty="0">
                <a:solidFill>
                  <a:srgbClr val="37464D"/>
                </a:solidFill>
              </a:rPr>
              <a:t> payroll of </a:t>
            </a:r>
            <a:r>
              <a:rPr lang="nl-BE" sz="2000" dirty="0" err="1">
                <a:solidFill>
                  <a:srgbClr val="37464D"/>
                </a:solidFill>
              </a:rPr>
              <a:t>the</a:t>
            </a:r>
            <a:r>
              <a:rPr lang="nl-BE" sz="2000" dirty="0">
                <a:solidFill>
                  <a:srgbClr val="37464D"/>
                </a:solidFill>
              </a:rPr>
              <a:t> official partner </a:t>
            </a:r>
            <a:r>
              <a:rPr lang="nl-BE" sz="2000" dirty="0" err="1">
                <a:solidFill>
                  <a:srgbClr val="37464D"/>
                </a:solidFill>
              </a:rPr>
              <a:t>organisation</a:t>
            </a:r>
            <a:r>
              <a:rPr lang="nl-BE" sz="2000" dirty="0">
                <a:solidFill>
                  <a:srgbClr val="37464D"/>
                </a:solidFill>
              </a:rPr>
              <a:t>) </a:t>
            </a:r>
            <a:r>
              <a:rPr lang="nl-BE" sz="2000" dirty="0" err="1">
                <a:solidFill>
                  <a:srgbClr val="37464D"/>
                </a:solidFill>
              </a:rPr>
              <a:t>vs</a:t>
            </a:r>
            <a:r>
              <a:rPr lang="nl-BE" sz="2000" dirty="0">
                <a:solidFill>
                  <a:srgbClr val="37464D"/>
                </a:solidFill>
              </a:rPr>
              <a:t> </a:t>
            </a:r>
            <a:r>
              <a:rPr lang="nl-BE" sz="2000" dirty="0" err="1">
                <a:solidFill>
                  <a:srgbClr val="37464D"/>
                </a:solidFill>
              </a:rPr>
              <a:t>External</a:t>
            </a:r>
            <a:r>
              <a:rPr lang="nl-BE" sz="2000" dirty="0">
                <a:solidFill>
                  <a:srgbClr val="37464D"/>
                </a:solidFill>
              </a:rPr>
              <a:t> </a:t>
            </a:r>
            <a:r>
              <a:rPr lang="nl-BE" sz="2000" dirty="0" err="1">
                <a:solidFill>
                  <a:srgbClr val="37464D"/>
                </a:solidFill>
              </a:rPr>
              <a:t>staff</a:t>
            </a:r>
            <a:r>
              <a:rPr lang="nl-BE" sz="2000" dirty="0">
                <a:solidFill>
                  <a:srgbClr val="37464D"/>
                </a:solidFill>
              </a:rPr>
              <a:t> (freelancers, </a:t>
            </a:r>
            <a:r>
              <a:rPr lang="nl-BE" sz="2000" dirty="0" err="1">
                <a:solidFill>
                  <a:srgbClr val="37464D"/>
                </a:solidFill>
              </a:rPr>
              <a:t>cooperating</a:t>
            </a:r>
            <a:r>
              <a:rPr lang="nl-BE" sz="2000" dirty="0">
                <a:solidFill>
                  <a:srgbClr val="37464D"/>
                </a:solidFill>
              </a:rPr>
              <a:t> </a:t>
            </a:r>
            <a:r>
              <a:rPr lang="nl-BE" sz="2000" dirty="0" err="1">
                <a:solidFill>
                  <a:srgbClr val="37464D"/>
                </a:solidFill>
              </a:rPr>
              <a:t>agencies</a:t>
            </a:r>
            <a:r>
              <a:rPr lang="nl-BE" sz="2000" dirty="0">
                <a:solidFill>
                  <a:srgbClr val="37464D"/>
                </a:solidFill>
              </a:rPr>
              <a:t>, </a:t>
            </a:r>
            <a:r>
              <a:rPr lang="nl-BE" sz="2000" dirty="0" err="1">
                <a:solidFill>
                  <a:srgbClr val="37464D"/>
                </a:solidFill>
              </a:rPr>
              <a:t>hired</a:t>
            </a:r>
            <a:r>
              <a:rPr lang="nl-BE" sz="2000" dirty="0">
                <a:solidFill>
                  <a:srgbClr val="37464D"/>
                </a:solidFill>
              </a:rPr>
              <a:t> </a:t>
            </a:r>
            <a:r>
              <a:rPr lang="nl-BE" sz="2000" dirty="0" err="1">
                <a:solidFill>
                  <a:srgbClr val="37464D"/>
                </a:solidFill>
              </a:rPr>
              <a:t>external</a:t>
            </a:r>
            <a:r>
              <a:rPr lang="nl-BE" sz="2000" dirty="0">
                <a:solidFill>
                  <a:srgbClr val="37464D"/>
                </a:solidFill>
              </a:rPr>
              <a:t> project </a:t>
            </a:r>
            <a:r>
              <a:rPr lang="nl-BE" sz="2000" dirty="0" err="1">
                <a:solidFill>
                  <a:srgbClr val="37464D"/>
                </a:solidFill>
              </a:rPr>
              <a:t>coordinators</a:t>
            </a:r>
            <a:r>
              <a:rPr lang="nl-BE" sz="2000" dirty="0">
                <a:solidFill>
                  <a:srgbClr val="37464D"/>
                </a:solidFill>
              </a:rPr>
              <a:t>,…)</a:t>
            </a:r>
          </a:p>
          <a:p>
            <a:pPr lvl="4"/>
            <a:r>
              <a:rPr lang="nl-BE" sz="2000" dirty="0">
                <a:solidFill>
                  <a:srgbClr val="37464D"/>
                </a:solidFill>
              </a:rPr>
              <a:t>T&amp;A: </a:t>
            </a:r>
            <a:r>
              <a:rPr lang="nl-BE" sz="2000" dirty="0" err="1">
                <a:solidFill>
                  <a:srgbClr val="37464D"/>
                </a:solidFill>
              </a:rPr>
              <a:t>only</a:t>
            </a:r>
            <a:r>
              <a:rPr lang="nl-BE" sz="2000" dirty="0">
                <a:solidFill>
                  <a:srgbClr val="37464D"/>
                </a:solidFill>
              </a:rPr>
              <a:t> </a:t>
            </a:r>
            <a:r>
              <a:rPr lang="nl-BE" sz="2000" dirty="0" err="1">
                <a:solidFill>
                  <a:srgbClr val="37464D"/>
                </a:solidFill>
              </a:rPr>
              <a:t>for</a:t>
            </a:r>
            <a:r>
              <a:rPr lang="nl-BE" sz="2000" dirty="0">
                <a:solidFill>
                  <a:srgbClr val="37464D"/>
                </a:solidFill>
              </a:rPr>
              <a:t> </a:t>
            </a:r>
            <a:r>
              <a:rPr lang="nl-BE" sz="2000" dirty="0" err="1">
                <a:solidFill>
                  <a:srgbClr val="37464D"/>
                </a:solidFill>
              </a:rPr>
              <a:t>staff</a:t>
            </a:r>
            <a:r>
              <a:rPr lang="nl-BE" sz="2000" dirty="0">
                <a:solidFill>
                  <a:srgbClr val="37464D"/>
                </a:solidFill>
              </a:rPr>
              <a:t> </a:t>
            </a:r>
            <a:r>
              <a:rPr lang="nl-BE" sz="2000" dirty="0" err="1">
                <a:solidFill>
                  <a:srgbClr val="37464D"/>
                </a:solidFill>
              </a:rPr>
              <a:t>that</a:t>
            </a:r>
            <a:r>
              <a:rPr lang="nl-BE" sz="2000" dirty="0">
                <a:solidFill>
                  <a:srgbClr val="37464D"/>
                </a:solidFill>
              </a:rPr>
              <a:t> is on </a:t>
            </a:r>
            <a:r>
              <a:rPr lang="nl-BE" sz="2000" dirty="0" err="1">
                <a:solidFill>
                  <a:srgbClr val="37464D"/>
                </a:solidFill>
              </a:rPr>
              <a:t>the</a:t>
            </a:r>
            <a:r>
              <a:rPr lang="nl-BE" sz="2000" dirty="0">
                <a:solidFill>
                  <a:srgbClr val="37464D"/>
                </a:solidFill>
              </a:rPr>
              <a:t> payroll of </a:t>
            </a:r>
            <a:r>
              <a:rPr lang="nl-BE" sz="2000" dirty="0" err="1">
                <a:solidFill>
                  <a:srgbClr val="37464D"/>
                </a:solidFill>
              </a:rPr>
              <a:t>your</a:t>
            </a:r>
            <a:r>
              <a:rPr lang="nl-BE" sz="2000" dirty="0">
                <a:solidFill>
                  <a:srgbClr val="37464D"/>
                </a:solidFill>
              </a:rPr>
              <a:t> </a:t>
            </a:r>
            <a:r>
              <a:rPr lang="nl-BE" sz="2000" dirty="0" err="1">
                <a:solidFill>
                  <a:srgbClr val="37464D"/>
                </a:solidFill>
              </a:rPr>
              <a:t>organisation</a:t>
            </a:r>
            <a:endParaRPr lang="nl-BE" sz="2000" dirty="0">
              <a:solidFill>
                <a:srgbClr val="37464D"/>
              </a:solidFill>
            </a:endParaRPr>
          </a:p>
          <a:p>
            <a:pPr lvl="5"/>
            <a:r>
              <a:rPr lang="nl-BE" sz="1600" dirty="0">
                <a:solidFill>
                  <a:srgbClr val="37464D"/>
                </a:solidFill>
              </a:rPr>
              <a:t>For ULG-members, </a:t>
            </a:r>
            <a:r>
              <a:rPr lang="nl-BE" sz="1600" dirty="0" err="1">
                <a:solidFill>
                  <a:srgbClr val="37464D"/>
                </a:solidFill>
              </a:rPr>
              <a:t>external</a:t>
            </a:r>
            <a:r>
              <a:rPr lang="nl-BE" sz="1600" dirty="0">
                <a:solidFill>
                  <a:srgbClr val="37464D"/>
                </a:solidFill>
              </a:rPr>
              <a:t> project </a:t>
            </a:r>
            <a:r>
              <a:rPr lang="nl-BE" sz="1600" dirty="0" err="1">
                <a:solidFill>
                  <a:srgbClr val="37464D"/>
                </a:solidFill>
              </a:rPr>
              <a:t>coordinators</a:t>
            </a:r>
            <a:r>
              <a:rPr lang="nl-BE" sz="1600" dirty="0">
                <a:solidFill>
                  <a:srgbClr val="37464D"/>
                </a:solidFill>
              </a:rPr>
              <a:t>,…: </a:t>
            </a:r>
            <a:r>
              <a:rPr lang="nl-BE" sz="1600" dirty="0" err="1">
                <a:solidFill>
                  <a:srgbClr val="37464D"/>
                </a:solidFill>
              </a:rPr>
              <a:t>ExEx</a:t>
            </a:r>
            <a:r>
              <a:rPr lang="nl-BE" sz="1600" dirty="0">
                <a:solidFill>
                  <a:srgbClr val="37464D"/>
                </a:solidFill>
              </a:rPr>
              <a:t> non-</a:t>
            </a:r>
            <a:r>
              <a:rPr lang="nl-BE" sz="1600" dirty="0" err="1">
                <a:solidFill>
                  <a:srgbClr val="37464D"/>
                </a:solidFill>
              </a:rPr>
              <a:t>staff</a:t>
            </a:r>
            <a:r>
              <a:rPr lang="nl-BE" sz="1600" dirty="0">
                <a:solidFill>
                  <a:srgbClr val="37464D"/>
                </a:solidFill>
              </a:rPr>
              <a:t> </a:t>
            </a:r>
            <a:r>
              <a:rPr lang="nl-BE" sz="1600" dirty="0" err="1">
                <a:solidFill>
                  <a:srgbClr val="37464D"/>
                </a:solidFill>
              </a:rPr>
              <a:t>travel</a:t>
            </a:r>
            <a:endParaRPr lang="nl-BE" sz="1600" dirty="0">
              <a:solidFill>
                <a:srgbClr val="37464D"/>
              </a:solidFill>
            </a:endParaRPr>
          </a:p>
          <a:p>
            <a:pPr lvl="4"/>
            <a:r>
              <a:rPr lang="nl-BE" sz="2100" dirty="0" err="1">
                <a:solidFill>
                  <a:srgbClr val="37464D"/>
                </a:solidFill>
              </a:rPr>
              <a:t>Costs</a:t>
            </a:r>
            <a:r>
              <a:rPr lang="nl-BE" sz="2100" dirty="0">
                <a:solidFill>
                  <a:srgbClr val="37464D"/>
                </a:solidFill>
              </a:rPr>
              <a:t> </a:t>
            </a:r>
            <a:r>
              <a:rPr lang="nl-BE" sz="2100" dirty="0" err="1">
                <a:solidFill>
                  <a:srgbClr val="37464D"/>
                </a:solidFill>
              </a:rPr>
              <a:t>for</a:t>
            </a:r>
            <a:r>
              <a:rPr lang="nl-BE" sz="2100" dirty="0">
                <a:solidFill>
                  <a:srgbClr val="37464D"/>
                </a:solidFill>
              </a:rPr>
              <a:t> FLC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23976-B6E7-4F47-BB60-76A255595CA4}" type="datetime4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 februari 2020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527172"/>
      </p:ext>
    </p:extLst>
  </p:cSld>
  <p:clrMapOvr>
    <a:masterClrMapping/>
  </p:clrMapOvr>
</p:sld>
</file>

<file path=ppt/theme/theme1.xml><?xml version="1.0" encoding="utf-8"?>
<a:theme xmlns:a="http://schemas.openxmlformats.org/drawingml/2006/main" name="binnenwerk">
  <a:themeElements>
    <a:clrScheme name="_stadGent">
      <a:dk1>
        <a:sysClr val="windowText" lastClr="000000"/>
      </a:dk1>
      <a:lt1>
        <a:sysClr val="window" lastClr="FFFFFF"/>
      </a:lt1>
      <a:dk2>
        <a:srgbClr val="009FE3"/>
      </a:dk2>
      <a:lt2>
        <a:srgbClr val="EEECE1"/>
      </a:lt2>
      <a:accent1>
        <a:srgbClr val="009FE3"/>
      </a:accent1>
      <a:accent2>
        <a:srgbClr val="5BB4EA"/>
      </a:accent2>
      <a:accent3>
        <a:srgbClr val="9FCFF3"/>
      </a:accent3>
      <a:accent4>
        <a:srgbClr val="D1E8FA"/>
      </a:accent4>
      <a:accent5>
        <a:srgbClr val="006288"/>
      </a:accent5>
      <a:accent6>
        <a:srgbClr val="0081B5"/>
      </a:accent6>
      <a:hlink>
        <a:srgbClr val="000000"/>
      </a:hlink>
      <a:folHlink>
        <a:srgbClr val="000000"/>
      </a:folHlink>
    </a:clrScheme>
    <a:fontScheme name="_stadGen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e2" id="{0AC9315C-0991-47D9-87A0-64547C73E6D5}" vid="{E740A40B-5495-4FA9-BE86-BFA70666814D}"/>
    </a:ext>
  </a:extLst>
</a:theme>
</file>

<file path=ppt/theme/theme2.xml><?xml version="1.0" encoding="utf-8"?>
<a:theme xmlns:a="http://schemas.openxmlformats.org/drawingml/2006/main" name="titeldia presentatie">
  <a:themeElements>
    <a:clrScheme name="_stadGent">
      <a:dk1>
        <a:sysClr val="windowText" lastClr="000000"/>
      </a:dk1>
      <a:lt1>
        <a:sysClr val="window" lastClr="FFFFFF"/>
      </a:lt1>
      <a:dk2>
        <a:srgbClr val="009FE3"/>
      </a:dk2>
      <a:lt2>
        <a:srgbClr val="EEECE1"/>
      </a:lt2>
      <a:accent1>
        <a:srgbClr val="009FE3"/>
      </a:accent1>
      <a:accent2>
        <a:srgbClr val="5BB4EA"/>
      </a:accent2>
      <a:accent3>
        <a:srgbClr val="9FCFF3"/>
      </a:accent3>
      <a:accent4>
        <a:srgbClr val="D1E8FA"/>
      </a:accent4>
      <a:accent5>
        <a:srgbClr val="006288"/>
      </a:accent5>
      <a:accent6>
        <a:srgbClr val="0081B5"/>
      </a:accent6>
      <a:hlink>
        <a:srgbClr val="000000"/>
      </a:hlink>
      <a:folHlink>
        <a:srgbClr val="000000"/>
      </a:folHlink>
    </a:clrScheme>
    <a:fontScheme name="_stadGen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e2" id="{0AC9315C-0991-47D9-87A0-64547C73E6D5}" vid="{14A8CAC7-B784-4957-80A9-B21567B1018C}"/>
    </a:ext>
  </a:extLst>
</a:theme>
</file>

<file path=ppt/theme/theme3.xml><?xml version="1.0" encoding="utf-8"?>
<a:theme xmlns:a="http://schemas.openxmlformats.org/drawingml/2006/main" name="titeldia hoofdstuk">
  <a:themeElements>
    <a:clrScheme name="_stadGent">
      <a:dk1>
        <a:sysClr val="windowText" lastClr="000000"/>
      </a:dk1>
      <a:lt1>
        <a:sysClr val="window" lastClr="FFFFFF"/>
      </a:lt1>
      <a:dk2>
        <a:srgbClr val="009FE3"/>
      </a:dk2>
      <a:lt2>
        <a:srgbClr val="EEECE1"/>
      </a:lt2>
      <a:accent1>
        <a:srgbClr val="009FE3"/>
      </a:accent1>
      <a:accent2>
        <a:srgbClr val="5BB4EA"/>
      </a:accent2>
      <a:accent3>
        <a:srgbClr val="9FCFF3"/>
      </a:accent3>
      <a:accent4>
        <a:srgbClr val="D1E8FA"/>
      </a:accent4>
      <a:accent5>
        <a:srgbClr val="006288"/>
      </a:accent5>
      <a:accent6>
        <a:srgbClr val="0081B5"/>
      </a:accent6>
      <a:hlink>
        <a:srgbClr val="000000"/>
      </a:hlink>
      <a:folHlink>
        <a:srgbClr val="000000"/>
      </a:folHlink>
    </a:clrScheme>
    <a:fontScheme name="_stadGen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e2" id="{0AC9315C-0991-47D9-87A0-64547C73E6D5}" vid="{1DF0CBBC-F6E3-4BFA-9A2B-90076B1E3923}"/>
    </a:ext>
  </a:extLst>
</a:theme>
</file>

<file path=ppt/theme/theme4.xml><?xml version="1.0" encoding="utf-8"?>
<a:theme xmlns:a="http://schemas.openxmlformats.org/drawingml/2006/main" name="slot">
  <a:themeElements>
    <a:clrScheme name="_stadGent">
      <a:dk1>
        <a:sysClr val="windowText" lastClr="000000"/>
      </a:dk1>
      <a:lt1>
        <a:sysClr val="window" lastClr="FFFFFF"/>
      </a:lt1>
      <a:dk2>
        <a:srgbClr val="009FE3"/>
      </a:dk2>
      <a:lt2>
        <a:srgbClr val="EEECE1"/>
      </a:lt2>
      <a:accent1>
        <a:srgbClr val="009FE3"/>
      </a:accent1>
      <a:accent2>
        <a:srgbClr val="5BB4EA"/>
      </a:accent2>
      <a:accent3>
        <a:srgbClr val="9FCFF3"/>
      </a:accent3>
      <a:accent4>
        <a:srgbClr val="D1E8FA"/>
      </a:accent4>
      <a:accent5>
        <a:srgbClr val="006288"/>
      </a:accent5>
      <a:accent6>
        <a:srgbClr val="0081B5"/>
      </a:accent6>
      <a:hlink>
        <a:srgbClr val="000000"/>
      </a:hlink>
      <a:folHlink>
        <a:srgbClr val="000000"/>
      </a:folHlink>
    </a:clrScheme>
    <a:fontScheme name="_stadGen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e2" id="{0AC9315C-0991-47D9-87A0-64547C73E6D5}" vid="{B8777BFE-300A-463D-B534-215429113EB5}"/>
    </a:ext>
  </a:extLst>
</a:theme>
</file>

<file path=ppt/theme/theme5.xml><?xml version="1.0" encoding="utf-8"?>
<a:theme xmlns:a="http://schemas.openxmlformats.org/drawingml/2006/main" name="1_binnenwerk">
  <a:themeElements>
    <a:clrScheme name="_stadGent">
      <a:dk1>
        <a:sysClr val="windowText" lastClr="000000"/>
      </a:dk1>
      <a:lt1>
        <a:sysClr val="window" lastClr="FFFFFF"/>
      </a:lt1>
      <a:dk2>
        <a:srgbClr val="009FE3"/>
      </a:dk2>
      <a:lt2>
        <a:srgbClr val="EEECE1"/>
      </a:lt2>
      <a:accent1>
        <a:srgbClr val="009FE3"/>
      </a:accent1>
      <a:accent2>
        <a:srgbClr val="5BB4EA"/>
      </a:accent2>
      <a:accent3>
        <a:srgbClr val="9FCFF3"/>
      </a:accent3>
      <a:accent4>
        <a:srgbClr val="D1E8FA"/>
      </a:accent4>
      <a:accent5>
        <a:srgbClr val="006288"/>
      </a:accent5>
      <a:accent6>
        <a:srgbClr val="0081B5"/>
      </a:accent6>
      <a:hlink>
        <a:srgbClr val="000000"/>
      </a:hlink>
      <a:folHlink>
        <a:srgbClr val="000000"/>
      </a:folHlink>
    </a:clrScheme>
    <a:fontScheme name="_stadGen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e2" id="{0AC9315C-0991-47D9-87A0-64547C73E6D5}" vid="{E740A40B-5495-4FA9-BE86-BFA70666814D}"/>
    </a:ext>
  </a:extLst>
</a:theme>
</file>

<file path=ppt/theme/theme6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binnenwerk</Template>
  <TotalTime>677</TotalTime>
  <Words>1419</Words>
  <Application>Microsoft Office PowerPoint</Application>
  <PresentationFormat>Diavoorstelling (4:3)</PresentationFormat>
  <Paragraphs>313</Paragraphs>
  <Slides>31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5</vt:i4>
      </vt:variant>
      <vt:variant>
        <vt:lpstr>Diatitels</vt:lpstr>
      </vt:variant>
      <vt:variant>
        <vt:i4>31</vt:i4>
      </vt:variant>
    </vt:vector>
  </HeadingPairs>
  <TitlesOfParts>
    <vt:vector size="39" baseType="lpstr">
      <vt:lpstr>Arial</vt:lpstr>
      <vt:lpstr>Calibri</vt:lpstr>
      <vt:lpstr>Wingdings</vt:lpstr>
      <vt:lpstr>binnenwerk</vt:lpstr>
      <vt:lpstr>titeldia presentatie</vt:lpstr>
      <vt:lpstr>titeldia hoofdstuk</vt:lpstr>
      <vt:lpstr>slot</vt:lpstr>
      <vt:lpstr>1_binnenwerk</vt:lpstr>
      <vt:lpstr>PowerPoint-presentatie</vt:lpstr>
      <vt:lpstr>PowerPoint-presentatie</vt:lpstr>
      <vt:lpstr>PowerPoint-presentatie</vt:lpstr>
      <vt:lpstr>Timeline</vt:lpstr>
      <vt:lpstr>Letter of Commitment (LoC)</vt:lpstr>
      <vt:lpstr>Roles in phase 2</vt:lpstr>
      <vt:lpstr>PowerPoint-presentatie</vt:lpstr>
      <vt:lpstr>General principles</vt:lpstr>
      <vt:lpstr>From proposal to final budget</vt:lpstr>
      <vt:lpstr>Recap: budgetlines in URBACT</vt:lpstr>
      <vt:lpstr>How it will be visible in the application form</vt:lpstr>
      <vt:lpstr>Budget flexibility</vt:lpstr>
      <vt:lpstr>Small Scale Actions (SSA)</vt:lpstr>
      <vt:lpstr>PowerPoint-presentatie</vt:lpstr>
      <vt:lpstr>Reporting rounds</vt:lpstr>
      <vt:lpstr>Synergie</vt:lpstr>
      <vt:lpstr>Financial reporting Phase 1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Support on project management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sylvie Danseray</dc:creator>
  <cp:lastModifiedBy>Ariana Tabaku</cp:lastModifiedBy>
  <cp:revision>59</cp:revision>
  <cp:lastPrinted>2018-06-21T18:59:21Z</cp:lastPrinted>
  <dcterms:created xsi:type="dcterms:W3CDTF">2019-10-14T07:03:17Z</dcterms:created>
  <dcterms:modified xsi:type="dcterms:W3CDTF">2020-02-11T17:02:57Z</dcterms:modified>
</cp:coreProperties>
</file>