
<file path=[Content_Types].xml><?xml version="1.0" encoding="utf-8"?>
<Types xmlns="http://schemas.openxmlformats.org/package/2006/content-types">
  <Default Extension="png" ContentType="image/png"/>
  <Default Extension="jpeg" ContentType="image/jpeg"/>
  <Default Extension="m4a" ContentType="audio/unknown"/>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 id="2147483775" r:id="rId3"/>
    <p:sldMasterId id="2147483798" r:id="rId4"/>
    <p:sldMasterId id="2147483821" r:id="rId5"/>
    <p:sldMasterId id="2147483844" r:id="rId6"/>
    <p:sldMasterId id="2147483867" r:id="rId7"/>
    <p:sldMasterId id="2147483890" r:id="rId8"/>
    <p:sldMasterId id="2147483913" r:id="rId9"/>
    <p:sldMasterId id="2147483936" r:id="rId10"/>
    <p:sldMasterId id="2147483959" r:id="rId11"/>
    <p:sldMasterId id="2147483982" r:id="rId12"/>
  </p:sldMasterIdLst>
  <p:notesMasterIdLst>
    <p:notesMasterId r:id="rId49"/>
  </p:notesMasterIdLst>
  <p:sldIdLst>
    <p:sldId id="365" r:id="rId13"/>
    <p:sldId id="661" r:id="rId14"/>
    <p:sldId id="662" r:id="rId15"/>
    <p:sldId id="554" r:id="rId16"/>
    <p:sldId id="665" r:id="rId17"/>
    <p:sldId id="612" r:id="rId18"/>
    <p:sldId id="336" r:id="rId19"/>
    <p:sldId id="337" r:id="rId20"/>
    <p:sldId id="340" r:id="rId21"/>
    <p:sldId id="339" r:id="rId22"/>
    <p:sldId id="373" r:id="rId23"/>
    <p:sldId id="405" r:id="rId24"/>
    <p:sldId id="478" r:id="rId25"/>
    <p:sldId id="435" r:id="rId26"/>
    <p:sldId id="439" r:id="rId27"/>
    <p:sldId id="441" r:id="rId28"/>
    <p:sldId id="480" r:id="rId29"/>
    <p:sldId id="482" r:id="rId30"/>
    <p:sldId id="516" r:id="rId31"/>
    <p:sldId id="519" r:id="rId32"/>
    <p:sldId id="434" r:id="rId33"/>
    <p:sldId id="489" r:id="rId34"/>
    <p:sldId id="491" r:id="rId35"/>
    <p:sldId id="494" r:id="rId36"/>
    <p:sldId id="495" r:id="rId37"/>
    <p:sldId id="498" r:id="rId38"/>
    <p:sldId id="500" r:id="rId39"/>
    <p:sldId id="501" r:id="rId40"/>
    <p:sldId id="502" r:id="rId41"/>
    <p:sldId id="503" r:id="rId42"/>
    <p:sldId id="460" r:id="rId43"/>
    <p:sldId id="422" r:id="rId44"/>
    <p:sldId id="507" r:id="rId45"/>
    <p:sldId id="508" r:id="rId46"/>
    <p:sldId id="511" r:id="rId47"/>
    <p:sldId id="323" r:id="rId48"/>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10"/>
    <a:srgbClr val="84C6CD"/>
    <a:srgbClr val="0E49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6" autoAdjust="0"/>
    <p:restoredTop sz="84103" autoAdjust="0"/>
  </p:normalViewPr>
  <p:slideViewPr>
    <p:cSldViewPr snapToGrid="0" snapToObjects="1">
      <p:cViewPr>
        <p:scale>
          <a:sx n="107" d="100"/>
          <a:sy n="107" d="100"/>
        </p:scale>
        <p:origin x="-1272" y="-5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15F5-C687-45E3-AA66-23DA6FA560BB}" type="datetimeFigureOut">
              <a:rPr lang="nl-BE" smtClean="0"/>
              <a:t>4/06/2018</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A0F84-9161-4DC8-A791-BBB3A175B77F}" type="slidenum">
              <a:rPr lang="nl-BE" smtClean="0"/>
              <a:t>‹nr.›</a:t>
            </a:fld>
            <a:endParaRPr lang="nl-BE"/>
          </a:p>
        </p:txBody>
      </p:sp>
    </p:spTree>
    <p:extLst>
      <p:ext uri="{BB962C8B-B14F-4D97-AF65-F5344CB8AC3E}">
        <p14:creationId xmlns:p14="http://schemas.microsoft.com/office/powerpoint/2010/main" val="321084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De meeste bedrijven vandaag de dag hebben het moeilijk om de switch te maken naar circulair denken. Hun strategie, structuren en handelingen getuigen van een lineaire benadering: het take – make – waste systeem.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Nochtans zijn er momenteel ook al heel wat bedrijven die tegen dat lineaire gedachtegoed ingaan, en vertrekken vanuit een circulair model, waar geprobeerd wordt om afval op elk niveau te vermijden, te focussen op de lange levensduur van een product, en producten zo te ontwerpen dat ze makkelijk </a:t>
            </a:r>
            <a:r>
              <a:rPr lang="nl-BE" sz="1200" kern="1200" baseline="0" dirty="0" err="1">
                <a:solidFill>
                  <a:schemeClr val="tx1"/>
                </a:solidFill>
                <a:latin typeface="+mn-lt"/>
                <a:ea typeface="+mn-ea"/>
                <a:cs typeface="+mn-cs"/>
              </a:rPr>
              <a:t>upgradebaar</a:t>
            </a:r>
            <a:r>
              <a:rPr lang="nl-BE" sz="1200" kern="1200" baseline="0" dirty="0">
                <a:solidFill>
                  <a:schemeClr val="tx1"/>
                </a:solidFill>
                <a:latin typeface="+mn-lt"/>
                <a:ea typeface="+mn-ea"/>
                <a:cs typeface="+mn-cs"/>
              </a:rPr>
              <a:t>, </a:t>
            </a:r>
            <a:r>
              <a:rPr lang="nl-BE" sz="1200" kern="1200" baseline="0" dirty="0" err="1">
                <a:solidFill>
                  <a:schemeClr val="tx1"/>
                </a:solidFill>
                <a:latin typeface="+mn-lt"/>
                <a:ea typeface="+mn-ea"/>
                <a:cs typeface="+mn-cs"/>
              </a:rPr>
              <a:t>repareerbaar</a:t>
            </a:r>
            <a:r>
              <a:rPr lang="nl-BE" sz="1200" kern="1200" baseline="0" dirty="0">
                <a:solidFill>
                  <a:schemeClr val="tx1"/>
                </a:solidFill>
                <a:latin typeface="+mn-lt"/>
                <a:ea typeface="+mn-ea"/>
                <a:cs typeface="+mn-cs"/>
              </a:rPr>
              <a:t> en </a:t>
            </a:r>
            <a:r>
              <a:rPr lang="nl-BE" sz="1200" kern="1200" baseline="0" dirty="0" err="1">
                <a:solidFill>
                  <a:schemeClr val="tx1"/>
                </a:solidFill>
                <a:latin typeface="+mn-lt"/>
                <a:ea typeface="+mn-ea"/>
                <a:cs typeface="+mn-cs"/>
              </a:rPr>
              <a:t>recycleerbaar</a:t>
            </a:r>
            <a:r>
              <a:rPr lang="nl-BE" sz="1200" kern="1200" baseline="0" dirty="0">
                <a:solidFill>
                  <a:schemeClr val="tx1"/>
                </a:solidFill>
                <a:latin typeface="+mn-lt"/>
                <a:ea typeface="+mn-ea"/>
                <a:cs typeface="+mn-cs"/>
              </a:rPr>
              <a:t> zijn.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b="0" dirty="0"/>
              <a:t>De kern van de circulaire economie is dat je niets verloren laat gaan: net als in de natuur blijven grondstoffen in eindeloze lussen in het systeem circuleren. Met winsten voor iedereen: de planeet, de business en de burgers. De koppeling tussen ecologische en economische winst zorgt voor de wervende kracht van de circulaire economie: duurzaamheid wordt plots een kans, in plaats van iets-van-te-moeten.</a:t>
            </a:r>
          </a:p>
          <a:p>
            <a:endParaRPr lang="nl-BE" b="0"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solidFill>
                  <a:prstClr val="black"/>
                </a:solidFill>
              </a:rPr>
              <a:pPr/>
              <a:t>1</a:t>
            </a:fld>
            <a:endParaRPr lang="nl-BE">
              <a:solidFill>
                <a:prstClr val="black"/>
              </a:solidFill>
            </a:endParaRPr>
          </a:p>
        </p:txBody>
      </p:sp>
    </p:spTree>
    <p:extLst>
      <p:ext uri="{BB962C8B-B14F-4D97-AF65-F5344CB8AC3E}">
        <p14:creationId xmlns:p14="http://schemas.microsoft.com/office/powerpoint/2010/main" val="291940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baseline="0" dirty="0">
                <a:solidFill>
                  <a:schemeClr val="tx1"/>
                </a:solidFill>
                <a:effectLst/>
                <a:latin typeface="+mn-lt"/>
                <a:ea typeface="+mn-ea"/>
                <a:cs typeface="+mn-cs"/>
              </a:rPr>
              <a:t>Model 2: Grondstoffen herwinnen</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Hier ligt de focus op het valoriseren van de materiaalwaarde aan het eind van de levenscyclus van een product door deze materialen terug in te zetten in een andere product. Afval wordt omgezet in economische waarde, door innovatieve recycling en </a:t>
            </a:r>
            <a:r>
              <a:rPr lang="nl-NL" sz="1200" kern="1200" baseline="0" dirty="0" err="1">
                <a:solidFill>
                  <a:schemeClr val="tx1"/>
                </a:solidFill>
                <a:effectLst/>
                <a:latin typeface="+mn-lt"/>
                <a:ea typeface="+mn-ea"/>
                <a:cs typeface="+mn-cs"/>
              </a:rPr>
              <a:t>upcycling</a:t>
            </a:r>
            <a:r>
              <a:rPr lang="nl-NL" sz="1200" kern="1200" baseline="0" dirty="0">
                <a:solidFill>
                  <a:schemeClr val="tx1"/>
                </a:solidFill>
                <a:effectLst/>
                <a:latin typeface="+mn-lt"/>
                <a:ea typeface="+mn-ea"/>
                <a:cs typeface="+mn-cs"/>
              </a:rPr>
              <a:t>.</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Dit </a:t>
            </a:r>
            <a:r>
              <a:rPr lang="nl-NL" sz="1200" kern="1200" baseline="0" dirty="0" err="1">
                <a:solidFill>
                  <a:schemeClr val="tx1"/>
                </a:solidFill>
                <a:effectLst/>
                <a:latin typeface="+mn-lt"/>
                <a:ea typeface="+mn-ea"/>
                <a:cs typeface="+mn-cs"/>
              </a:rPr>
              <a:t>businessmodel</a:t>
            </a:r>
            <a:r>
              <a:rPr lang="nl-NL" sz="1200" kern="1200" baseline="0" dirty="0">
                <a:solidFill>
                  <a:schemeClr val="tx1"/>
                </a:solidFill>
                <a:effectLst/>
                <a:latin typeface="+mn-lt"/>
                <a:ea typeface="+mn-ea"/>
                <a:cs typeface="+mn-cs"/>
              </a:rPr>
              <a:t> vind zijn oorsprong in ‘traditionele recyclage’, die we reeds vele jaren kennen. In het circulaire model worden de grondstoffen na recyclage minimaal op hetzelfde kwaliteitsniveau behouden als het oorspronkelijke materiaal, of worden ze zelfs op een hoger kwaliteitsniveau gebracht, wat we </a:t>
            </a:r>
            <a:r>
              <a:rPr lang="nl-NL" sz="1200" kern="1200" baseline="0" dirty="0" err="1">
                <a:solidFill>
                  <a:schemeClr val="tx1"/>
                </a:solidFill>
                <a:effectLst/>
                <a:latin typeface="+mn-lt"/>
                <a:ea typeface="+mn-ea"/>
                <a:cs typeface="+mn-cs"/>
              </a:rPr>
              <a:t>upcycling</a:t>
            </a:r>
            <a:r>
              <a:rPr lang="nl-NL" sz="1200" kern="1200" baseline="0" dirty="0">
                <a:solidFill>
                  <a:schemeClr val="tx1"/>
                </a:solidFill>
                <a:effectLst/>
                <a:latin typeface="+mn-lt"/>
                <a:ea typeface="+mn-ea"/>
                <a:cs typeface="+mn-cs"/>
              </a:rPr>
              <a:t> noemen. Dit staat in contrast met een aantal recyclagepraktijken waarbij afval weliswaar wordt gevaloriseerd en terug wordt ingezet als materiaal, maar waarbij dit materiaal door recyclage een deel van zijn waarde verliest. Dan spreken we eerder van </a:t>
            </a:r>
            <a:r>
              <a:rPr lang="nl-NL" sz="1200" kern="1200" baseline="0" dirty="0" err="1">
                <a:solidFill>
                  <a:schemeClr val="tx1"/>
                </a:solidFill>
                <a:effectLst/>
                <a:latin typeface="+mn-lt"/>
                <a:ea typeface="+mn-ea"/>
                <a:cs typeface="+mn-cs"/>
              </a:rPr>
              <a:t>downcycling</a:t>
            </a:r>
            <a:r>
              <a:rPr lang="nl-NL" sz="1200" kern="1200" baseline="0" dirty="0">
                <a:solidFill>
                  <a:schemeClr val="tx1"/>
                </a:solidFill>
                <a:effectLst/>
                <a:latin typeface="+mn-lt"/>
                <a:ea typeface="+mn-ea"/>
                <a:cs typeface="+mn-cs"/>
              </a:rPr>
              <a:t>. Een gekend voorbeeld is het granuleren van steen- en betonpuin voor gebruik in </a:t>
            </a:r>
            <a:r>
              <a:rPr lang="nl-NL" sz="1200" kern="1200" baseline="0" dirty="0" err="1">
                <a:solidFill>
                  <a:schemeClr val="tx1"/>
                </a:solidFill>
                <a:effectLst/>
                <a:latin typeface="+mn-lt"/>
                <a:ea typeface="+mn-ea"/>
                <a:cs typeface="+mn-cs"/>
              </a:rPr>
              <a:t>onderfunderingen</a:t>
            </a:r>
            <a:r>
              <a:rPr lang="nl-NL" sz="1200" kern="1200" baseline="0" dirty="0">
                <a:solidFill>
                  <a:schemeClr val="tx1"/>
                </a:solidFill>
                <a:effectLst/>
                <a:latin typeface="+mn-lt"/>
                <a:ea typeface="+mn-ea"/>
                <a:cs typeface="+mn-cs"/>
              </a:rPr>
              <a:t>. Op zich positief dat dit materiaal wordt hergebruikt, maar de functionaliteit van baksteken en beton is wel voor een groot deel verloren gegaan door deze manier van recyclage. </a:t>
            </a:r>
          </a:p>
          <a:p>
            <a:endParaRPr lang="nl-NL" sz="1200" kern="1200" baseline="0" dirty="0">
              <a:solidFill>
                <a:schemeClr val="tx1"/>
              </a:solidFill>
              <a:effectLst/>
              <a:latin typeface="+mn-lt"/>
              <a:ea typeface="+mn-ea"/>
              <a:cs typeface="+mn-cs"/>
            </a:endParaRPr>
          </a:p>
          <a:p>
            <a:pPr marL="0" indent="0">
              <a:buFontTx/>
              <a:buNone/>
            </a:pPr>
            <a:r>
              <a:rPr lang="nl-NL" sz="1200" kern="1200" baseline="0" dirty="0">
                <a:solidFill>
                  <a:schemeClr val="tx1"/>
                </a:solidFill>
                <a:effectLst/>
                <a:latin typeface="+mn-lt"/>
                <a:ea typeface="+mn-ea"/>
                <a:cs typeface="+mn-cs"/>
              </a:rPr>
              <a:t>Afval kan opnieuw gevaloriseerd worden via industriële symbiose, </a:t>
            </a:r>
            <a:r>
              <a:rPr lang="nl-NL" sz="1200" kern="1200" baseline="0" dirty="0" err="1">
                <a:solidFill>
                  <a:schemeClr val="tx1"/>
                </a:solidFill>
                <a:effectLst/>
                <a:latin typeface="+mn-lt"/>
                <a:ea typeface="+mn-ea"/>
                <a:cs typeface="+mn-cs"/>
              </a:rPr>
              <a:t>closed</a:t>
            </a:r>
            <a:r>
              <a:rPr lang="nl-NL" sz="1200" kern="1200" baseline="0" dirty="0">
                <a:solidFill>
                  <a:schemeClr val="tx1"/>
                </a:solidFill>
                <a:effectLst/>
                <a:latin typeface="+mn-lt"/>
                <a:ea typeface="+mn-ea"/>
                <a:cs typeface="+mn-cs"/>
              </a:rPr>
              <a:t> loop recycling en C2C design waardoor nieuwe producten kunnen gemaakt worden met het afval van de oude.</a:t>
            </a:r>
          </a:p>
          <a:p>
            <a:pPr marL="0" indent="0">
              <a:buFontTx/>
              <a:buNone/>
            </a:pPr>
            <a:endParaRPr lang="nl-NL" sz="1200" kern="1200" baseline="0" dirty="0">
              <a:solidFill>
                <a:schemeClr val="tx1"/>
              </a:solidFill>
              <a:effectLst/>
              <a:latin typeface="+mn-lt"/>
              <a:ea typeface="+mn-ea"/>
              <a:cs typeface="+mn-cs"/>
            </a:endParaRPr>
          </a:p>
          <a:p>
            <a:pPr marL="0" indent="0">
              <a:buFontTx/>
              <a:buNone/>
            </a:pPr>
            <a:r>
              <a:rPr lang="nl-NL" sz="1200" kern="1200" baseline="0" dirty="0">
                <a:solidFill>
                  <a:schemeClr val="tx1"/>
                </a:solidFill>
                <a:effectLst/>
                <a:latin typeface="+mn-lt"/>
                <a:ea typeface="+mn-ea"/>
                <a:cs typeface="+mn-cs"/>
              </a:rPr>
              <a:t>Dit business model is vooral nuttig voor bedrijven met grote hoeveelheden bijproducten en voor bedrijven die makkelijk een take-back systeem kunnen opzetten en kostefficiënt kunnen recycleren. Op die manier kunnen deze bedrijven het weglekken van materialen tegengaan en maximaal waarde halen uit hun afval.</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18</a:t>
            </a:fld>
            <a:endParaRPr lang="nl-BE"/>
          </a:p>
        </p:txBody>
      </p:sp>
    </p:spTree>
    <p:extLst>
      <p:ext uri="{BB962C8B-B14F-4D97-AF65-F5344CB8AC3E}">
        <p14:creationId xmlns:p14="http://schemas.microsoft.com/office/powerpoint/2010/main" val="412549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De daken van Derbigum zijn gedeeltelijk gemaakt van gerecycleerde daken. </a:t>
            </a:r>
            <a:r>
              <a:rPr lang="nl-BE" dirty="0"/>
              <a:t>Op basis van snijafval en oude bitumen dakbanen </a:t>
            </a:r>
            <a:r>
              <a:rPr lang="nl-BE" dirty="0" err="1"/>
              <a:t>creeërt</a:t>
            </a:r>
            <a:r>
              <a:rPr lang="nl-BE" baseline="0" dirty="0"/>
              <a:t> Derbigum </a:t>
            </a:r>
            <a:r>
              <a:rPr lang="nl-BE" dirty="0"/>
              <a:t>opnieuw hoogwaardige dakbedekking. Het heeft dezelfde eigenschappen als de oorspronkelijke dakbanen en is zelfs nog een beetje soepeler, wat de plaatsing vergemakkelijkt. </a:t>
            </a:r>
          </a:p>
          <a:p>
            <a:endParaRPr lang="nl-NL" dirty="0"/>
          </a:p>
          <a:p>
            <a:r>
              <a:rPr lang="nl-NL" dirty="0"/>
              <a:t>Derbigum heeft aanzienlijk geïnvesteerd in een recyclingproces voor oude dakbedekkingen, waardoor het afval aanzienlijk wordt verminderd. Elk jaar recycleert het bedrijf ongeveer 4000 ton bitumen. Dat is meer dan een kwart van de benodigde middelen. Retourlogistiek blijft een uitdaging. Derbigum werkt samen met sloopbedrijven en afvalverzamelaars om de middelen naar hun fabriek te krijgen. Ook kan je als eindklant een overeenkomst aangaan waarin staat dat Derbigum</a:t>
            </a:r>
            <a:r>
              <a:rPr lang="nl-NL" baseline="0" dirty="0"/>
              <a:t> je oude dakbanen terugneemt op het eind van de levensduur; </a:t>
            </a:r>
            <a:r>
              <a:rPr lang="nl-NL" dirty="0"/>
              <a:t> </a:t>
            </a:r>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19</a:t>
            </a:fld>
            <a:endParaRPr lang="nl-BE"/>
          </a:p>
        </p:txBody>
      </p:sp>
    </p:spTree>
    <p:extLst>
      <p:ext uri="{BB962C8B-B14F-4D97-AF65-F5344CB8AC3E}">
        <p14:creationId xmlns:p14="http://schemas.microsoft.com/office/powerpoint/2010/main" val="1365141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YUMA is een </a:t>
            </a:r>
            <a:r>
              <a:rPr lang="nl-BE" dirty="0" err="1"/>
              <a:t>startup</a:t>
            </a:r>
            <a:r>
              <a:rPr lang="nl-BE" dirty="0"/>
              <a:t> die gerecycleerde autodashboards, PET-flessen, bamboe en hout gebruikt om zonnebrillen te 3D-printen.</a:t>
            </a:r>
          </a:p>
          <a:p>
            <a:endParaRPr lang="nl-BE" dirty="0"/>
          </a:p>
          <a:p>
            <a:r>
              <a:rPr lang="nl-BE" dirty="0"/>
              <a:t>Via lokale 3D-printpunten in de stad zal YUMA de brillen produceren in de buurt van de klant. Zo vermijdt het bedrijf onnodig transport en materiaalverlies bij de productie.</a:t>
            </a:r>
            <a:r>
              <a:rPr lang="nl-BE" baseline="0" dirty="0"/>
              <a:t> </a:t>
            </a:r>
            <a:r>
              <a:rPr lang="nl-BE" dirty="0"/>
              <a:t>YUMA is van plan de zonnebrillen ook te recycleren. Wie zijn oude bril inlevert, krijgt korting op een nieuwe.</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20</a:t>
            </a:fld>
            <a:endParaRPr lang="nl-BE"/>
          </a:p>
        </p:txBody>
      </p:sp>
    </p:spTree>
    <p:extLst>
      <p:ext uri="{BB962C8B-B14F-4D97-AF65-F5344CB8AC3E}">
        <p14:creationId xmlns:p14="http://schemas.microsoft.com/office/powerpoint/2010/main" val="1040336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1" dirty="0"/>
              <a:t>Model 3:</a:t>
            </a:r>
            <a:r>
              <a:rPr lang="nl-NL" b="1" baseline="0" dirty="0"/>
              <a:t> de levensduur verlengen</a:t>
            </a:r>
            <a:endParaRPr lang="nl-NL" b="1"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Dit model biedt bedrijven de mogelijkheid</a:t>
            </a:r>
            <a:r>
              <a:rPr lang="nl-NL" baseline="0" dirty="0"/>
              <a:t> </a:t>
            </a:r>
            <a:r>
              <a:rPr lang="nl-NL" dirty="0"/>
              <a:t>om de levenscyclus van producten en</a:t>
            </a:r>
            <a:r>
              <a:rPr lang="nl-NL" baseline="0" dirty="0"/>
              <a:t> </a:t>
            </a:r>
            <a:r>
              <a:rPr lang="nl-NL" dirty="0"/>
              <a:t>middelen te verlengen. Waarde die anders verloren zou zijn</a:t>
            </a:r>
            <a:r>
              <a:rPr lang="nl-NL" baseline="0" dirty="0"/>
              <a:t> </a:t>
            </a:r>
            <a:r>
              <a:rPr lang="nl-NL" dirty="0"/>
              <a:t>gegaan door verspilde materialen is</a:t>
            </a:r>
            <a:r>
              <a:rPr lang="nl-NL" baseline="0" dirty="0"/>
              <a:t> </a:t>
            </a:r>
            <a:r>
              <a:rPr lang="nl-NL" dirty="0"/>
              <a:t>in plaats daarvan</a:t>
            </a:r>
            <a:r>
              <a:rPr lang="nl-NL" baseline="0" dirty="0"/>
              <a:t> behouden</a:t>
            </a:r>
            <a:r>
              <a:rPr lang="nl-NL" dirty="0"/>
              <a:t> of zelfs verbeterd door</a:t>
            </a:r>
            <a:r>
              <a:rPr lang="nl-NL" baseline="0" dirty="0"/>
              <a:t> </a:t>
            </a:r>
            <a:r>
              <a:rPr lang="nl-NL" dirty="0"/>
              <a:t>repareren, upgraden, </a:t>
            </a:r>
            <a:r>
              <a:rPr lang="nl-NL" dirty="0" err="1"/>
              <a:t>remanufacturing</a:t>
            </a:r>
            <a:r>
              <a:rPr lang="nl-NL" baseline="0" dirty="0"/>
              <a:t> van </a:t>
            </a:r>
            <a:r>
              <a:rPr lang="nl-NL" dirty="0"/>
              <a:t>producten. En extra</a:t>
            </a:r>
            <a:r>
              <a:rPr lang="nl-NL" baseline="0" dirty="0"/>
              <a:t> </a:t>
            </a:r>
            <a:r>
              <a:rPr lang="nl-NL" dirty="0"/>
              <a:t>omzet wordt gegenereerd dankzij uitgebreid</a:t>
            </a:r>
            <a:r>
              <a:rPr lang="nl-NL" baseline="0" dirty="0"/>
              <a:t> </a:t>
            </a:r>
            <a:r>
              <a:rPr lang="nl-NL" dirty="0"/>
              <a:t>gebruik. Met behulp van dit model, kan een bedrijf</a:t>
            </a:r>
            <a:r>
              <a:rPr lang="nl-NL" baseline="0" dirty="0"/>
              <a:t> </a:t>
            </a:r>
            <a:r>
              <a:rPr lang="nl-NL" dirty="0"/>
              <a:t>ervoor zorgen dat producten zo lang mogelijk economisch bruikbaar blijven</a:t>
            </a:r>
            <a:r>
              <a:rPr lang="nl-NL" baseline="0" dirty="0"/>
              <a:t> </a:t>
            </a:r>
            <a:r>
              <a:rPr lang="nl-NL" dirty="0"/>
              <a:t>en dat product-upgrades</a:t>
            </a:r>
            <a:r>
              <a:rPr lang="nl-NL" baseline="0" dirty="0"/>
              <a:t> </a:t>
            </a:r>
            <a:r>
              <a:rPr lang="nl-NL" dirty="0"/>
              <a:t>op een meer gerichte manier worden gedaan,</a:t>
            </a:r>
            <a:r>
              <a:rPr lang="nl-NL" baseline="0" dirty="0"/>
              <a:t> </a:t>
            </a:r>
            <a:r>
              <a:rPr lang="nl-NL" dirty="0"/>
              <a:t>door bijvoorbeeld een verouderd component te vervangen in plaats van het hele product.</a:t>
            </a:r>
            <a:r>
              <a:rPr lang="nl-NL" baseline="0" dirty="0"/>
              <a:t> </a:t>
            </a:r>
            <a:r>
              <a:rPr lang="nl-NL" dirty="0"/>
              <a:t>Dit model is geschikt voor de meeste</a:t>
            </a:r>
            <a:r>
              <a:rPr lang="nl-NL" baseline="0" dirty="0"/>
              <a:t> </a:t>
            </a:r>
            <a:r>
              <a:rPr lang="nl-NL" dirty="0"/>
              <a:t>kapitaalintensieve B2B-segmenten (zoals</a:t>
            </a:r>
            <a:r>
              <a:rPr lang="nl-NL" baseline="0" dirty="0"/>
              <a:t> </a:t>
            </a:r>
            <a:r>
              <a:rPr lang="nl-NL" dirty="0"/>
              <a:t>industriële apparatuur) en voor B</a:t>
            </a:r>
            <a:r>
              <a:rPr lang="nl-NL" baseline="0" dirty="0"/>
              <a:t>2C producten die niet al te snel evolueren en waar er niet ieder seizoen nieuwe features zijn t.o.v. een vorige model. </a:t>
            </a: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22</a:t>
            </a:fld>
            <a:endParaRPr lang="nl-BE"/>
          </a:p>
        </p:txBody>
      </p:sp>
    </p:spTree>
    <p:extLst>
      <p:ext uri="{BB962C8B-B14F-4D97-AF65-F5344CB8AC3E}">
        <p14:creationId xmlns:p14="http://schemas.microsoft.com/office/powerpoint/2010/main" val="184756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Model 4: Gebruik maken van deelplatformen</a:t>
            </a:r>
          </a:p>
          <a:p>
            <a:endParaRPr lang="nl-NL" dirty="0"/>
          </a:p>
          <a:p>
            <a:r>
              <a:rPr lang="nl-NL" dirty="0"/>
              <a:t>Het bedrijfsmodel van deelplatformen bevordert samenwerking</a:t>
            </a:r>
            <a:r>
              <a:rPr lang="nl-NL" baseline="0" dirty="0"/>
              <a:t> </a:t>
            </a:r>
            <a:r>
              <a:rPr lang="nl-NL" dirty="0"/>
              <a:t>onder productgebruikers, hetzij individuen of</a:t>
            </a:r>
            <a:r>
              <a:rPr lang="nl-NL" baseline="0" dirty="0"/>
              <a:t> </a:t>
            </a:r>
            <a:r>
              <a:rPr lang="nl-NL" dirty="0"/>
              <a:t>organisaties. Het maakt</a:t>
            </a:r>
            <a:r>
              <a:rPr lang="nl-NL" baseline="0" dirty="0"/>
              <a:t> </a:t>
            </a:r>
            <a:r>
              <a:rPr lang="nl-NL" dirty="0"/>
              <a:t>het delen van overcapaciteit of onderbenutting gemakkelijker,</a:t>
            </a:r>
            <a:r>
              <a:rPr lang="nl-NL" baseline="0" dirty="0"/>
              <a:t> en </a:t>
            </a:r>
            <a:r>
              <a:rPr lang="nl-NL" dirty="0"/>
              <a:t>verhoogt de productiviteit en </a:t>
            </a:r>
            <a:r>
              <a:rPr lang="nl-NL" dirty="0" err="1"/>
              <a:t>waardecreatie</a:t>
            </a:r>
            <a:r>
              <a:rPr lang="nl-NL" dirty="0"/>
              <a:t>. Het</a:t>
            </a:r>
            <a:r>
              <a:rPr lang="nl-NL" baseline="0" dirty="0"/>
              <a:t> model</a:t>
            </a:r>
            <a:r>
              <a:rPr lang="nl-NL" dirty="0"/>
              <a:t> maakt maximaal gebruik mogelijk.</a:t>
            </a:r>
            <a:r>
              <a:rPr lang="nl-NL" baseline="0" dirty="0"/>
              <a:t> </a:t>
            </a:r>
          </a:p>
          <a:p>
            <a:r>
              <a:rPr lang="nl-NL" dirty="0"/>
              <a:t>Dit model kan </a:t>
            </a:r>
            <a:r>
              <a:rPr lang="nl-NL" baseline="0" dirty="0"/>
              <a:t>interessant zijn voor bedrijven </a:t>
            </a:r>
            <a:r>
              <a:rPr lang="nl-NL" dirty="0"/>
              <a:t>wiens producten en activa</a:t>
            </a:r>
            <a:r>
              <a:rPr lang="nl-NL" baseline="0" dirty="0"/>
              <a:t> </a:t>
            </a:r>
            <a:r>
              <a:rPr lang="nl-NL" dirty="0"/>
              <a:t>een lage bezettingsgraad of eigendomsratio hebben.</a:t>
            </a:r>
          </a:p>
          <a:p>
            <a:r>
              <a:rPr lang="nl-NL" dirty="0"/>
              <a:t>Maar vandaag wordt het model het meest</a:t>
            </a:r>
            <a:r>
              <a:rPr lang="nl-NL" baseline="0" dirty="0"/>
              <a:t> toegepast </a:t>
            </a:r>
            <a:r>
              <a:rPr lang="nl-NL" dirty="0"/>
              <a:t>bij bedrijven die zijn gespecialiseerd in</a:t>
            </a:r>
            <a:r>
              <a:rPr lang="nl-NL" baseline="0" dirty="0"/>
              <a:t> </a:t>
            </a:r>
            <a:r>
              <a:rPr lang="nl-NL" dirty="0"/>
              <a:t>verhoging van de bezettingsgraad van producten</a:t>
            </a:r>
            <a:r>
              <a:rPr lang="nl-NL" baseline="0" dirty="0"/>
              <a:t> </a:t>
            </a:r>
            <a:r>
              <a:rPr lang="nl-NL" dirty="0"/>
              <a:t>zonder zelf enige productie te doen, met een aanzienlijke druk op traditionele fabrikanten als gevolg.</a:t>
            </a:r>
            <a:endParaRPr lang="nl-BE" dirty="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26</a:t>
            </a:fld>
            <a:endParaRPr lang="nl-BE"/>
          </a:p>
        </p:txBody>
      </p:sp>
    </p:spTree>
    <p:extLst>
      <p:ext uri="{BB962C8B-B14F-4D97-AF65-F5344CB8AC3E}">
        <p14:creationId xmlns:p14="http://schemas.microsoft.com/office/powerpoint/2010/main" val="50646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Model 5:</a:t>
            </a:r>
            <a:r>
              <a:rPr lang="nl-NL" b="1" baseline="0" dirty="0"/>
              <a:t> Producten als een dienst aanbieden</a:t>
            </a:r>
            <a:endParaRPr lang="nl-NL" b="1" dirty="0"/>
          </a:p>
          <a:p>
            <a:endParaRPr lang="nl-NL" dirty="0"/>
          </a:p>
          <a:p>
            <a:r>
              <a:rPr lang="nl-NL" dirty="0"/>
              <a:t>Dit</a:t>
            </a:r>
            <a:r>
              <a:rPr lang="nl-NL" baseline="0" dirty="0"/>
              <a:t> </a:t>
            </a:r>
            <a:r>
              <a:rPr lang="nl-NL" dirty="0"/>
              <a:t>model biedt een alternatief voor het traditionele</a:t>
            </a:r>
            <a:r>
              <a:rPr lang="nl-NL" baseline="0" dirty="0"/>
              <a:t> </a:t>
            </a:r>
            <a:r>
              <a:rPr lang="nl-NL" dirty="0"/>
              <a:t>model van "kopen en bezitten." Producten worden</a:t>
            </a:r>
            <a:r>
              <a:rPr lang="nl-NL" baseline="0" dirty="0"/>
              <a:t> </a:t>
            </a:r>
            <a:r>
              <a:rPr lang="nl-NL" dirty="0"/>
              <a:t>gebruikt in een lease- of een </a:t>
            </a:r>
            <a:r>
              <a:rPr lang="nl-NL" dirty="0" err="1"/>
              <a:t>pay</a:t>
            </a:r>
            <a:r>
              <a:rPr lang="nl-NL" dirty="0"/>
              <a:t>-</a:t>
            </a:r>
            <a:r>
              <a:rPr lang="nl-NL" dirty="0" err="1"/>
              <a:t>for</a:t>
            </a:r>
            <a:r>
              <a:rPr lang="nl-NL" dirty="0"/>
              <a:t>-</a:t>
            </a:r>
            <a:r>
              <a:rPr lang="nl-NL" dirty="0" err="1"/>
              <a:t>use</a:t>
            </a:r>
            <a:r>
              <a:rPr lang="nl-NL" dirty="0"/>
              <a:t>-overeenkomst.</a:t>
            </a:r>
            <a:r>
              <a:rPr lang="nl-NL" baseline="0" dirty="0"/>
              <a:t> </a:t>
            </a:r>
            <a:r>
              <a:rPr lang="nl-NL" dirty="0"/>
              <a:t>Producenten die dit model toepassen krijgen een incentive om meer duurzame producten te</a:t>
            </a:r>
            <a:r>
              <a:rPr lang="nl-NL" baseline="0" dirty="0"/>
              <a:t> produceren </a:t>
            </a:r>
            <a:r>
              <a:rPr lang="nl-NL" dirty="0"/>
              <a:t>die </a:t>
            </a:r>
            <a:r>
              <a:rPr lang="nl-NL" dirty="0" err="1"/>
              <a:t>moduleerbaar</a:t>
            </a:r>
            <a:r>
              <a:rPr lang="nl-NL" dirty="0"/>
              <a:t>,</a:t>
            </a:r>
            <a:r>
              <a:rPr lang="nl-NL" baseline="0" dirty="0"/>
              <a:t> </a:t>
            </a:r>
            <a:r>
              <a:rPr lang="nl-NL" dirty="0"/>
              <a:t>makkelijk herstelbaar zijn, en een lange levensduur hebben. De focus verschuift van</a:t>
            </a:r>
            <a:r>
              <a:rPr lang="nl-NL" baseline="0" dirty="0"/>
              <a:t> </a:t>
            </a:r>
            <a:r>
              <a:rPr lang="nl-NL" dirty="0"/>
              <a:t>volume (zo veel</a:t>
            </a:r>
            <a:r>
              <a:rPr lang="nl-NL" baseline="0" dirty="0"/>
              <a:t> mogelijk producten verkopen) </a:t>
            </a:r>
            <a:r>
              <a:rPr lang="nl-NL" dirty="0"/>
              <a:t>naar prestaties</a:t>
            </a:r>
            <a:r>
              <a:rPr lang="nl-NL" baseline="0" dirty="0"/>
              <a:t> (een </a:t>
            </a:r>
            <a:r>
              <a:rPr lang="nl-NL" dirty="0"/>
              <a:t>zo goed mogelijke dienst afleveren). Met product-dienst</a:t>
            </a:r>
            <a:r>
              <a:rPr lang="nl-NL" baseline="0" dirty="0"/>
              <a:t> combinaties zijn een lange </a:t>
            </a:r>
            <a:r>
              <a:rPr lang="nl-NL" dirty="0"/>
              <a:t>levensduur, en herbruikbaarheid niet langer</a:t>
            </a:r>
            <a:r>
              <a:rPr lang="nl-NL" baseline="0" dirty="0"/>
              <a:t> </a:t>
            </a:r>
            <a:r>
              <a:rPr lang="nl-NL" dirty="0"/>
              <a:t>risico's,</a:t>
            </a:r>
            <a:r>
              <a:rPr lang="nl-NL" baseline="0" dirty="0"/>
              <a:t> </a:t>
            </a:r>
            <a:r>
              <a:rPr lang="nl-NL" dirty="0"/>
              <a:t>maar in plaats daarvan drivers van meer inkomsten en</a:t>
            </a:r>
            <a:r>
              <a:rPr lang="nl-NL" baseline="0" dirty="0"/>
              <a:t> </a:t>
            </a:r>
            <a:r>
              <a:rPr lang="nl-NL" dirty="0"/>
              <a:t>lagere kosten. Dit model</a:t>
            </a:r>
            <a:r>
              <a:rPr lang="nl-NL" baseline="0" dirty="0"/>
              <a:t> past goed bij </a:t>
            </a:r>
            <a:r>
              <a:rPr lang="nl-NL" dirty="0"/>
              <a:t>bedrijven die een hoge</a:t>
            </a:r>
            <a:r>
              <a:rPr lang="nl-NL" baseline="0" dirty="0"/>
              <a:t> materiaalkost voor hun producten </a:t>
            </a:r>
            <a:r>
              <a:rPr lang="nl-NL" dirty="0"/>
              <a:t>hebben en die producten</a:t>
            </a:r>
            <a:r>
              <a:rPr lang="nl-NL" baseline="0" dirty="0"/>
              <a:t> hebben die technisch complex onderhoud vragen dat niet zo eenvoudig door de klant zelf kan gedaan worden. Hierdoor kunnen ze makkelijker een dienst verkopen, en kunnen ze de hoge materiaalwaarde capteren na end-of-life.  </a:t>
            </a:r>
            <a:endParaRPr lang="nl-NL" dirty="0"/>
          </a:p>
          <a:p>
            <a:endParaRPr lang="nl-NL" dirty="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30</a:t>
            </a:fld>
            <a:endParaRPr lang="nl-BE"/>
          </a:p>
        </p:txBody>
      </p:sp>
    </p:spTree>
    <p:extLst>
      <p:ext uri="{BB962C8B-B14F-4D97-AF65-F5344CB8AC3E}">
        <p14:creationId xmlns:p14="http://schemas.microsoft.com/office/powerpoint/2010/main" val="156530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Tussen enkel producten aan de ene kant en enkel diensten aan de andere ligt een waaier aan product-dienstcombinaties. Deze infografiek brengt de voornaamste combinaties in kaart, onderverdeeld in </a:t>
            </a:r>
            <a:r>
              <a:rPr lang="nl-BE" sz="1200" b="0" i="0" u="sng" strike="noStrike" kern="1200" baseline="0" dirty="0">
                <a:solidFill>
                  <a:schemeClr val="tx1"/>
                </a:solidFill>
                <a:latin typeface="+mn-lt"/>
                <a:ea typeface="+mn-ea"/>
                <a:cs typeface="+mn-cs"/>
              </a:rPr>
              <a:t>3 categorieën</a:t>
            </a:r>
            <a:r>
              <a:rPr lang="nl-BE" sz="1200" b="0" i="0" u="none" strike="noStrike" kern="1200" baseline="0" dirty="0">
                <a:solidFill>
                  <a:schemeClr val="tx1"/>
                </a:solidFill>
                <a:latin typeface="+mn-lt"/>
                <a:ea typeface="+mn-ea"/>
                <a:cs typeface="+mn-cs"/>
              </a:rPr>
              <a:t>:</a:t>
            </a:r>
          </a:p>
          <a:p>
            <a:r>
              <a:rPr lang="nl-BE" sz="1200" b="0" i="0" u="none" strike="noStrike" kern="1200" baseline="0" dirty="0">
                <a:solidFill>
                  <a:schemeClr val="tx1"/>
                </a:solidFill>
                <a:latin typeface="+mn-lt"/>
                <a:ea typeface="+mn-ea"/>
                <a:cs typeface="+mn-cs"/>
              </a:rPr>
              <a:t>De eerste categorie van </a:t>
            </a:r>
            <a:r>
              <a:rPr lang="nl-BE" sz="1200" b="0" i="0" u="none" strike="noStrike" kern="1200" baseline="0" dirty="0" err="1">
                <a:solidFill>
                  <a:schemeClr val="tx1"/>
                </a:solidFill>
                <a:latin typeface="+mn-lt"/>
                <a:ea typeface="+mn-ea"/>
                <a:cs typeface="+mn-cs"/>
              </a:rPr>
              <a:t>PDC’s</a:t>
            </a:r>
            <a:r>
              <a:rPr lang="nl-BE" sz="1200" b="0" i="0" u="none" strike="noStrike" kern="1200" baseline="0" dirty="0">
                <a:solidFill>
                  <a:schemeClr val="tx1"/>
                </a:solidFill>
                <a:latin typeface="+mn-lt"/>
                <a:ea typeface="+mn-ea"/>
                <a:cs typeface="+mn-cs"/>
              </a:rPr>
              <a:t> zijn de </a:t>
            </a:r>
            <a:r>
              <a:rPr lang="nl-BE" sz="1200" b="1" i="0" u="none" strike="noStrike" kern="1200" baseline="0" dirty="0">
                <a:solidFill>
                  <a:schemeClr val="tx1"/>
                </a:solidFill>
                <a:latin typeface="+mn-lt"/>
                <a:ea typeface="+mn-ea"/>
                <a:cs typeface="+mn-cs"/>
              </a:rPr>
              <a:t>Productgeoriënteerde diensten: </a:t>
            </a:r>
            <a:r>
              <a:rPr lang="nl-BE" sz="1200" b="0" i="0" u="none" strike="noStrike" kern="1200" baseline="0" dirty="0">
                <a:solidFill>
                  <a:schemeClr val="tx1"/>
                </a:solidFill>
                <a:latin typeface="+mn-lt"/>
                <a:ea typeface="+mn-ea"/>
                <a:cs typeface="+mn-cs"/>
              </a:rPr>
              <a:t>De kern van het </a:t>
            </a:r>
            <a:r>
              <a:rPr lang="nl-BE" sz="1200" b="0" i="0" u="none" strike="noStrike" kern="1200" baseline="0" dirty="0" err="1">
                <a:solidFill>
                  <a:schemeClr val="tx1"/>
                </a:solidFill>
                <a:latin typeface="+mn-lt"/>
                <a:ea typeface="+mn-ea"/>
                <a:cs typeface="+mn-cs"/>
              </a:rPr>
              <a:t>businessmodel</a:t>
            </a:r>
            <a:r>
              <a:rPr lang="nl-BE" sz="1200" b="0" i="0" u="none" strike="noStrike" kern="1200" baseline="0" dirty="0">
                <a:solidFill>
                  <a:schemeClr val="tx1"/>
                </a:solidFill>
                <a:latin typeface="+mn-lt"/>
                <a:ea typeface="+mn-ea"/>
                <a:cs typeface="+mn-cs"/>
              </a:rPr>
              <a:t> is nog steeds de verkoop van goederen, maar inclusief één of verschillende bijkomende diensten.</a:t>
            </a:r>
            <a:endParaRPr lang="nl-BE" sz="1200" b="1" i="0" u="none" strike="noStrike" kern="1200" baseline="0" dirty="0">
              <a:solidFill>
                <a:schemeClr val="tx1"/>
              </a:solidFill>
              <a:latin typeface="+mn-lt"/>
              <a:ea typeface="+mn-ea"/>
              <a:cs typeface="+mn-cs"/>
            </a:endParaRPr>
          </a:p>
          <a:p>
            <a:r>
              <a:rPr lang="nl-BE" sz="1200" b="0" i="0" u="none" strike="noStrike" kern="1200" baseline="0" dirty="0">
                <a:solidFill>
                  <a:schemeClr val="tx1"/>
                </a:solidFill>
                <a:latin typeface="+mn-lt"/>
                <a:ea typeface="+mn-ea"/>
                <a:cs typeface="+mn-cs"/>
              </a:rPr>
              <a:t>De tweede categorie zijn de </a:t>
            </a:r>
            <a:r>
              <a:rPr lang="nl-BE" sz="1200" b="1" i="0" u="none" strike="noStrike" kern="1200" baseline="0" dirty="0">
                <a:solidFill>
                  <a:schemeClr val="tx1"/>
                </a:solidFill>
                <a:latin typeface="+mn-lt"/>
                <a:ea typeface="+mn-ea"/>
                <a:cs typeface="+mn-cs"/>
              </a:rPr>
              <a:t>Gebruiksgeoriënteerde diensten: </a:t>
            </a:r>
            <a:r>
              <a:rPr lang="nl-BE" sz="1200" b="0" i="0" u="none" strike="noStrike" kern="1200" baseline="0" dirty="0">
                <a:solidFill>
                  <a:schemeClr val="tx1"/>
                </a:solidFill>
                <a:latin typeface="+mn-lt"/>
                <a:ea typeface="+mn-ea"/>
                <a:cs typeface="+mn-cs"/>
              </a:rPr>
              <a:t>Ook hier speelt het traditionele product nog steeds een centrale rol, maar het </a:t>
            </a:r>
            <a:r>
              <a:rPr lang="nl-BE" sz="1200" b="0" i="0" u="none" strike="noStrike" kern="1200" baseline="0" dirty="0" err="1">
                <a:solidFill>
                  <a:schemeClr val="tx1"/>
                </a:solidFill>
                <a:latin typeface="+mn-lt"/>
                <a:ea typeface="+mn-ea"/>
                <a:cs typeface="+mn-cs"/>
              </a:rPr>
              <a:t>businessmodel</a:t>
            </a:r>
            <a:r>
              <a:rPr lang="nl-BE" sz="1200" b="0" i="0" u="none" strike="noStrike" kern="1200" baseline="0" dirty="0">
                <a:solidFill>
                  <a:schemeClr val="tx1"/>
                </a:solidFill>
                <a:latin typeface="+mn-lt"/>
                <a:ea typeface="+mn-ea"/>
                <a:cs typeface="+mn-cs"/>
              </a:rPr>
              <a:t> richt zich niet meer op het verkopen ervan. Het product blijft eigendom van de aanbieder. </a:t>
            </a:r>
            <a:endParaRPr lang="nl-BE" sz="1200" b="1" i="0" u="none" strike="noStrike" kern="1200" baseline="0" dirty="0">
              <a:solidFill>
                <a:schemeClr val="tx1"/>
              </a:solidFill>
              <a:latin typeface="+mn-lt"/>
              <a:ea typeface="+mn-ea"/>
              <a:cs typeface="+mn-cs"/>
            </a:endParaRPr>
          </a:p>
          <a:p>
            <a:pPr marL="0" indent="0">
              <a:buFont typeface="+mj-lt"/>
              <a:buNone/>
            </a:pPr>
            <a:r>
              <a:rPr lang="nl-BE" sz="1200" b="0" i="0" u="none" strike="noStrike" kern="1200" baseline="0" dirty="0">
                <a:solidFill>
                  <a:schemeClr val="tx1"/>
                </a:solidFill>
                <a:latin typeface="+mn-lt"/>
                <a:ea typeface="+mn-ea"/>
                <a:cs typeface="+mn-cs"/>
              </a:rPr>
              <a:t>Een derde categorie zijn de </a:t>
            </a:r>
            <a:r>
              <a:rPr lang="nl-BE" sz="1200" b="1" i="0" u="none" strike="noStrike" kern="1200" baseline="0" dirty="0">
                <a:solidFill>
                  <a:schemeClr val="tx1"/>
                </a:solidFill>
                <a:latin typeface="+mn-lt"/>
                <a:ea typeface="+mn-ea"/>
                <a:cs typeface="+mn-cs"/>
              </a:rPr>
              <a:t>Resultaatgeoriënteerde diensten: </a:t>
            </a:r>
            <a:r>
              <a:rPr lang="nl-BE" sz="1200" b="0" i="0" u="none" strike="noStrike" kern="1200" baseline="0" dirty="0">
                <a:solidFill>
                  <a:schemeClr val="tx1"/>
                </a:solidFill>
                <a:latin typeface="+mn-lt"/>
                <a:ea typeface="+mn-ea"/>
                <a:cs typeface="+mn-cs"/>
              </a:rPr>
              <a:t>In dit </a:t>
            </a:r>
            <a:r>
              <a:rPr lang="nl-BE" sz="1200" b="0" i="0" u="none" strike="noStrike" kern="1200" baseline="0" dirty="0" err="1">
                <a:solidFill>
                  <a:schemeClr val="tx1"/>
                </a:solidFill>
                <a:latin typeface="+mn-lt"/>
                <a:ea typeface="+mn-ea"/>
                <a:cs typeface="+mn-cs"/>
              </a:rPr>
              <a:t>businessmodel</a:t>
            </a:r>
            <a:r>
              <a:rPr lang="nl-BE" sz="1200" b="0" i="0" u="none" strike="noStrike" kern="1200" baseline="0" dirty="0">
                <a:solidFill>
                  <a:schemeClr val="tx1"/>
                </a:solidFill>
                <a:latin typeface="+mn-lt"/>
                <a:ea typeface="+mn-ea"/>
                <a:cs typeface="+mn-cs"/>
              </a:rPr>
              <a:t> hebben aanbieder en klant een akkoord over een bepaald resultaat, zonder dat er een afspraak bestaat over welk specifiek product nodig is om dit resultaat te bereiken.</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31</a:t>
            </a:fld>
            <a:endParaRPr lang="nl-BE"/>
          </a:p>
        </p:txBody>
      </p:sp>
    </p:spTree>
    <p:extLst>
      <p:ext uri="{BB962C8B-B14F-4D97-AF65-F5344CB8AC3E}">
        <p14:creationId xmlns:p14="http://schemas.microsoft.com/office/powerpoint/2010/main" val="401867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err="1"/>
              <a:t>Bundles</a:t>
            </a:r>
            <a:r>
              <a:rPr lang="nl-BE" b="1" dirty="0"/>
              <a:t> biedt wasmachines aan, waarbij je betaalt per wasbeurt. </a:t>
            </a:r>
          </a:p>
          <a:p>
            <a:endParaRPr lang="nl-BE" b="1" dirty="0"/>
          </a:p>
          <a:p>
            <a:r>
              <a:rPr lang="nl-BE" dirty="0" err="1"/>
              <a:t>Bundles</a:t>
            </a:r>
            <a:r>
              <a:rPr lang="nl-BE" dirty="0"/>
              <a:t> verhuurt kwalitatieve wasmachines per wasbeurt.</a:t>
            </a:r>
          </a:p>
          <a:p>
            <a:r>
              <a:rPr lang="nl-BE" dirty="0"/>
              <a:t>Dankzij een uitgekiende marketing is er veel interesse bij het publiek. Inmiddels heeft het bedrijf zo'n 100 machines draaien.</a:t>
            </a:r>
          </a:p>
          <a:p>
            <a:r>
              <a:rPr lang="nl-BE" dirty="0"/>
              <a:t>Als startende product-dienst leverancier botst </a:t>
            </a:r>
            <a:r>
              <a:rPr lang="nl-BE" dirty="0" err="1"/>
              <a:t>Bundles</a:t>
            </a:r>
            <a:r>
              <a:rPr lang="nl-BE" dirty="0"/>
              <a:t> echter tegen een financieringsnood aan: het bedrijf moet op voorhand grote investeringen doen voor de aanschaf van de machines. Via </a:t>
            </a:r>
            <a:r>
              <a:rPr lang="nl-BE" dirty="0" err="1"/>
              <a:t>crowdfunding</a:t>
            </a:r>
            <a:r>
              <a:rPr lang="nl-BE" dirty="0"/>
              <a:t> leent het bedrijf daarvoor succesvol geld.</a:t>
            </a:r>
          </a:p>
          <a:p>
            <a:r>
              <a:rPr lang="nl-BE" dirty="0"/>
              <a:t>Als </a:t>
            </a:r>
            <a:r>
              <a:rPr lang="nl-BE" dirty="0" err="1"/>
              <a:t>Bundles</a:t>
            </a:r>
            <a:r>
              <a:rPr lang="nl-BE" dirty="0"/>
              <a:t> een voldoende grote afzetmarkt kan bedienen, bouwt Miele een speciale </a:t>
            </a:r>
            <a:r>
              <a:rPr lang="nl-BE" dirty="0" err="1"/>
              <a:t>Bundles</a:t>
            </a:r>
            <a:r>
              <a:rPr lang="nl-BE" dirty="0"/>
              <a:t>-wasmachine.</a:t>
            </a:r>
          </a:p>
          <a:p>
            <a:endParaRPr lang="nl-BE" dirty="0"/>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33</a:t>
            </a:fld>
            <a:endParaRPr lang="nl-BE"/>
          </a:p>
        </p:txBody>
      </p:sp>
    </p:spTree>
    <p:extLst>
      <p:ext uri="{BB962C8B-B14F-4D97-AF65-F5344CB8AC3E}">
        <p14:creationId xmlns:p14="http://schemas.microsoft.com/office/powerpoint/2010/main" val="111319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FF617BB-7091-AF4D-90B3-D2E4AE9517F4}" type="slidenum">
              <a:rPr lang="nl-NL" smtClean="0">
                <a:solidFill>
                  <a:prstClr val="black"/>
                </a:solidFill>
              </a:rPr>
              <a:pPr/>
              <a:t>36</a:t>
            </a:fld>
            <a:endParaRPr lang="nl-NL">
              <a:solidFill>
                <a:prstClr val="black"/>
              </a:solidFill>
            </a:endParaRPr>
          </a:p>
        </p:txBody>
      </p:sp>
    </p:spTree>
    <p:extLst>
      <p:ext uri="{BB962C8B-B14F-4D97-AF65-F5344CB8AC3E}">
        <p14:creationId xmlns:p14="http://schemas.microsoft.com/office/powerpoint/2010/main" val="252948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17008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De circulaire economie is een economisch systeem dat draait om </a:t>
            </a:r>
            <a:r>
              <a:rPr lang="nl-NL" b="1" dirty="0"/>
              <a:t>efficiënt en effectief omgaan met grondstoffen. </a:t>
            </a:r>
          </a:p>
          <a:p>
            <a:r>
              <a:rPr lang="nl-NL" dirty="0"/>
              <a:t>Binnen een circulaire economie worden grondstoffen, materialen en producten op een zo hoogwaardig mogelijke manier </a:t>
            </a:r>
            <a:r>
              <a:rPr lang="nl-NL" dirty="0" err="1"/>
              <a:t>heringezet</a:t>
            </a:r>
            <a:r>
              <a:rPr lang="nl-NL" dirty="0"/>
              <a:t>. </a:t>
            </a:r>
          </a:p>
          <a:p>
            <a:endParaRPr lang="nl-NL" dirty="0"/>
          </a:p>
        </p:txBody>
      </p:sp>
      <p:sp>
        <p:nvSpPr>
          <p:cNvPr id="4" name="Tijdelijke aanduiding voor dianummer 3"/>
          <p:cNvSpPr>
            <a:spLocks noGrp="1"/>
          </p:cNvSpPr>
          <p:nvPr>
            <p:ph type="sldNum" sz="quarter" idx="10"/>
          </p:nvPr>
        </p:nvSpPr>
        <p:spPr>
          <a:xfrm>
            <a:off x="3884613" y="8685213"/>
            <a:ext cx="2971800" cy="457200"/>
          </a:xfrm>
          <a:prstGeom prst="rect">
            <a:avLst/>
          </a:prstGeom>
        </p:spPr>
        <p:txBody>
          <a:bodyPr/>
          <a:lstStyle/>
          <a:p>
            <a:fld id="{5426518F-DD76-1546-9B83-7092B87872AF}" type="slidenum">
              <a:rPr lang="nl-NL" smtClean="0"/>
              <a:pPr/>
              <a:t>7</a:t>
            </a:fld>
            <a:endParaRPr lang="nl-NL"/>
          </a:p>
        </p:txBody>
      </p:sp>
    </p:spTree>
    <p:extLst>
      <p:ext uri="{BB962C8B-B14F-4D97-AF65-F5344CB8AC3E}">
        <p14:creationId xmlns:p14="http://schemas.microsoft.com/office/powerpoint/2010/main" val="270020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indent="0" defTabSz="171450" eaLnBrk="1" fontAlgn="auto" latinLnBrk="0" hangingPunct="1">
              <a:lnSpc>
                <a:spcPct val="117999"/>
              </a:lnSpc>
              <a:spcBef>
                <a:spcPts val="0"/>
              </a:spcBef>
              <a:spcAft>
                <a:spcPts val="0"/>
              </a:spcAft>
              <a:buClrTx/>
              <a:buSzTx/>
              <a:buFontTx/>
              <a:buNone/>
              <a:tabLst/>
              <a:defRPr/>
            </a:pPr>
            <a:r>
              <a:rPr lang="nl-NL" sz="800" dirty="0">
                <a:latin typeface="Flanders Art Sans"/>
                <a:cs typeface="Flanders Art Sans"/>
              </a:rPr>
              <a:t>TRANSITIE NAAR EEN CIRCULAIRE ECONMIE – denken in waardebehoud over de</a:t>
            </a:r>
            <a:r>
              <a:rPr lang="nl-NL" sz="800" baseline="0" dirty="0">
                <a:latin typeface="Flanders Art Sans"/>
                <a:cs typeface="Flanders Art Sans"/>
              </a:rPr>
              <a:t> volledige levenscyclus </a:t>
            </a:r>
            <a:endParaRPr lang="nl-NL" dirty="0"/>
          </a:p>
          <a:p>
            <a:endParaRPr lang="nl-NL" dirty="0"/>
          </a:p>
          <a:p>
            <a:r>
              <a:rPr lang="nl-NL" dirty="0" err="1"/>
              <a:t>Cascaderen</a:t>
            </a:r>
            <a:r>
              <a:rPr lang="nl-NL" dirty="0"/>
              <a:t> is ervoor zorgen dat producten of onderdelen worden ingezet in een nieuwe cyclus die zo dicht mogelijk bij de huidige cyclus ligt. Dat leidt tot zo min mogelijk waardeverlies. Dat proces verloopt volgens een cascade, eigenlijk een getrapte opeenvolging van cycli. Hoe dichterbij de trede is vanaf het startpunt, hoe minder waardeverlies er optreedt. Cascades zijn zowel in de biosfeer als in de </a:t>
            </a:r>
            <a:r>
              <a:rPr lang="nl-NL" dirty="0" err="1"/>
              <a:t>technosfeer</a:t>
            </a:r>
            <a:r>
              <a:rPr lang="nl-NL" dirty="0"/>
              <a:t> mogelijk.</a:t>
            </a:r>
          </a:p>
          <a:p>
            <a:r>
              <a:rPr lang="nl-NL" dirty="0"/>
              <a:t>De focus bij circulair inkopen ligt op waardebehoud van producten en materialen. Dat vraagt om een benadering waarbij grondstoffen en afvalstromen zo hoogwaardig mogelijk woorden (her)ingezet, om de levensduur te maximaliseren. Afhankelijk van de oorsprong van een product, technisch of biologisch, kan dat in verschillende fases, ook wel cascades genoemd.</a:t>
            </a:r>
          </a:p>
          <a:p>
            <a:endParaRPr lang="nl-NL" dirty="0"/>
          </a:p>
        </p:txBody>
      </p:sp>
      <p:sp>
        <p:nvSpPr>
          <p:cNvPr id="4" name="Tijdelijke aanduiding voor dianummer 3"/>
          <p:cNvSpPr>
            <a:spLocks noGrp="1"/>
          </p:cNvSpPr>
          <p:nvPr>
            <p:ph type="sldNum" sz="quarter" idx="10"/>
          </p:nvPr>
        </p:nvSpPr>
        <p:spPr>
          <a:xfrm>
            <a:off x="3884613" y="8685213"/>
            <a:ext cx="2971800" cy="457200"/>
          </a:xfrm>
          <a:prstGeom prst="rect">
            <a:avLst/>
          </a:prstGeom>
        </p:spPr>
        <p:txBody>
          <a:bodyPr/>
          <a:lstStyle/>
          <a:p>
            <a:fld id="{5426518F-DD76-1546-9B83-7092B87872AF}" type="slidenum">
              <a:rPr lang="nl-NL" smtClean="0"/>
              <a:pPr/>
              <a:t>8</a:t>
            </a:fld>
            <a:endParaRPr lang="nl-NL"/>
          </a:p>
        </p:txBody>
      </p:sp>
    </p:spTree>
    <p:extLst>
      <p:ext uri="{BB962C8B-B14F-4D97-AF65-F5344CB8AC3E}">
        <p14:creationId xmlns:p14="http://schemas.microsoft.com/office/powerpoint/2010/main" val="90313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ka je dit doen?</a:t>
            </a:r>
          </a:p>
        </p:txBody>
      </p:sp>
    </p:spTree>
    <p:extLst>
      <p:ext uri="{BB962C8B-B14F-4D97-AF65-F5344CB8AC3E}">
        <p14:creationId xmlns:p14="http://schemas.microsoft.com/office/powerpoint/2010/main" val="4261471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85168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In theorie klinkt dat vrij eenvoudig, maar de praktijk is vaak niet zo simpel.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Er bestaan heel wat circulaire bedrijfsmodellen, die op diverse manieren kunnen gestructureerd worden. </a:t>
            </a: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Eén van de manieren om deze op een heldere manier weer te geven is het ACCENTURE-model. Dit model is gebaseerd op een analyse van 120 cases van bedrijven die op innovatieve wijze de productiviteit van hun grondstoffen verbeterd hebben. </a:t>
            </a: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dirty="0"/>
              <a:t>De dikke cirkel centraal stelt de keten of levenscyclus voor van een product: van grondstof over verkoop tot levenseinde en terugname. Doorheen die keten kunnen verschillende lussen of extra kringlopen gemaakt worden.</a:t>
            </a:r>
            <a:br>
              <a:rPr lang="nl-BE" dirty="0"/>
            </a:br>
            <a:r>
              <a:rPr lang="nl-BE" dirty="0"/>
              <a:t>Bijvoorbeeld: een product dat defect raakt bij gebruik/consumptie, kan na herstel opnieuw in dezelfde gebruiksfase terecht komen.</a:t>
            </a: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In het model worden 5 onderliggende business modellen onderscheiden. </a:t>
            </a:r>
          </a:p>
          <a:p>
            <a:r>
              <a:rPr lang="nl-BE" dirty="0"/>
              <a:t>Een onderneming kan</a:t>
            </a:r>
            <a:r>
              <a:rPr lang="nl-BE" baseline="0" dirty="0"/>
              <a:t> deze</a:t>
            </a:r>
            <a:r>
              <a:rPr lang="nl-BE" dirty="0"/>
              <a:t> vijf wegen bewandelen in de richting naar meer circulariteit:</a:t>
            </a:r>
          </a:p>
          <a:p>
            <a:r>
              <a:rPr lang="nl-BE" dirty="0"/>
              <a:t>- Circulaire input gebruiken;</a:t>
            </a:r>
          </a:p>
          <a:p>
            <a:r>
              <a:rPr lang="nl-BE" dirty="0"/>
              <a:t>- Grondstoffen herwinnen;</a:t>
            </a:r>
          </a:p>
          <a:p>
            <a:r>
              <a:rPr lang="nl-BE" dirty="0"/>
              <a:t>- Levensduur verlengen;</a:t>
            </a:r>
          </a:p>
          <a:p>
            <a:r>
              <a:rPr lang="nl-BE" dirty="0"/>
              <a:t>- Gebruik</a:t>
            </a:r>
            <a:r>
              <a:rPr lang="nl-BE" baseline="0" dirty="0"/>
              <a:t> maken van d</a:t>
            </a:r>
            <a:r>
              <a:rPr lang="nl-BE" dirty="0"/>
              <a:t>eelplatformen;</a:t>
            </a:r>
          </a:p>
          <a:p>
            <a:r>
              <a:rPr lang="nl-BE" dirty="0"/>
              <a:t>- Product als een dienst aanbieden. </a:t>
            </a: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endParaRPr lang="nl-BE" sz="1200" kern="1200" baseline="0" dirty="0">
              <a:solidFill>
                <a:schemeClr val="tx1"/>
              </a:solidFill>
              <a:latin typeface="+mn-lt"/>
              <a:ea typeface="+mn-ea"/>
              <a:cs typeface="+mn-cs"/>
            </a:endParaRPr>
          </a:p>
          <a:p>
            <a:pPr marL="0" marR="0" indent="0" algn="l" defTabSz="973845" rtl="0" eaLnBrk="1" fontAlgn="auto" latinLnBrk="0" hangingPunct="1">
              <a:lnSpc>
                <a:spcPct val="100000"/>
              </a:lnSpc>
              <a:spcBef>
                <a:spcPts val="0"/>
              </a:spcBef>
              <a:spcAft>
                <a:spcPts val="0"/>
              </a:spcAft>
              <a:buClrTx/>
              <a:buSzTx/>
              <a:buFontTx/>
              <a:buNone/>
              <a:tabLst/>
              <a:defRPr/>
            </a:pPr>
            <a:r>
              <a:rPr lang="nl-BE" sz="1200" kern="1200" baseline="0" dirty="0">
                <a:solidFill>
                  <a:schemeClr val="tx1"/>
                </a:solidFill>
                <a:latin typeface="+mn-lt"/>
                <a:ea typeface="+mn-ea"/>
                <a:cs typeface="+mn-cs"/>
              </a:rPr>
              <a:t>In het vervolg van deze module bespreken we alle 5 business modellen, en illustreren we met verschillende voorbeelden hoe Belgische bedrijven deze modellen succesvol in de praktijk weten te brengen. </a:t>
            </a:r>
            <a:endParaRPr lang="nl-NL" sz="1200" kern="1200" baseline="0" dirty="0">
              <a:solidFill>
                <a:schemeClr val="tx1"/>
              </a:solidFill>
              <a:effectLst/>
              <a:latin typeface="+mn-lt"/>
              <a:ea typeface="+mn-ea"/>
              <a:cs typeface="+mn-cs"/>
            </a:endParaRPr>
          </a:p>
          <a:p>
            <a:pPr marL="0" indent="0">
              <a:buFontTx/>
              <a:buNone/>
            </a:pPr>
            <a:endParaRPr lang="nl-NL"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12</a:t>
            </a:fld>
            <a:endParaRPr lang="nl-BE"/>
          </a:p>
        </p:txBody>
      </p:sp>
    </p:spTree>
    <p:extLst>
      <p:ext uri="{BB962C8B-B14F-4D97-AF65-F5344CB8AC3E}">
        <p14:creationId xmlns:p14="http://schemas.microsoft.com/office/powerpoint/2010/main" val="96018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Model 1 : Gebruik</a:t>
            </a:r>
            <a:r>
              <a:rPr lang="nl-NL" b="1" baseline="0" dirty="0"/>
              <a:t> circulaire </a:t>
            </a:r>
            <a:r>
              <a:rPr lang="nl-NL" b="1" baseline="0" dirty="0" err="1"/>
              <a:t>inputs</a:t>
            </a:r>
            <a:endParaRPr lang="nl-NL" b="1" dirty="0"/>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BE" dirty="0"/>
              <a:t>Het begint bij het begin: produceer zoveel mogelijk met hernieuwbare energie, </a:t>
            </a:r>
            <a:r>
              <a:rPr lang="nl-BE" dirty="0" err="1"/>
              <a:t>biogebaseerde</a:t>
            </a:r>
            <a:r>
              <a:rPr lang="nl-BE" dirty="0"/>
              <a:t>, afbreekbare of recycleerbare </a:t>
            </a:r>
            <a:r>
              <a:rPr lang="nl-BE" u="sng" dirty="0"/>
              <a:t>grondstoffen</a:t>
            </a:r>
            <a:r>
              <a:rPr lang="nl-BE" dirty="0"/>
              <a:t>. Gebruik minder materialen, </a:t>
            </a:r>
            <a:r>
              <a:rPr lang="nl-BE" dirty="0" err="1"/>
              <a:t>dematerialiseer</a:t>
            </a:r>
            <a:r>
              <a:rPr lang="nl-BE" dirty="0"/>
              <a:t> of </a:t>
            </a:r>
            <a:r>
              <a:rPr lang="nl-BE" dirty="0" err="1"/>
              <a:t>virtualiseer</a:t>
            </a:r>
            <a:r>
              <a:rPr lang="nl-BE" dirty="0"/>
              <a:t>. Koop ook circulair aan.</a:t>
            </a:r>
            <a:endParaRPr lang="nl-NL" dirty="0"/>
          </a:p>
          <a:p>
            <a:endParaRPr lang="nl-NL" dirty="0"/>
          </a:p>
          <a:p>
            <a:r>
              <a:rPr lang="nl-NL" dirty="0"/>
              <a:t>Via dit model</a:t>
            </a:r>
            <a:r>
              <a:rPr lang="nl-NL" baseline="0" dirty="0"/>
              <a:t> kunnen</a:t>
            </a:r>
            <a:r>
              <a:rPr lang="nl-NL" dirty="0"/>
              <a:t> bedrijven de </a:t>
            </a:r>
            <a:r>
              <a:rPr lang="nl-NL" baseline="0" dirty="0"/>
              <a:t>lineaire</a:t>
            </a:r>
            <a:r>
              <a:rPr lang="nl-NL" dirty="0"/>
              <a:t> benadering verlaten en het gebruik van schaarse grondstoffen </a:t>
            </a:r>
            <a:r>
              <a:rPr lang="nl-NL" dirty="0" err="1"/>
              <a:t>uitfaseren</a:t>
            </a:r>
            <a:r>
              <a:rPr lang="nl-NL" dirty="0"/>
              <a:t>.</a:t>
            </a:r>
            <a:r>
              <a:rPr lang="nl-NL" baseline="0" dirty="0"/>
              <a:t> </a:t>
            </a:r>
            <a:r>
              <a:rPr lang="nl-NL" dirty="0"/>
              <a:t>Dit model is</a:t>
            </a:r>
            <a:r>
              <a:rPr lang="nl-NL" baseline="0" dirty="0"/>
              <a:t> </a:t>
            </a:r>
            <a:r>
              <a:rPr lang="nl-NL" dirty="0"/>
              <a:t>het meest krachtig voor bedrijven die te maken hebben met</a:t>
            </a:r>
            <a:r>
              <a:rPr lang="nl-NL" baseline="0" dirty="0"/>
              <a:t> </a:t>
            </a:r>
            <a:r>
              <a:rPr lang="nl-NL" dirty="0"/>
              <a:t>schaarse grondstoffen of grondstoffen met een grote</a:t>
            </a:r>
            <a:r>
              <a:rPr lang="nl-NL" baseline="0" dirty="0"/>
              <a:t> </a:t>
            </a:r>
            <a:r>
              <a:rPr lang="nl-NL" dirty="0"/>
              <a:t>ecologische voetafdruk.</a:t>
            </a:r>
          </a:p>
        </p:txBody>
      </p:sp>
      <p:sp>
        <p:nvSpPr>
          <p:cNvPr id="4" name="Tijdelijke aanduiding voor dianummer 3"/>
          <p:cNvSpPr>
            <a:spLocks noGrp="1"/>
          </p:cNvSpPr>
          <p:nvPr>
            <p:ph type="sldNum" sz="quarter" idx="10"/>
          </p:nvPr>
        </p:nvSpPr>
        <p:spPr/>
        <p:txBody>
          <a:bodyPr/>
          <a:lstStyle/>
          <a:p>
            <a:fld id="{566A0F84-9161-4DC8-A791-BBB3A175B77F}" type="slidenum">
              <a:rPr lang="nl-BE" smtClean="0"/>
              <a:t>13</a:t>
            </a:fld>
            <a:endParaRPr lang="nl-BE"/>
          </a:p>
        </p:txBody>
      </p:sp>
    </p:spTree>
    <p:extLst>
      <p:ext uri="{BB962C8B-B14F-4D97-AF65-F5344CB8AC3E}">
        <p14:creationId xmlns:p14="http://schemas.microsoft.com/office/powerpoint/2010/main" val="391226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S PGothic" panose="020B0600070205080204" pitchFamily="34" charset="-128"/>
                <a:cs typeface="ＭＳ Ｐゴシック" charset="0"/>
              </a:rPr>
              <a:t>Stro is een </a:t>
            </a:r>
            <a:r>
              <a:rPr lang="nl-NL" sz="1200" b="1" i="0" kern="1200" dirty="0">
                <a:solidFill>
                  <a:schemeClr val="tx1"/>
                </a:solidFill>
                <a:effectLst/>
                <a:latin typeface="+mn-lt"/>
                <a:ea typeface="MS PGothic" panose="020B0600070205080204" pitchFamily="34" charset="-128"/>
                <a:cs typeface="ＭＳ Ｐゴシック" charset="0"/>
              </a:rPr>
              <a:t>natuurlijk materiaal</a:t>
            </a:r>
            <a:r>
              <a:rPr lang="nl-NL" sz="1200" b="0" i="0" kern="1200" dirty="0">
                <a:solidFill>
                  <a:schemeClr val="tx1"/>
                </a:solidFill>
                <a:effectLst/>
                <a:latin typeface="+mn-lt"/>
                <a:ea typeface="MS PGothic" panose="020B0600070205080204" pitchFamily="34" charset="-128"/>
                <a:cs typeface="ＭＳ Ｐゴシック" charset="0"/>
              </a:rPr>
              <a:t> dat lokaal</a:t>
            </a:r>
            <a:r>
              <a:rPr lang="nl-NL" sz="1200" b="0" i="0" kern="1200" baseline="0" dirty="0">
                <a:solidFill>
                  <a:schemeClr val="tx1"/>
                </a:solidFill>
                <a:effectLst/>
                <a:latin typeface="+mn-lt"/>
                <a:ea typeface="MS PGothic" panose="020B0600070205080204" pitchFamily="34" charset="-128"/>
                <a:cs typeface="ＭＳ Ｐゴシック" charset="0"/>
              </a:rPr>
              <a:t> in overvloed beschikbaar is</a:t>
            </a:r>
            <a:r>
              <a:rPr lang="nl-NL" sz="1200" b="0" i="0" kern="1200" dirty="0">
                <a:solidFill>
                  <a:schemeClr val="tx1"/>
                </a:solidFill>
                <a:effectLst/>
                <a:latin typeface="+mn-lt"/>
                <a:ea typeface="MS PGothic" panose="020B0600070205080204" pitchFamily="34" charset="-128"/>
                <a:cs typeface="ＭＳ Ｐゴシック" charset="0"/>
              </a:rPr>
              <a:t>. Het is perfect </a:t>
            </a:r>
            <a:r>
              <a:rPr lang="nl-NL" sz="1200" b="1" i="0" kern="1200" dirty="0" err="1">
                <a:solidFill>
                  <a:schemeClr val="tx1"/>
                </a:solidFill>
                <a:effectLst/>
                <a:latin typeface="+mn-lt"/>
                <a:ea typeface="MS PGothic" panose="020B0600070205080204" pitchFamily="34" charset="-128"/>
                <a:cs typeface="ＭＳ Ｐゴシック" charset="0"/>
              </a:rPr>
              <a:t>recycleerbaar</a:t>
            </a:r>
            <a:r>
              <a:rPr lang="nl-NL" sz="1200" b="0" i="0" kern="1200" dirty="0">
                <a:solidFill>
                  <a:schemeClr val="tx1"/>
                </a:solidFill>
                <a:effectLst/>
                <a:latin typeface="+mn-lt"/>
                <a:ea typeface="MS PGothic" panose="020B0600070205080204" pitchFamily="34" charset="-128"/>
                <a:cs typeface="ＭＳ Ｐゴシック" charset="0"/>
              </a:rPr>
              <a:t> als je je huis later zou willen afbreken, en biodegradeerbaar. Bovendien</a:t>
            </a:r>
            <a:r>
              <a:rPr lang="nl-NL" sz="1200" b="0" i="0" kern="1200" baseline="0" dirty="0">
                <a:solidFill>
                  <a:schemeClr val="tx1"/>
                </a:solidFill>
                <a:effectLst/>
                <a:latin typeface="+mn-lt"/>
                <a:ea typeface="MS PGothic" panose="020B0600070205080204" pitchFamily="34" charset="-128"/>
                <a:cs typeface="ＭＳ Ｐゴシック" charset="0"/>
              </a:rPr>
              <a:t> zijn s</a:t>
            </a:r>
            <a:r>
              <a:rPr lang="nl-NL" sz="1200" b="0" i="0" kern="1200" dirty="0">
                <a:solidFill>
                  <a:schemeClr val="tx1"/>
                </a:solidFill>
                <a:effectLst/>
                <a:latin typeface="+mn-lt"/>
                <a:ea typeface="MS PGothic" panose="020B0600070205080204" pitchFamily="34" charset="-128"/>
                <a:cs typeface="ＭＳ Ｐゴシック" charset="0"/>
              </a:rPr>
              <a:t>trobalen erg </a:t>
            </a:r>
            <a:r>
              <a:rPr lang="nl-NL" sz="1200" b="1" i="0" kern="1200" dirty="0">
                <a:solidFill>
                  <a:schemeClr val="tx1"/>
                </a:solidFill>
                <a:effectLst/>
                <a:latin typeface="+mn-lt"/>
                <a:ea typeface="MS PGothic" panose="020B0600070205080204" pitchFamily="34" charset="-128"/>
                <a:cs typeface="ＭＳ Ｐゴシック" charset="0"/>
              </a:rPr>
              <a:t>goedkoop</a:t>
            </a:r>
            <a:r>
              <a:rPr lang="nl-NL" sz="1200" b="0" i="0" kern="1200" dirty="0">
                <a:solidFill>
                  <a:schemeClr val="tx1"/>
                </a:solidFill>
                <a:effectLst/>
                <a:latin typeface="+mn-lt"/>
                <a:ea typeface="MS PGothic" panose="020B0600070205080204" pitchFamily="34" charset="-128"/>
                <a:cs typeface="ＭＳ Ｐゴシック" charset="0"/>
              </a:rPr>
              <a:t>.</a:t>
            </a:r>
            <a:br>
              <a:rPr lang="nl-NL" sz="1200" b="0" i="0" kern="1200" dirty="0">
                <a:solidFill>
                  <a:schemeClr val="tx1"/>
                </a:solidFill>
                <a:effectLst/>
                <a:latin typeface="+mn-lt"/>
                <a:ea typeface="MS PGothic" panose="020B0600070205080204" pitchFamily="34" charset="-128"/>
                <a:cs typeface="ＭＳ Ｐゴシック" charset="0"/>
              </a:rPr>
            </a:br>
            <a:endParaRPr lang="nl-NL" sz="1200" b="0" i="0" kern="1200" dirty="0">
              <a:solidFill>
                <a:schemeClr val="tx1"/>
              </a:solidFill>
              <a:effectLst/>
              <a:latin typeface="+mn-lt"/>
              <a:ea typeface="MS PGothic" panose="020B0600070205080204" pitchFamily="34" charset="-128"/>
              <a:cs typeface="ＭＳ Ｐゴシック" charset="0"/>
            </a:endParaRPr>
          </a:p>
          <a:p>
            <a:r>
              <a:rPr lang="nl-NL" sz="1200" b="0" i="0" kern="1200" dirty="0">
                <a:solidFill>
                  <a:schemeClr val="tx1"/>
                </a:solidFill>
                <a:effectLst/>
                <a:latin typeface="+mn-lt"/>
                <a:ea typeface="MS PGothic" panose="020B0600070205080204" pitchFamily="34" charset="-128"/>
                <a:cs typeface="ＭＳ Ｐゴシック" charset="0"/>
              </a:rPr>
              <a:t>Bouwen met stro is </a:t>
            </a:r>
            <a:r>
              <a:rPr lang="nl-NL" sz="1200" b="1" i="0" kern="1200" dirty="0">
                <a:solidFill>
                  <a:schemeClr val="tx1"/>
                </a:solidFill>
                <a:effectLst/>
                <a:latin typeface="+mn-lt"/>
                <a:ea typeface="MS PGothic" panose="020B0600070205080204" pitchFamily="34" charset="-128"/>
                <a:cs typeface="ＭＳ Ｐゴシック" charset="0"/>
              </a:rPr>
              <a:t>niet nieuw</a:t>
            </a:r>
            <a:r>
              <a:rPr lang="nl-NL" sz="1200" b="0" i="0" kern="1200" dirty="0">
                <a:solidFill>
                  <a:schemeClr val="tx1"/>
                </a:solidFill>
                <a:effectLst/>
                <a:latin typeface="+mn-lt"/>
                <a:ea typeface="MS PGothic" panose="020B0600070205080204" pitchFamily="34" charset="-128"/>
                <a:cs typeface="ＭＳ Ｐゴシック" charset="0"/>
              </a:rPr>
              <a:t>. Er bestaan strohuizen die al een eeuw oud zijn.</a:t>
            </a:r>
            <a:r>
              <a:rPr lang="nl-NL" sz="1200" b="0" i="0" kern="1200" baseline="0" dirty="0">
                <a:solidFill>
                  <a:schemeClr val="tx1"/>
                </a:solidFill>
                <a:effectLst/>
                <a:latin typeface="+mn-lt"/>
                <a:ea typeface="MS PGothic" panose="020B0600070205080204" pitchFamily="34" charset="-128"/>
                <a:cs typeface="ＭＳ Ｐゴシック" charset="0"/>
              </a:rPr>
              <a:t> </a:t>
            </a:r>
            <a:r>
              <a:rPr lang="nl-NL" sz="1200" b="0" i="0" kern="1200" dirty="0">
                <a:solidFill>
                  <a:schemeClr val="tx1"/>
                </a:solidFill>
                <a:effectLst/>
                <a:latin typeface="+mn-lt"/>
                <a:ea typeface="MS PGothic" panose="020B0600070205080204" pitchFamily="34" charset="-128"/>
                <a:cs typeface="ＭＳ Ｐゴシック" charset="0"/>
              </a:rPr>
              <a:t>Strowanden ‘ademen’ waardoor je zowel in de zomer als in de winter van een </a:t>
            </a:r>
            <a:r>
              <a:rPr lang="nl-NL" sz="1200" b="1" i="0" kern="1200" dirty="0">
                <a:solidFill>
                  <a:schemeClr val="tx1"/>
                </a:solidFill>
                <a:effectLst/>
                <a:latin typeface="+mn-lt"/>
                <a:ea typeface="MS PGothic" panose="020B0600070205080204" pitchFamily="34" charset="-128"/>
                <a:cs typeface="ＭＳ Ｐゴシック" charset="0"/>
              </a:rPr>
              <a:t>aangename temperatuur</a:t>
            </a:r>
            <a:r>
              <a:rPr lang="nl-NL" sz="1200" b="0" i="0" kern="1200" dirty="0">
                <a:solidFill>
                  <a:schemeClr val="tx1"/>
                </a:solidFill>
                <a:effectLst/>
                <a:latin typeface="+mn-lt"/>
                <a:ea typeface="MS PGothic" panose="020B0600070205080204" pitchFamily="34" charset="-128"/>
                <a:cs typeface="ＭＳ Ｐゴシック" charset="0"/>
              </a:rPr>
              <a:t> in huis kunt genieten.</a:t>
            </a:r>
            <a:r>
              <a:rPr lang="nl-NL" sz="1200" b="0" i="0" kern="1200" baseline="0" dirty="0">
                <a:solidFill>
                  <a:schemeClr val="tx1"/>
                </a:solidFill>
                <a:effectLst/>
                <a:latin typeface="+mn-lt"/>
                <a:ea typeface="MS PGothic" panose="020B0600070205080204" pitchFamily="34" charset="-128"/>
                <a:cs typeface="ＭＳ Ｐゴシック" charset="0"/>
              </a:rPr>
              <a:t> </a:t>
            </a:r>
            <a:r>
              <a:rPr lang="nl-NL" sz="1200" b="0" i="0" kern="1200" dirty="0">
                <a:solidFill>
                  <a:schemeClr val="tx1"/>
                </a:solidFill>
                <a:effectLst/>
                <a:latin typeface="+mn-lt"/>
                <a:ea typeface="MS PGothic" panose="020B0600070205080204" pitchFamily="34" charset="-128"/>
                <a:cs typeface="ＭＳ Ｐゴシック" charset="0"/>
              </a:rPr>
              <a:t>Op vlak van </a:t>
            </a:r>
            <a:r>
              <a:rPr lang="nl-NL" sz="1200" b="1" i="0" kern="1200" dirty="0">
                <a:solidFill>
                  <a:schemeClr val="tx1"/>
                </a:solidFill>
                <a:effectLst/>
                <a:latin typeface="+mn-lt"/>
                <a:ea typeface="MS PGothic" panose="020B0600070205080204" pitchFamily="34" charset="-128"/>
                <a:cs typeface="ＭＳ Ｐゴシック" charset="0"/>
              </a:rPr>
              <a:t>isolatie</a:t>
            </a:r>
            <a:r>
              <a:rPr lang="nl-NL" sz="1200" b="0" i="0" kern="1200" dirty="0">
                <a:solidFill>
                  <a:schemeClr val="tx1"/>
                </a:solidFill>
                <a:effectLst/>
                <a:latin typeface="+mn-lt"/>
                <a:ea typeface="MS PGothic" panose="020B0600070205080204" pitchFamily="34" charset="-128"/>
                <a:cs typeface="ＭＳ Ｐゴシック" charset="0"/>
              </a:rPr>
              <a:t> scoort stro prima. Zowel thermisch als op vlak van geluid.</a:t>
            </a:r>
            <a:endParaRPr lang="nl-NL" dirty="0"/>
          </a:p>
        </p:txBody>
      </p:sp>
      <p:sp>
        <p:nvSpPr>
          <p:cNvPr id="4" name="Tijdelijke aanduiding voor dianummer 3"/>
          <p:cNvSpPr>
            <a:spLocks noGrp="1"/>
          </p:cNvSpPr>
          <p:nvPr>
            <p:ph type="sldNum" sz="quarter" idx="10"/>
          </p:nvPr>
        </p:nvSpPr>
        <p:spPr/>
        <p:txBody>
          <a:bodyPr/>
          <a:lstStyle/>
          <a:p>
            <a:fld id="{8D3DB2DA-BAFA-4198-8424-3A8E1716C7D4}" type="slidenum">
              <a:rPr lang="nl-NL" altLang="nl-BE" smtClean="0">
                <a:solidFill>
                  <a:prstClr val="black"/>
                </a:solidFill>
              </a:rPr>
              <a:pPr/>
              <a:t>17</a:t>
            </a:fld>
            <a:endParaRPr lang="nl-NL" altLang="nl-BE">
              <a:solidFill>
                <a:prstClr val="black"/>
              </a:solidFill>
            </a:endParaRPr>
          </a:p>
        </p:txBody>
      </p:sp>
    </p:spTree>
    <p:extLst>
      <p:ext uri="{BB962C8B-B14F-4D97-AF65-F5344CB8AC3E}">
        <p14:creationId xmlns:p14="http://schemas.microsoft.com/office/powerpoint/2010/main" val="3308724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Afbeelding 2" descr="slide-16-9-cover-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4" name="Tijdelijke aanduiding voor titel 1"/>
          <p:cNvSpPr>
            <a:spLocks noGrp="1"/>
          </p:cNvSpPr>
          <p:nvPr>
            <p:ph type="title" hasCustomPrompt="1"/>
          </p:nvPr>
        </p:nvSpPr>
        <p:spPr>
          <a:xfrm>
            <a:off x="362118" y="1691015"/>
            <a:ext cx="3862239" cy="2044156"/>
          </a:xfrm>
          <a:prstGeom prst="rect">
            <a:avLst/>
          </a:prstGeom>
        </p:spPr>
        <p:txBody>
          <a:bodyPr vert="horz" lIns="91440" tIns="45720" rIns="91440" bIns="45720" rtlCol="0" anchor="ctr">
            <a:normAutofit/>
          </a:bodyPr>
          <a:lstStyle/>
          <a:p>
            <a:r>
              <a:rPr lang="fr-FR" dirty="0"/>
              <a:t>TITEL VAN DE PRESENTATIE</a:t>
            </a:r>
            <a:br>
              <a:rPr lang="fr-FR" dirty="0"/>
            </a:br>
            <a:r>
              <a:rPr lang="fr-FR" dirty="0"/>
              <a:t>RIJ 3</a:t>
            </a:r>
            <a:endParaRPr lang="nl-NL" dirty="0"/>
          </a:p>
        </p:txBody>
      </p:sp>
      <p:sp>
        <p:nvSpPr>
          <p:cNvPr id="10" name="Tijdelijke aanduiding voor tekst 9"/>
          <p:cNvSpPr>
            <a:spLocks noGrp="1"/>
          </p:cNvSpPr>
          <p:nvPr>
            <p:ph type="body" sz="quarter" idx="10" hasCustomPrompt="1"/>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dirty="0"/>
              <a:t>NAAM SPREKER</a:t>
            </a:r>
          </a:p>
        </p:txBody>
      </p:sp>
      <p:sp>
        <p:nvSpPr>
          <p:cNvPr id="12" name="Tijdelijke aanduiding voor tekst 11"/>
          <p:cNvSpPr>
            <a:spLocks noGrp="1"/>
          </p:cNvSpPr>
          <p:nvPr>
            <p:ph type="body" sz="quarter" idx="11" hasCustomPrompt="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dirty="0"/>
              <a:t>EVENT + DATUM</a:t>
            </a:r>
          </a:p>
        </p:txBody>
      </p:sp>
    </p:spTree>
    <p:extLst>
      <p:ext uri="{BB962C8B-B14F-4D97-AF65-F5344CB8AC3E}">
        <p14:creationId xmlns:p14="http://schemas.microsoft.com/office/powerpoint/2010/main" val="419169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F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86" y="-61732"/>
            <a:ext cx="9192997" cy="5273576"/>
          </a:xfrm>
          <a:prstGeom prst="rect">
            <a:avLst/>
          </a:prstGeom>
        </p:spPr>
      </p:pic>
      <p:sp>
        <p:nvSpPr>
          <p:cNvPr id="8" name="Text Placeholder 3"/>
          <p:cNvSpPr>
            <a:spLocks noGrp="1"/>
          </p:cNvSpPr>
          <p:nvPr>
            <p:ph type="body" sz="quarter" idx="10"/>
          </p:nvPr>
        </p:nvSpPr>
        <p:spPr>
          <a:xfrm>
            <a:off x="655439" y="1234679"/>
            <a:ext cx="7458671" cy="3280768"/>
          </a:xfrm>
        </p:spPr>
        <p:txBody>
          <a:bodyPr vert="horz" anchor="t">
            <a:normAutofit/>
          </a:bodyPr>
          <a:lstStyle>
            <a:lvl1pPr>
              <a:defRPr sz="1875" b="0" i="0">
                <a:solidFill>
                  <a:schemeClr val="tx1"/>
                </a:solidFill>
                <a:latin typeface="Flanders Art Sans"/>
                <a:cs typeface="Flanders Art Sans"/>
              </a:defRPr>
            </a:lvl1pPr>
            <a:lvl2pPr>
              <a:defRPr sz="1875" b="0" i="0">
                <a:solidFill>
                  <a:schemeClr val="bg1"/>
                </a:solidFill>
                <a:latin typeface="Flanders Art Sans"/>
                <a:cs typeface="Flanders Art Sans"/>
              </a:defRPr>
            </a:lvl2pPr>
            <a:lvl3pPr>
              <a:defRPr sz="1875" b="0" i="0">
                <a:solidFill>
                  <a:schemeClr val="bg1"/>
                </a:solidFill>
                <a:latin typeface="Flanders Art Sans"/>
                <a:cs typeface="Flanders Art Sans"/>
              </a:defRPr>
            </a:lvl3pPr>
            <a:lvl4pPr>
              <a:defRPr sz="1875" b="0" i="0">
                <a:solidFill>
                  <a:schemeClr val="bg1"/>
                </a:solidFill>
                <a:latin typeface="Flanders Art Sans"/>
                <a:cs typeface="Flanders Art Sans"/>
              </a:defRPr>
            </a:lvl4pPr>
            <a:lvl5pPr>
              <a:defRPr sz="1875" b="0" i="0">
                <a:solidFill>
                  <a:schemeClr val="bg1"/>
                </a:solidFill>
                <a:latin typeface="Flanders Art Sans"/>
                <a:cs typeface="Flanders Art Sans"/>
              </a:defRPr>
            </a:lvl5pPr>
          </a:lstStyle>
          <a:p>
            <a:pPr lvl="0"/>
            <a:r>
              <a:rPr lang="fr-FR"/>
              <a:t>Cliquez pour modifier les styles du texte du masque</a:t>
            </a:r>
          </a:p>
          <a:p>
            <a:pPr lvl="1"/>
            <a:r>
              <a:rPr lang="fr-FR"/>
              <a:t>Deuxième niveau</a:t>
            </a:r>
          </a:p>
        </p:txBody>
      </p:sp>
      <p:sp>
        <p:nvSpPr>
          <p:cNvPr id="9" name="Title 4"/>
          <p:cNvSpPr>
            <a:spLocks noGrp="1"/>
          </p:cNvSpPr>
          <p:nvPr>
            <p:ph type="title" hasCustomPrompt="1"/>
          </p:nvPr>
        </p:nvSpPr>
        <p:spPr>
          <a:xfrm>
            <a:off x="655353" y="399163"/>
            <a:ext cx="7458928" cy="551138"/>
          </a:xfrm>
        </p:spPr>
        <p:txBody>
          <a:bodyPr vert="horz">
            <a:noAutofit/>
          </a:bodyPr>
          <a:lstStyle>
            <a:lvl1pPr algn="l">
              <a:defRPr sz="4125" b="1" i="0" baseline="0">
                <a:solidFill>
                  <a:schemeClr val="tx1"/>
                </a:solidFill>
                <a:latin typeface="Flanders Art Sans"/>
                <a:cs typeface="Flanders Art Sans"/>
              </a:defRPr>
            </a:lvl1pPr>
          </a:lstStyle>
          <a:p>
            <a:r>
              <a:rPr lang="nl-BE" dirty="0"/>
              <a:t>Titel</a:t>
            </a:r>
            <a:endParaRPr lang="nl-NL" dirty="0"/>
          </a:p>
        </p:txBody>
      </p:sp>
    </p:spTree>
    <p:extLst>
      <p:ext uri="{BB962C8B-B14F-4D97-AF65-F5344CB8AC3E}">
        <p14:creationId xmlns:p14="http://schemas.microsoft.com/office/powerpoint/2010/main" val="2041643077"/>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653119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13876644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148308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523752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623203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5375008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634067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796846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682833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1543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Tekststijl van het model bewerken
Tweede niveau
Derde niveau
Vierde niveau
Vijfde niveau</a:t>
            </a:r>
          </a:p>
        </p:txBody>
      </p:sp>
      <p:sp>
        <p:nvSpPr>
          <p:cNvPr id="4" name="Date Placeholder 3"/>
          <p:cNvSpPr>
            <a:spLocks noGrp="1"/>
          </p:cNvSpPr>
          <p:nvPr>
            <p:ph type="dt" sz="half" idx="10"/>
          </p:nvPr>
        </p:nvSpPr>
        <p:spPr/>
        <p:txBody>
          <a:bodyPr/>
          <a:lstStyle/>
          <a:p>
            <a:fld id="{5586B75A-687E-405C-8A0B-8D00578BA2C3}" type="datetimeFigureOut">
              <a:rPr lang="en-US" smtClean="0"/>
              <a:pPr/>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7759793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6411115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306853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857149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2469279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5922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682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754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091429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549115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98480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170647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7010964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78169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9713987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3927203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615096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4950901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734423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920553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5048388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666160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5245638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6508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144996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15665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1106607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613503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639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163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0379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14939556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828399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4150046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17919751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0015856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1821364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1817552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993452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8474232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281658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5336990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718996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6192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0361689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9422511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479659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41839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833743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68448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4243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432621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4598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0795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88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40508053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174989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1306784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5083039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4318584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5777791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4589055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3825162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7521839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347117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68004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840936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6417391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2843885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981634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302488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156191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8332199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11878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710429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1568402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926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1893963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4070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09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6092370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260053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2931514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49214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8545378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6702417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5052567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453240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53235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4128755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55283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5353209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201507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146331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882939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498180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071687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33733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2218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stretch>
            <a:fillRect/>
          </a:stretch>
        </p:blipFill>
        <p:spPr>
          <a:xfrm>
            <a:off x="0" y="0"/>
            <a:ext cx="9144000" cy="5143500"/>
          </a:xfrm>
          <a:prstGeom prst="rect">
            <a:avLst/>
          </a:prstGeom>
        </p:spPr>
      </p:pic>
      <p:sp>
        <p:nvSpPr>
          <p:cNvPr id="2" name="Titel 1"/>
          <p:cNvSpPr>
            <a:spLocks noGrp="1"/>
          </p:cNvSpPr>
          <p:nvPr>
            <p:ph type="ctrTitle" hasCustomPrompt="1"/>
          </p:nvPr>
        </p:nvSpPr>
        <p:spPr>
          <a:xfrm>
            <a:off x="685800" y="2962854"/>
            <a:ext cx="7772400" cy="1102519"/>
          </a:xfrm>
          <a:prstGeom prst="rect">
            <a:avLst/>
          </a:prstGeom>
          <a:effectLst>
            <a:outerShdw blurRad="50800" dist="38100" dir="2700000" algn="tl" rotWithShape="0">
              <a:prstClr val="black">
                <a:alpha val="40000"/>
              </a:prstClr>
            </a:outerShdw>
          </a:effectLst>
        </p:spPr>
        <p:txBody>
          <a:bodyPr>
            <a:normAutofit/>
          </a:bodyPr>
          <a:lstStyle>
            <a:lvl1pPr>
              <a:defRPr sz="6600" b="1">
                <a:solidFill>
                  <a:schemeClr val="bg1"/>
                </a:solidFill>
                <a:latin typeface="Flanders Art Sans"/>
                <a:cs typeface="Flanders Art Sans"/>
              </a:defRPr>
            </a:lvl1pPr>
          </a:lstStyle>
          <a:p>
            <a:r>
              <a:rPr lang="fr-FR" dirty="0" err="1"/>
              <a:t>Tussentitel</a:t>
            </a:r>
            <a:endParaRPr lang="nl-NL" dirty="0"/>
          </a:p>
        </p:txBody>
      </p:sp>
    </p:spTree>
    <p:extLst>
      <p:ext uri="{BB962C8B-B14F-4D97-AF65-F5344CB8AC3E}">
        <p14:creationId xmlns:p14="http://schemas.microsoft.com/office/powerpoint/2010/main" val="3688294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641653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810363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5092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039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328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5923513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934958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4126314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1668983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2519508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5415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5594655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687199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6834139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9750813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8088697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6636873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0117882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888987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845640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054375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89537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212958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523743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7640182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297577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576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5649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1324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9168430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41511771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4874849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696958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505943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5441836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5472648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967736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6519361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8524662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40491480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0565009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84409057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6900085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247435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760491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727635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233767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653311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0611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290152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70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254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4588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4556329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1541252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3451339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1939175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9244246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793774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853271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602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83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905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167666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042328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4219937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411611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167689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371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054048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542071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3209178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938368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30252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4040167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511462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24060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8756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082305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22565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58424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042704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745350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453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54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model 3">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499"/>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rgbClr val="FFFFFF"/>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1"/>
                </a:solidFill>
                <a:latin typeface="Flanders Art Sans"/>
                <a:cs typeface="Flanders Art Sans"/>
              </a:defRPr>
            </a:lvl1pPr>
            <a:lvl2pPr marL="742950" indent="-285750">
              <a:buClr>
                <a:schemeClr val="tx2"/>
              </a:buClr>
              <a:buFont typeface="Wingdings" charset="2"/>
              <a:buChar char="§"/>
              <a:defRPr>
                <a:solidFill>
                  <a:schemeClr val="bg1"/>
                </a:solidFill>
                <a:latin typeface="Flanders Art Sans"/>
                <a:cs typeface="Flanders Art Sans"/>
              </a:defRPr>
            </a:lvl2pPr>
            <a:lvl3pPr marL="1143000" indent="-228600">
              <a:buClr>
                <a:schemeClr val="tx2"/>
              </a:buClr>
              <a:buFont typeface="Arial"/>
              <a:buChar char="•"/>
              <a:defRPr>
                <a:solidFill>
                  <a:schemeClr val="bg1"/>
                </a:solidFill>
                <a:latin typeface="Flanders Art Sans"/>
                <a:cs typeface="Flanders Art Sans"/>
              </a:defRPr>
            </a:lvl3pPr>
            <a:lvl4pPr marL="1600200" indent="-228600">
              <a:buClr>
                <a:schemeClr val="accent1"/>
              </a:buClr>
              <a:buFont typeface="Lucida Grande"/>
              <a:buChar char="&gt;"/>
              <a:defRPr>
                <a:solidFill>
                  <a:schemeClr val="bg1"/>
                </a:solidFill>
                <a:latin typeface="Flanders Art Sans"/>
                <a:cs typeface="Flanders Art Sans"/>
              </a:defRPr>
            </a:lvl4pPr>
            <a:lvl5pPr>
              <a:buClr>
                <a:schemeClr val="accent1"/>
              </a:buClr>
              <a:defRPr>
                <a:solidFill>
                  <a:schemeClr val="bg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0048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937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245976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679187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1046375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344837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351724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42060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054344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755082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3093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4" name="Afbeelding 3" descr="slide-16-9-finis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6" name="Tijdelijke aanduiding voor titel 1"/>
          <p:cNvSpPr>
            <a:spLocks noGrp="1"/>
          </p:cNvSpPr>
          <p:nvPr>
            <p:ph type="title" hasCustomPrompt="1"/>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fr-FR" dirty="0"/>
              <a:t>BEDANKT!</a:t>
            </a:r>
            <a:endParaRPr lang="nl-NL" dirty="0"/>
          </a:p>
        </p:txBody>
      </p:sp>
      <p:sp>
        <p:nvSpPr>
          <p:cNvPr id="7" name="Tekstvak 6"/>
          <p:cNvSpPr txBox="1"/>
          <p:nvPr userDrawn="1"/>
        </p:nvSpPr>
        <p:spPr>
          <a:xfrm>
            <a:off x="210539" y="4163018"/>
            <a:ext cx="3484075" cy="646331"/>
          </a:xfrm>
          <a:prstGeom prst="rect">
            <a:avLst/>
          </a:prstGeom>
          <a:noFill/>
        </p:spPr>
        <p:txBody>
          <a:bodyPr wrap="square" rtlCol="0">
            <a:spAutoFit/>
          </a:bodyPr>
          <a:lstStyle/>
          <a:p>
            <a:r>
              <a:rPr lang="nl-NL" dirty="0" err="1">
                <a:solidFill>
                  <a:srgbClr val="FFFFFF"/>
                </a:solidFill>
                <a:latin typeface="Flanders Art Sans"/>
                <a:cs typeface="Flanders Art Sans"/>
              </a:rPr>
              <a:t>vlaanderen-circulair.be</a:t>
            </a:r>
            <a:endParaRPr lang="nl-NL" dirty="0">
              <a:solidFill>
                <a:srgbClr val="FFFFFF"/>
              </a:solidFill>
              <a:latin typeface="Flanders Art Sans"/>
              <a:cs typeface="Flanders Art Sans"/>
            </a:endParaRPr>
          </a:p>
          <a:p>
            <a:r>
              <a:rPr lang="nl-NL" dirty="0">
                <a:solidFill>
                  <a:srgbClr val="0E4953"/>
                </a:solidFill>
                <a:latin typeface="Flanders Art Sans"/>
                <a:cs typeface="Flanders Art Sans"/>
              </a:rPr>
              <a:t>@</a:t>
            </a:r>
            <a:r>
              <a:rPr lang="nl-NL" dirty="0" err="1">
                <a:solidFill>
                  <a:srgbClr val="0E4953"/>
                </a:solidFill>
                <a:latin typeface="Flanders Art Sans"/>
                <a:cs typeface="Flanders Art Sans"/>
              </a:rPr>
              <a:t>CirculFlanders</a:t>
            </a:r>
            <a:endParaRPr lang="nl-NL" dirty="0">
              <a:solidFill>
                <a:srgbClr val="0E4953"/>
              </a:solidFill>
              <a:latin typeface="Flanders Art Sans"/>
              <a:cs typeface="Flanders Art Sans"/>
            </a:endParaRPr>
          </a:p>
        </p:txBody>
      </p:sp>
      <p:sp>
        <p:nvSpPr>
          <p:cNvPr id="8" name="Tijdelijke aanduiding voor tekst 9"/>
          <p:cNvSpPr>
            <a:spLocks noGrp="1"/>
          </p:cNvSpPr>
          <p:nvPr>
            <p:ph type="body" sz="quarter" idx="10" hasCustomPrompt="1"/>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dirty="0"/>
              <a:t>NAAM SPREKER</a:t>
            </a:r>
          </a:p>
        </p:txBody>
      </p:sp>
      <p:sp>
        <p:nvSpPr>
          <p:cNvPr id="9" name="Tijdelijke aanduiding voor tekst 9"/>
          <p:cNvSpPr>
            <a:spLocks noGrp="1"/>
          </p:cNvSpPr>
          <p:nvPr>
            <p:ph type="body" sz="quarter" idx="11" hasCustomPrompt="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dirty="0"/>
              <a:t>Functietitel spreker</a:t>
            </a:r>
          </a:p>
        </p:txBody>
      </p:sp>
      <p:sp>
        <p:nvSpPr>
          <p:cNvPr id="10" name="Tijdelijke aanduiding voor tekst 9"/>
          <p:cNvSpPr>
            <a:spLocks noGrp="1"/>
          </p:cNvSpPr>
          <p:nvPr>
            <p:ph type="body" sz="quarter" idx="12" hasCustomPrompt="1"/>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dirty="0"/>
              <a:t>E-mail spreker</a:t>
            </a:r>
          </a:p>
        </p:txBody>
      </p:sp>
    </p:spTree>
    <p:extLst>
      <p:ext uri="{BB962C8B-B14F-4D97-AF65-F5344CB8AC3E}">
        <p14:creationId xmlns:p14="http://schemas.microsoft.com/office/powerpoint/2010/main" val="1976995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895601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1822542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809229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44034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344508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6278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42102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292094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854375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1125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fld id="{AD950879-0A17-294D-9DA1-99767F602068}" type="datetimeFigureOut">
              <a:rPr lang="nl-NL" smtClean="0">
                <a:solidFill>
                  <a:srgbClr val="333333"/>
                </a:solidFill>
              </a:rPr>
              <a:pPr/>
              <a:t>4-6-2018</a:t>
            </a:fld>
            <a:endParaRPr lang="nl-NL">
              <a:solidFill>
                <a:srgbClr val="333333"/>
              </a:solidFill>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endParaRPr lang="nl-NL">
              <a:solidFill>
                <a:srgbClr val="333333"/>
              </a:solidFill>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fld id="{3FBB132F-5A70-204E-80CB-8A5A3C005D6E}" type="slidenum">
              <a:rPr lang="nl-NL" smtClean="0">
                <a:solidFill>
                  <a:srgbClr val="333333"/>
                </a:solidFill>
              </a:rPr>
              <a:pPr/>
              <a:t>‹nr.›</a:t>
            </a:fld>
            <a:endParaRPr lang="nl-NL">
              <a:solidFill>
                <a:srgbClr val="333333"/>
              </a:solidFill>
            </a:endParaRPr>
          </a:p>
        </p:txBody>
      </p:sp>
    </p:spTree>
    <p:extLst>
      <p:ext uri="{BB962C8B-B14F-4D97-AF65-F5344CB8AC3E}">
        <p14:creationId xmlns:p14="http://schemas.microsoft.com/office/powerpoint/2010/main" val="38474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918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92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04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312558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550028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430900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0595486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4205420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 name="Afbeelding 1" descr="slide-16-9-cover-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2690566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5" name="Afbeelding 1" descr="slide-cove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titel 1"/>
          <p:cNvSpPr>
            <a:spLocks noGrp="1"/>
          </p:cNvSpPr>
          <p:nvPr>
            <p:ph type="title"/>
          </p:nvPr>
        </p:nvSpPr>
        <p:spPr>
          <a:xfrm>
            <a:off x="362118" y="1691015"/>
            <a:ext cx="3862239" cy="2044156"/>
          </a:xfrm>
          <a:prstGeom prst="rect">
            <a:avLst/>
          </a:prstGeom>
        </p:spPr>
        <p:txBody>
          <a:bodyPr vert="horz" lIns="91440" tIns="45720" rIns="91440" bIns="45720" rtlCol="0" anchor="ctr">
            <a:normAutofit/>
          </a:bodyPr>
          <a:lstStyle/>
          <a:p>
            <a:r>
              <a:rPr lang="nl-NL"/>
              <a:t>Klik om de stijl te bewerken</a:t>
            </a:r>
            <a:endParaRPr lang="nl-NL" dirty="0"/>
          </a:p>
        </p:txBody>
      </p:sp>
      <p:sp>
        <p:nvSpPr>
          <p:cNvPr id="10" name="Tijdelijke aanduiding voor tekst 9"/>
          <p:cNvSpPr>
            <a:spLocks noGrp="1"/>
          </p:cNvSpPr>
          <p:nvPr>
            <p:ph type="body" sz="quarter" idx="10"/>
          </p:nvPr>
        </p:nvSpPr>
        <p:spPr>
          <a:xfrm>
            <a:off x="361950" y="3890963"/>
            <a:ext cx="307498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12" name="Tijdelijke aanduiding voor tekst 11"/>
          <p:cNvSpPr>
            <a:spLocks noGrp="1"/>
          </p:cNvSpPr>
          <p:nvPr>
            <p:ph type="body" sz="quarter" idx="11"/>
          </p:nvPr>
        </p:nvSpPr>
        <p:spPr>
          <a:xfrm>
            <a:off x="361950" y="4340225"/>
            <a:ext cx="4541838" cy="346075"/>
          </a:xfrm>
          <a:prstGeom prst="rect">
            <a:avLst/>
          </a:prstGeom>
        </p:spPr>
        <p:txBody>
          <a:bodyPr vert="horz"/>
          <a:lstStyle>
            <a:lvl1pPr>
              <a:defRPr baseline="0">
                <a:solidFill>
                  <a:srgbClr val="0E4953"/>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426497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534412-FE95-7740-9D4C-D3360D95C6C5}"/>
              </a:ext>
            </a:extLst>
          </p:cNvPr>
          <p:cNvSpPr>
            <a:spLocks noGrp="1"/>
          </p:cNvSpPr>
          <p:nvPr>
            <p:ph type="ctrTitle"/>
          </p:nvPr>
        </p:nvSpPr>
        <p:spPr>
          <a:xfrm>
            <a:off x="1143000" y="841772"/>
            <a:ext cx="6858000" cy="1790700"/>
          </a:xfrm>
        </p:spPr>
        <p:txBody>
          <a:bodyPr anchor="b"/>
          <a:lstStyle>
            <a:lvl1pPr algn="ctr">
              <a:defRPr sz="4500"/>
            </a:lvl1pPr>
          </a:lstStyle>
          <a:p>
            <a:r>
              <a:rPr lang="nl-NL"/>
              <a:t>Klik om de stijl te bewerken</a:t>
            </a:r>
            <a:endParaRPr lang="nl-BE"/>
          </a:p>
        </p:txBody>
      </p:sp>
      <p:sp>
        <p:nvSpPr>
          <p:cNvPr id="3" name="Ondertitel 2">
            <a:extLst>
              <a:ext uri="{FF2B5EF4-FFF2-40B4-BE49-F238E27FC236}">
                <a16:creationId xmlns:a16="http://schemas.microsoft.com/office/drawing/2014/main" xmlns="" id="{1767B905-32A4-8F4C-96C9-8EF87E9ED17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BE"/>
          </a:p>
        </p:txBody>
      </p:sp>
      <p:sp>
        <p:nvSpPr>
          <p:cNvPr id="4" name="Tijdelijke aanduiding voor datum 3">
            <a:extLst>
              <a:ext uri="{FF2B5EF4-FFF2-40B4-BE49-F238E27FC236}">
                <a16:creationId xmlns:a16="http://schemas.microsoft.com/office/drawing/2014/main" xmlns="" id="{19CB7F95-0AD5-7E4D-B1EB-7D75E7CAA9B1}"/>
              </a:ext>
            </a:extLst>
          </p:cNvPr>
          <p:cNvSpPr>
            <a:spLocks noGrp="1"/>
          </p:cNvSpPr>
          <p:nvPr>
            <p:ph type="dt" sz="half" idx="10"/>
          </p:nvPr>
        </p:nvSpPr>
        <p:spPr/>
        <p:txBody>
          <a:bodyPr/>
          <a:lstStyle/>
          <a:p>
            <a:fld id="{9C6BDC32-C4E3-BB4D-A6A0-09F385CC0E5E}" type="datetimeFigureOut">
              <a:rPr lang="nl-BE" smtClean="0"/>
              <a:t>4/06/2018</a:t>
            </a:fld>
            <a:endParaRPr lang="nl-BE"/>
          </a:p>
        </p:txBody>
      </p:sp>
      <p:sp>
        <p:nvSpPr>
          <p:cNvPr id="5" name="Tijdelijke aanduiding voor voettekst 4">
            <a:extLst>
              <a:ext uri="{FF2B5EF4-FFF2-40B4-BE49-F238E27FC236}">
                <a16:creationId xmlns:a16="http://schemas.microsoft.com/office/drawing/2014/main" xmlns="" id="{281FAFC2-3741-C74D-BFFD-C3ECBF7D457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xmlns="" id="{DA7024CA-FEFC-BD45-8481-61D49A9FC20E}"/>
              </a:ext>
            </a:extLst>
          </p:cNvPr>
          <p:cNvSpPr>
            <a:spLocks noGrp="1"/>
          </p:cNvSpPr>
          <p:nvPr>
            <p:ph type="sldNum" sz="quarter" idx="12"/>
          </p:nvPr>
        </p:nvSpPr>
        <p:spPr/>
        <p:txBody>
          <a:bodyPr/>
          <a:lstStyle/>
          <a:p>
            <a:fld id="{088F46C7-AEA0-AB45-8C69-1924E47B59AB}" type="slidenum">
              <a:rPr lang="nl-BE" smtClean="0"/>
              <a:t>‹nr.›</a:t>
            </a:fld>
            <a:endParaRPr lang="nl-BE"/>
          </a:p>
        </p:txBody>
      </p:sp>
    </p:spTree>
    <p:extLst>
      <p:ext uri="{BB962C8B-B14F-4D97-AF65-F5344CB8AC3E}">
        <p14:creationId xmlns:p14="http://schemas.microsoft.com/office/powerpoint/2010/main" val="1282592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ussentitel 1">
    <p:spTree>
      <p:nvGrpSpPr>
        <p:cNvPr id="1" name=""/>
        <p:cNvGrpSpPr/>
        <p:nvPr/>
      </p:nvGrpSpPr>
      <p:grpSpPr>
        <a:xfrm>
          <a:off x="0" y="0"/>
          <a:ext cx="0" cy="0"/>
          <a:chOff x="0" y="0"/>
          <a:chExt cx="0" cy="0"/>
        </a:xfrm>
      </p:grpSpPr>
      <p:pic>
        <p:nvPicPr>
          <p:cNvPr id="4" name="Afbeelding 1" descr="slide - foto wasmach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51780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419354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ussentitel 1">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al 6"/>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5"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6"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256562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1" descr="slide - foto men at wor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al 4"/>
          <p:cNvSpPr>
            <a:spLocks noChangeArrowheads="1"/>
          </p:cNvSpPr>
          <p:nvPr/>
        </p:nvSpPr>
        <p:spPr bwMode="auto">
          <a:xfrm>
            <a:off x="2219325" y="1733550"/>
            <a:ext cx="1176338" cy="1176338"/>
          </a:xfrm>
          <a:prstGeom prst="ellipse">
            <a:avLst/>
          </a:prstGeom>
          <a:noFill/>
          <a:ln w="152400">
            <a:solidFill>
              <a:schemeClr val="bg1"/>
            </a:solidFill>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nl-NL">
              <a:solidFill>
                <a:prstClr val="white"/>
              </a:solidFill>
              <a:ea typeface="MS PGothic" panose="020B0600070205080204" pitchFamily="34" charset="-128"/>
            </a:endParaRPr>
          </a:p>
        </p:txBody>
      </p:sp>
      <p:sp>
        <p:nvSpPr>
          <p:cNvPr id="8" name="Tijdelijke aanduiding voor tekst 7"/>
          <p:cNvSpPr>
            <a:spLocks noGrp="1"/>
          </p:cNvSpPr>
          <p:nvPr>
            <p:ph type="body" sz="quarter" idx="10"/>
          </p:nvPr>
        </p:nvSpPr>
        <p:spPr>
          <a:xfrm>
            <a:off x="2437768" y="1675491"/>
            <a:ext cx="757238" cy="1154793"/>
          </a:xfrm>
          <a:prstGeom prst="rect">
            <a:avLst/>
          </a:prstGeom>
        </p:spPr>
        <p:txBody>
          <a:bodyPr vert="horz"/>
          <a:lstStyle>
            <a:lvl1pPr marL="0" algn="ctr" defTabSz="457200" rtl="0" eaLnBrk="1" latinLnBrk="0" hangingPunct="1">
              <a:defRPr lang="nl-NL" sz="7200" b="1" kern="1200" dirty="0">
                <a:solidFill>
                  <a:schemeClr val="bg1"/>
                </a:solidFill>
                <a:latin typeface="Flanders Art Sans"/>
                <a:ea typeface="+mn-ea"/>
                <a:cs typeface="Flanders Art Sans"/>
              </a:defRPr>
            </a:lvl1pPr>
          </a:lstStyle>
          <a:p>
            <a:pPr lvl="0"/>
            <a:r>
              <a:rPr lang="nl-NL"/>
              <a:t>Klik om de modelstijlen te bewerken</a:t>
            </a:r>
          </a:p>
        </p:txBody>
      </p:sp>
      <p:sp>
        <p:nvSpPr>
          <p:cNvPr id="10" name="Tijdelijke aanduiding voor tekst 9"/>
          <p:cNvSpPr>
            <a:spLocks noGrp="1"/>
          </p:cNvSpPr>
          <p:nvPr>
            <p:ph type="body" sz="quarter" idx="11"/>
          </p:nvPr>
        </p:nvSpPr>
        <p:spPr>
          <a:xfrm>
            <a:off x="3728809" y="1702933"/>
            <a:ext cx="4834619" cy="2542496"/>
          </a:xfrm>
          <a:prstGeom prst="rect">
            <a:avLst/>
          </a:prstGeom>
        </p:spPr>
        <p:txBody>
          <a:bodyPr vert="horz"/>
          <a:lstStyle>
            <a:lvl1pPr>
              <a:defRPr lang="nl-NL" sz="6400" b="1" kern="1200" baseline="0" dirty="0">
                <a:solidFill>
                  <a:schemeClr val="bg1"/>
                </a:solidFill>
                <a:latin typeface="Flanders Art Sans"/>
                <a:ea typeface="+mj-ea"/>
                <a:cs typeface="Flanders Art Sans"/>
              </a:defRPr>
            </a:lvl1pPr>
          </a:lstStyle>
          <a:p>
            <a:pPr lvl="0"/>
            <a:r>
              <a:rPr lang="nl-NL"/>
              <a:t>Klik om de modelstijlen te bewerken</a:t>
            </a:r>
          </a:p>
        </p:txBody>
      </p:sp>
    </p:spTree>
    <p:extLst>
      <p:ext uri="{BB962C8B-B14F-4D97-AF65-F5344CB8AC3E}">
        <p14:creationId xmlns:p14="http://schemas.microsoft.com/office/powerpoint/2010/main" val="40221561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 Blue">
    <p:spTree>
      <p:nvGrpSpPr>
        <p:cNvPr id="1" name=""/>
        <p:cNvGrpSpPr/>
        <p:nvPr/>
      </p:nvGrpSpPr>
      <p:grpSpPr>
        <a:xfrm>
          <a:off x="0" y="0"/>
          <a:ext cx="0" cy="0"/>
          <a:chOff x="0" y="0"/>
          <a:chExt cx="0" cy="0"/>
        </a:xfrm>
      </p:grpSpPr>
      <p:pic>
        <p:nvPicPr>
          <p:cNvPr id="4" name="Afbeelding 1" descr="slide-16-9-model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bg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2"/>
                </a:solidFill>
                <a:latin typeface="Flanders Art Sans"/>
                <a:cs typeface="Flanders Art Sans"/>
              </a:defRPr>
            </a:lvl1pPr>
            <a:lvl2pPr marL="742950" indent="-285750">
              <a:buClr>
                <a:schemeClr val="accent1"/>
              </a:buClr>
              <a:buFont typeface="Wingdings" charset="2"/>
              <a:buChar char="§"/>
              <a:defRPr sz="2400">
                <a:solidFill>
                  <a:schemeClr val="bg2"/>
                </a:solidFill>
                <a:latin typeface="Flanders Art Sans"/>
                <a:cs typeface="Flanders Art Sans"/>
              </a:defRPr>
            </a:lvl2pPr>
            <a:lvl3pPr marL="1143000" indent="-228600">
              <a:buClr>
                <a:schemeClr val="accent1"/>
              </a:buClr>
              <a:buFont typeface="Arial"/>
              <a:buChar char="•"/>
              <a:defRPr sz="2400">
                <a:solidFill>
                  <a:schemeClr val="bg2"/>
                </a:solidFill>
                <a:latin typeface="Flanders Art Sans"/>
                <a:cs typeface="Flanders Art Sans"/>
              </a:defRPr>
            </a:lvl3pPr>
            <a:lvl4pPr marL="1600200" indent="-228600">
              <a:buClr>
                <a:schemeClr val="accent1"/>
              </a:buClr>
              <a:buFont typeface="Lucida Grande"/>
              <a:buChar char="&gt;"/>
              <a:defRPr sz="2400">
                <a:solidFill>
                  <a:schemeClr val="bg2"/>
                </a:solidFill>
                <a:latin typeface="Flanders Art Sans"/>
                <a:cs typeface="Flanders Art Sans"/>
              </a:defRPr>
            </a:lvl4pPr>
            <a:lvl5pPr>
              <a:buClr>
                <a:schemeClr val="accent1"/>
              </a:buClr>
              <a:defRPr sz="1800">
                <a:solidFill>
                  <a:schemeClr val="bg2"/>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334826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White">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chemeClr val="tx2"/>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tx1"/>
                </a:solidFill>
                <a:latin typeface="Flanders Art Sans"/>
                <a:cs typeface="Flanders Art Sans"/>
              </a:defRPr>
            </a:lvl1pPr>
            <a:lvl2pPr marL="742950" indent="-285750">
              <a:buClr>
                <a:schemeClr val="accent1"/>
              </a:buClr>
              <a:buFont typeface="Wingdings" charset="2"/>
              <a:buChar char="§"/>
              <a:defRPr sz="2400">
                <a:solidFill>
                  <a:schemeClr val="tx1"/>
                </a:solidFill>
                <a:latin typeface="Flanders Art Sans"/>
                <a:cs typeface="Flanders Art Sans"/>
              </a:defRPr>
            </a:lvl2pPr>
            <a:lvl3pPr marL="1143000" indent="-228600">
              <a:buClr>
                <a:schemeClr val="accent1"/>
              </a:buClr>
              <a:buFont typeface="Arial"/>
              <a:buChar char="•"/>
              <a:defRPr sz="2400">
                <a:solidFill>
                  <a:schemeClr val="tx1"/>
                </a:solidFill>
                <a:latin typeface="Flanders Art Sans"/>
                <a:cs typeface="Flanders Art Sans"/>
              </a:defRPr>
            </a:lvl3pPr>
            <a:lvl4pPr marL="1600200" indent="-228600">
              <a:buClr>
                <a:schemeClr val="accent1"/>
              </a:buClr>
              <a:buFont typeface="Lucida Grande"/>
              <a:buChar char="&gt;"/>
              <a:defRPr sz="2400">
                <a:solidFill>
                  <a:schemeClr val="tx1"/>
                </a:solidFill>
                <a:latin typeface="Flanders Art Sans"/>
                <a:cs typeface="Flanders Art Sans"/>
              </a:defRPr>
            </a:lvl4pPr>
            <a:lvl5pPr>
              <a:buClr>
                <a:schemeClr val="accent1"/>
              </a:buClr>
              <a:defRPr sz="18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61251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houd Grey">
    <p:spTree>
      <p:nvGrpSpPr>
        <p:cNvPr id="1" name=""/>
        <p:cNvGrpSpPr/>
        <p:nvPr/>
      </p:nvGrpSpPr>
      <p:grpSpPr>
        <a:xfrm>
          <a:off x="0" y="0"/>
          <a:ext cx="0" cy="0"/>
          <a:chOff x="0" y="0"/>
          <a:chExt cx="0" cy="0"/>
        </a:xfrm>
      </p:grpSpPr>
      <p:pic>
        <p:nvPicPr>
          <p:cNvPr id="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7563644" cy="857250"/>
          </a:xfrm>
          <a:prstGeom prst="rect">
            <a:avLst/>
          </a:prstGeom>
        </p:spPr>
        <p:txBody>
          <a:bodyPr vert="horz"/>
          <a:lstStyle>
            <a:lvl1pPr>
              <a:defRPr>
                <a:solidFill>
                  <a:srgbClr val="FFFFFF"/>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sz="2400">
                <a:solidFill>
                  <a:schemeClr val="bg1"/>
                </a:solidFill>
                <a:latin typeface="Flanders Art Sans"/>
                <a:cs typeface="Flanders Art Sans"/>
              </a:defRPr>
            </a:lvl1pPr>
            <a:lvl2pPr marL="742950" indent="-285750">
              <a:buClr>
                <a:schemeClr val="tx2"/>
              </a:buClr>
              <a:buFont typeface="Wingdings" charset="2"/>
              <a:buChar char="§"/>
              <a:defRPr sz="2400">
                <a:solidFill>
                  <a:schemeClr val="bg1"/>
                </a:solidFill>
                <a:latin typeface="Flanders Art Sans"/>
                <a:cs typeface="Flanders Art Sans"/>
              </a:defRPr>
            </a:lvl2pPr>
            <a:lvl3pPr marL="1143000" indent="-228600">
              <a:buClr>
                <a:schemeClr val="tx2"/>
              </a:buClr>
              <a:buFont typeface="Arial"/>
              <a:buChar char="•"/>
              <a:defRPr sz="2400">
                <a:solidFill>
                  <a:schemeClr val="bg1"/>
                </a:solidFill>
                <a:latin typeface="Flanders Art Sans"/>
                <a:cs typeface="Flanders Art Sans"/>
              </a:defRPr>
            </a:lvl3pPr>
            <a:lvl4pPr marL="1600200" indent="-228600">
              <a:buClr>
                <a:schemeClr val="accent1"/>
              </a:buClr>
              <a:buFont typeface="Lucida Grande"/>
              <a:buChar char="&gt;"/>
              <a:defRPr sz="2400">
                <a:solidFill>
                  <a:schemeClr val="bg1"/>
                </a:solidFill>
                <a:latin typeface="Flanders Art Sans"/>
                <a:cs typeface="Flanders Art Sans"/>
              </a:defRPr>
            </a:lvl4pPr>
            <a:lvl5pPr>
              <a:buClr>
                <a:schemeClr val="accent1"/>
              </a:buClr>
              <a:defRPr sz="18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2129244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7" name="Afbeelding 1" descr="slide sjablonen gen2-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57612" y="206375"/>
            <a:ext cx="4829188" cy="857250"/>
          </a:xfrm>
          <a:prstGeom prst="rect">
            <a:avLst/>
          </a:prstGeom>
        </p:spPr>
        <p:txBody>
          <a:bodyPr vert="horz"/>
          <a:lstStyle>
            <a:lvl1pPr>
              <a:defRPr sz="3200">
                <a:solidFill>
                  <a:srgbClr val="0198A8"/>
                </a:solidFill>
              </a:defRPr>
            </a:lvl1pPr>
          </a:lstStyle>
          <a:p>
            <a:r>
              <a:rPr lang="nl-NL"/>
              <a:t>Klik om de stijl te bewerken</a:t>
            </a:r>
            <a:endParaRPr lang="nl-NL" dirty="0"/>
          </a:p>
        </p:txBody>
      </p:sp>
      <p:sp>
        <p:nvSpPr>
          <p:cNvPr id="5" name="Tijdelijke aanduiding voor inhoud 4"/>
          <p:cNvSpPr>
            <a:spLocks noGrp="1"/>
          </p:cNvSpPr>
          <p:nvPr>
            <p:ph sz="quarter" idx="10"/>
          </p:nvPr>
        </p:nvSpPr>
        <p:spPr>
          <a:xfrm>
            <a:off x="3943516" y="1555189"/>
            <a:ext cx="5014789"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inhoud 4"/>
          <p:cNvSpPr>
            <a:spLocks noGrp="1"/>
          </p:cNvSpPr>
          <p:nvPr>
            <p:ph sz="quarter" idx="11"/>
          </p:nvPr>
        </p:nvSpPr>
        <p:spPr>
          <a:xfrm>
            <a:off x="203526" y="1127341"/>
            <a:ext cx="3287341" cy="3735439"/>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95875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6" name="Afbeelding 1" descr="slide sjablonen gen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388992" y="206375"/>
            <a:ext cx="5297807"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3388992" y="1555189"/>
            <a:ext cx="5569313" cy="2940866"/>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203526" y="1127341"/>
            <a:ext cx="2465561" cy="3735439"/>
          </a:xfrm>
          <a:prstGeom prst="rect">
            <a:avLst/>
          </a:prstGeom>
        </p:spPr>
        <p:txBody>
          <a:bodyPr vert="horz"/>
          <a:lstStyle>
            <a:lvl1pPr>
              <a:defRPr sz="1600">
                <a:solidFill>
                  <a:srgbClr val="0198A8"/>
                </a:solidFill>
                <a:latin typeface="Flanders Art Sans"/>
                <a:cs typeface="Flanders Art Sans"/>
              </a:defRPr>
            </a:lvl1pPr>
            <a:lvl2pPr marL="361950" indent="-185738" defTabSz="360363">
              <a:buClr>
                <a:schemeClr val="accent1"/>
              </a:buClr>
              <a:buFont typeface="Wingdings" charset="2"/>
              <a:buChar char="§"/>
              <a:defRPr sz="1600">
                <a:solidFill>
                  <a:srgbClr val="0198A8"/>
                </a:solidFill>
                <a:latin typeface="Flanders Art Sans"/>
                <a:cs typeface="Flanders Art Sans"/>
              </a:defRPr>
            </a:lvl2pPr>
            <a:lvl3pPr marL="627063" indent="-228600">
              <a:buClr>
                <a:schemeClr val="accent1"/>
              </a:buClr>
              <a:buFont typeface="Arial"/>
              <a:buChar char="•"/>
              <a:defRPr sz="1600">
                <a:solidFill>
                  <a:srgbClr val="0198A8"/>
                </a:solidFill>
                <a:latin typeface="Flanders Art Sans"/>
                <a:cs typeface="Flanders Art Sans"/>
              </a:defRPr>
            </a:lvl3pPr>
            <a:lvl4pPr marL="893763" indent="-228600" defTabSz="350838">
              <a:buClr>
                <a:schemeClr val="accent1"/>
              </a:buClr>
              <a:buFont typeface="Lucida Grande"/>
              <a:buChar char="&gt;"/>
              <a:defRPr sz="1600">
                <a:solidFill>
                  <a:srgbClr val="0198A8"/>
                </a:solidFill>
                <a:latin typeface="Flanders Art Sans"/>
                <a:cs typeface="Flanders Art Sans"/>
              </a:defRPr>
            </a:lvl4pPr>
            <a:lvl5pPr marL="1168400" indent="-228600">
              <a:buClr>
                <a:schemeClr val="accent1"/>
              </a:buClr>
              <a:defRPr sz="1200">
                <a:solidFill>
                  <a:srgbClr val="0198A8"/>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59279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pic>
        <p:nvPicPr>
          <p:cNvPr id="6" name="Afbeelding 1" descr="slide sjablonen gen2-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8229600" cy="857250"/>
          </a:xfrm>
          <a:prstGeom prst="rect">
            <a:avLst/>
          </a:prstGeom>
        </p:spPr>
        <p:txBody>
          <a:bodyPr vert="horz"/>
          <a:lstStyle>
            <a:lvl1pPr>
              <a:defRPr sz="2400">
                <a:solidFill>
                  <a:schemeClr val="bg1"/>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092037" y="1398991"/>
            <a:ext cx="3739990" cy="3307592"/>
          </a:xfrm>
          <a:prstGeom prst="rect">
            <a:avLst/>
          </a:prstGeom>
        </p:spPr>
        <p:txBody>
          <a:bodyPr vert="horz"/>
          <a:lstStyle>
            <a:lvl1pPr>
              <a:defRPr sz="2000">
                <a:solidFill>
                  <a:schemeClr val="bg1"/>
                </a:solidFill>
                <a:latin typeface="Flanders Art Sans"/>
                <a:cs typeface="Flanders Art Sans"/>
              </a:defRPr>
            </a:lvl1pPr>
            <a:lvl2pPr marL="742950" indent="-285750">
              <a:buClr>
                <a:schemeClr val="accent1"/>
              </a:buClr>
              <a:buFont typeface="Wingdings" charset="2"/>
              <a:buChar char="§"/>
              <a:defRPr sz="2000">
                <a:solidFill>
                  <a:schemeClr val="bg1"/>
                </a:solidFill>
                <a:latin typeface="Flanders Art Sans"/>
                <a:cs typeface="Flanders Art Sans"/>
              </a:defRPr>
            </a:lvl2pPr>
            <a:lvl3pPr marL="1143000" indent="-228600">
              <a:buClr>
                <a:schemeClr val="accent1"/>
              </a:buClr>
              <a:buFont typeface="Arial"/>
              <a:buChar char="•"/>
              <a:defRPr sz="2000">
                <a:solidFill>
                  <a:schemeClr val="bg1"/>
                </a:solidFill>
                <a:latin typeface="Flanders Art Sans"/>
                <a:cs typeface="Flanders Art Sans"/>
              </a:defRPr>
            </a:lvl3pPr>
            <a:lvl4pPr marL="1600200" indent="-228600">
              <a:buClr>
                <a:schemeClr val="accent1"/>
              </a:buClr>
              <a:buFont typeface="Lucida Grande"/>
              <a:buChar char="&gt;"/>
              <a:defRPr sz="2000">
                <a:solidFill>
                  <a:schemeClr val="bg1"/>
                </a:solidFill>
                <a:latin typeface="Flanders Art Sans"/>
                <a:cs typeface="Flanders Art Sans"/>
              </a:defRPr>
            </a:lvl4pPr>
            <a:lvl5pPr>
              <a:buClr>
                <a:schemeClr val="accent1"/>
              </a:buClr>
              <a:defRPr sz="16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2905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Foto">
    <p:spTree>
      <p:nvGrpSpPr>
        <p:cNvPr id="1" name=""/>
        <p:cNvGrpSpPr/>
        <p:nvPr/>
      </p:nvGrpSpPr>
      <p:grpSpPr>
        <a:xfrm>
          <a:off x="0" y="0"/>
          <a:ext cx="0" cy="0"/>
          <a:chOff x="0" y="0"/>
          <a:chExt cx="0" cy="0"/>
        </a:xfrm>
      </p:grpSpPr>
      <p:pic>
        <p:nvPicPr>
          <p:cNvPr id="2" name="Picture 1" descr="C2301-Achtergrond-groen.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86" y="-61731"/>
            <a:ext cx="9192997" cy="5273576"/>
          </a:xfrm>
          <a:prstGeom prst="rect">
            <a:avLst/>
          </a:prstGeom>
        </p:spPr>
      </p:pic>
      <p:sp>
        <p:nvSpPr>
          <p:cNvPr id="4" name="Title 4"/>
          <p:cNvSpPr>
            <a:spLocks noGrp="1"/>
          </p:cNvSpPr>
          <p:nvPr>
            <p:ph type="title" hasCustomPrompt="1"/>
          </p:nvPr>
        </p:nvSpPr>
        <p:spPr>
          <a:xfrm>
            <a:off x="655353" y="399163"/>
            <a:ext cx="7458928" cy="551138"/>
          </a:xfrm>
        </p:spPr>
        <p:txBody>
          <a:bodyPr vert="horz">
            <a:noAutofit/>
          </a:bodyPr>
          <a:lstStyle>
            <a:lvl1pPr algn="l">
              <a:defRPr sz="4125" b="1" i="0" baseline="0">
                <a:solidFill>
                  <a:schemeClr val="bg1"/>
                </a:solidFill>
                <a:latin typeface="Flanders Art Sans"/>
                <a:cs typeface="Flanders Art Sans"/>
              </a:defRPr>
            </a:lvl1pPr>
          </a:lstStyle>
          <a:p>
            <a:r>
              <a:rPr lang="nl-BE" dirty="0"/>
              <a:t>Titel</a:t>
            </a:r>
            <a:endParaRPr lang="nl-NL" dirty="0"/>
          </a:p>
        </p:txBody>
      </p:sp>
      <p:sp>
        <p:nvSpPr>
          <p:cNvPr id="6" name="Text Placeholder 3"/>
          <p:cNvSpPr>
            <a:spLocks noGrp="1"/>
          </p:cNvSpPr>
          <p:nvPr>
            <p:ph type="body" sz="quarter" idx="10"/>
          </p:nvPr>
        </p:nvSpPr>
        <p:spPr>
          <a:xfrm>
            <a:off x="655439" y="1234679"/>
            <a:ext cx="7458671" cy="3280768"/>
          </a:xfrm>
        </p:spPr>
        <p:txBody>
          <a:bodyPr vert="horz" anchor="t">
            <a:normAutofit/>
          </a:bodyPr>
          <a:lstStyle>
            <a:lvl1pPr>
              <a:defRPr sz="1875" b="0" i="0">
                <a:solidFill>
                  <a:schemeClr val="bg1"/>
                </a:solidFill>
                <a:latin typeface="Flanders Art Sans"/>
                <a:cs typeface="Flanders Art Sans"/>
              </a:defRPr>
            </a:lvl1pPr>
            <a:lvl2pPr>
              <a:defRPr sz="1875" b="0" i="0">
                <a:solidFill>
                  <a:schemeClr val="bg1"/>
                </a:solidFill>
                <a:latin typeface="Flanders Art Sans"/>
                <a:cs typeface="Flanders Art Sans"/>
              </a:defRPr>
            </a:lvl2pPr>
            <a:lvl3pPr>
              <a:defRPr sz="1875" b="0" i="0">
                <a:solidFill>
                  <a:schemeClr val="bg1"/>
                </a:solidFill>
                <a:latin typeface="Flanders Art Sans"/>
                <a:cs typeface="Flanders Art Sans"/>
              </a:defRPr>
            </a:lvl3pPr>
            <a:lvl4pPr>
              <a:defRPr sz="1875" b="0" i="0">
                <a:solidFill>
                  <a:schemeClr val="bg1"/>
                </a:solidFill>
                <a:latin typeface="Flanders Art Sans"/>
                <a:cs typeface="Flanders Art Sans"/>
              </a:defRPr>
            </a:lvl4pPr>
            <a:lvl5pPr>
              <a:defRPr sz="1875" b="0" i="0">
                <a:solidFill>
                  <a:schemeClr val="bg1"/>
                </a:solidFill>
                <a:latin typeface="Flanders Art Sans"/>
                <a:cs typeface="Flanders Art Sans"/>
              </a:defRPr>
            </a:lvl5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1989021950"/>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pic>
        <p:nvPicPr>
          <p:cNvPr id="6" name="Afbeelding 1" descr="slide sjablonen gen2-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4962473"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inhoud 4"/>
          <p:cNvSpPr>
            <a:spLocks noGrp="1"/>
          </p:cNvSpPr>
          <p:nvPr>
            <p:ph sz="quarter" idx="11"/>
          </p:nvPr>
        </p:nvSpPr>
        <p:spPr>
          <a:xfrm>
            <a:off x="5840749" y="950771"/>
            <a:ext cx="2991277" cy="3755812"/>
          </a:xfrm>
          <a:prstGeom prst="rect">
            <a:avLst/>
          </a:prstGeom>
        </p:spPr>
        <p:txBody>
          <a:bodyPr vert="horz"/>
          <a:lstStyle>
            <a:lvl1pPr>
              <a:defRPr sz="1800">
                <a:solidFill>
                  <a:schemeClr val="bg1"/>
                </a:solidFill>
                <a:latin typeface="Flanders Art Sans"/>
                <a:cs typeface="Flanders Art Sans"/>
              </a:defRPr>
            </a:lvl1pPr>
            <a:lvl2pPr marL="742950" indent="-285750">
              <a:buClr>
                <a:schemeClr val="accent1"/>
              </a:buClr>
              <a:buFont typeface="Wingdings" charset="2"/>
              <a:buChar char="§"/>
              <a:defRPr sz="1800">
                <a:solidFill>
                  <a:schemeClr val="bg1"/>
                </a:solidFill>
                <a:latin typeface="Flanders Art Sans"/>
                <a:cs typeface="Flanders Art Sans"/>
              </a:defRPr>
            </a:lvl2pPr>
            <a:lvl3pPr marL="1143000" indent="-228600">
              <a:buClr>
                <a:schemeClr val="accent1"/>
              </a:buClr>
              <a:buFont typeface="Arial"/>
              <a:buChar char="•"/>
              <a:defRPr sz="1800">
                <a:solidFill>
                  <a:schemeClr val="bg1"/>
                </a:solidFill>
                <a:latin typeface="Flanders Art Sans"/>
                <a:cs typeface="Flanders Art Sans"/>
              </a:defRPr>
            </a:lvl3pPr>
            <a:lvl4pPr marL="1600200" indent="-228600">
              <a:buClr>
                <a:schemeClr val="accent1"/>
              </a:buClr>
              <a:buFont typeface="Lucida Grande"/>
              <a:buChar char="&gt;"/>
              <a:defRPr sz="1800">
                <a:solidFill>
                  <a:schemeClr val="bg1"/>
                </a:solidFill>
                <a:latin typeface="Flanders Art Sans"/>
                <a:cs typeface="Flanders Art Sans"/>
              </a:defRPr>
            </a:lvl4pPr>
            <a:lvl5pPr>
              <a:buClr>
                <a:schemeClr val="accent1"/>
              </a:buClr>
              <a:defRPr sz="1400">
                <a:solidFill>
                  <a:schemeClr val="bg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85975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Aangepaste indeling">
    <p:spTree>
      <p:nvGrpSpPr>
        <p:cNvPr id="1" name=""/>
        <p:cNvGrpSpPr/>
        <p:nvPr/>
      </p:nvGrpSpPr>
      <p:grpSpPr>
        <a:xfrm>
          <a:off x="0" y="0"/>
          <a:ext cx="0" cy="0"/>
          <a:chOff x="0" y="0"/>
          <a:chExt cx="0" cy="0"/>
        </a:xfrm>
      </p:grpSpPr>
      <p:pic>
        <p:nvPicPr>
          <p:cNvPr id="5" name="Afbeelding 1" descr="slide sjablonen gen2-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206375"/>
            <a:ext cx="3631325" cy="857250"/>
          </a:xfrm>
          <a:prstGeom prst="rect">
            <a:avLst/>
          </a:prstGeom>
        </p:spPr>
        <p:txBody>
          <a:bodyPr vert="horz"/>
          <a:lstStyle>
            <a:lvl1pPr>
              <a:defRPr sz="3200">
                <a:solidFill>
                  <a:schemeClr val="tx2"/>
                </a:solidFill>
              </a:defRPr>
            </a:lvl1pPr>
          </a:lstStyle>
          <a:p>
            <a:r>
              <a:rPr lang="nl-NL"/>
              <a:t>Klik om de stijl te bewerken</a:t>
            </a:r>
            <a:endParaRPr lang="nl-NL" dirty="0"/>
          </a:p>
        </p:txBody>
      </p:sp>
      <p:sp>
        <p:nvSpPr>
          <p:cNvPr id="4" name="Tijdelijke aanduiding voor inhoud 4"/>
          <p:cNvSpPr>
            <a:spLocks noGrp="1"/>
          </p:cNvSpPr>
          <p:nvPr>
            <p:ph sz="quarter" idx="10"/>
          </p:nvPr>
        </p:nvSpPr>
        <p:spPr>
          <a:xfrm>
            <a:off x="457201"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inhoud 4"/>
          <p:cNvSpPr>
            <a:spLocks noGrp="1"/>
          </p:cNvSpPr>
          <p:nvPr>
            <p:ph sz="quarter" idx="11"/>
          </p:nvPr>
        </p:nvSpPr>
        <p:spPr>
          <a:xfrm>
            <a:off x="5123010" y="1398991"/>
            <a:ext cx="3739990" cy="3307592"/>
          </a:xfrm>
          <a:prstGeom prst="rect">
            <a:avLst/>
          </a:prstGeom>
        </p:spPr>
        <p:txBody>
          <a:bodyPr vert="horz"/>
          <a:lstStyle>
            <a:lvl1pPr>
              <a:defRPr sz="2000">
                <a:solidFill>
                  <a:schemeClr val="tx1"/>
                </a:solidFill>
                <a:latin typeface="Flanders Art Sans"/>
                <a:cs typeface="Flanders Art Sans"/>
              </a:defRPr>
            </a:lvl1pPr>
            <a:lvl2pPr marL="742950" indent="-285750">
              <a:buClr>
                <a:schemeClr val="accent1"/>
              </a:buClr>
              <a:buFont typeface="Wingdings" charset="2"/>
              <a:buChar char="§"/>
              <a:defRPr sz="2000">
                <a:solidFill>
                  <a:schemeClr val="tx1"/>
                </a:solidFill>
                <a:latin typeface="Flanders Art Sans"/>
                <a:cs typeface="Flanders Art Sans"/>
              </a:defRPr>
            </a:lvl2pPr>
            <a:lvl3pPr marL="1143000" indent="-228600">
              <a:buClr>
                <a:schemeClr val="accent1"/>
              </a:buClr>
              <a:buFont typeface="Arial"/>
              <a:buChar char="•"/>
              <a:defRPr sz="2000">
                <a:solidFill>
                  <a:schemeClr val="tx1"/>
                </a:solidFill>
                <a:latin typeface="Flanders Art Sans"/>
                <a:cs typeface="Flanders Art Sans"/>
              </a:defRPr>
            </a:lvl3pPr>
            <a:lvl4pPr marL="1600200" indent="-228600">
              <a:buClr>
                <a:schemeClr val="accent1"/>
              </a:buClr>
              <a:buFont typeface="Lucida Grande"/>
              <a:buChar char="&gt;"/>
              <a:defRPr sz="2000">
                <a:solidFill>
                  <a:schemeClr val="tx1"/>
                </a:solidFill>
                <a:latin typeface="Flanders Art Sans"/>
                <a:cs typeface="Flanders Art Sans"/>
              </a:defRPr>
            </a:lvl4pPr>
            <a:lvl5pPr>
              <a:buClr>
                <a:schemeClr val="accent1"/>
              </a:buClr>
              <a:defRPr sz="1600">
                <a:solidFill>
                  <a:schemeClr val="tx1"/>
                </a:solidFill>
                <a:latin typeface="Flanders Art Sans"/>
                <a:cs typeface="Flanders Art Sans"/>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2361708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814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blue">
    <p:bg>
      <p:bgPr>
        <a:solidFill>
          <a:srgbClr val="0098A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781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grey">
    <p:bg>
      <p:bgPr>
        <a:solidFill>
          <a:srgbClr val="3333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518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inish">
    <p:spTree>
      <p:nvGrpSpPr>
        <p:cNvPr id="1" name=""/>
        <p:cNvGrpSpPr/>
        <p:nvPr/>
      </p:nvGrpSpPr>
      <p:grpSpPr>
        <a:xfrm>
          <a:off x="0" y="0"/>
          <a:ext cx="0" cy="0"/>
          <a:chOff x="0" y="0"/>
          <a:chExt cx="0" cy="0"/>
        </a:xfrm>
      </p:grpSpPr>
      <p:pic>
        <p:nvPicPr>
          <p:cNvPr id="7" name="Afbeelding 1" descr="slide-16-9-finis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211138" y="4162425"/>
            <a:ext cx="3482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defRPr/>
            </a:pPr>
            <a:r>
              <a:rPr lang="nl-NL">
                <a:solidFill>
                  <a:srgbClr val="FFFFFF"/>
                </a:solidFill>
                <a:latin typeface="Flanders Art Sans" charset="0"/>
                <a:cs typeface="Flanders Art Sans" charset="0"/>
              </a:rPr>
              <a:t>vlaanderen-circulair.be</a:t>
            </a:r>
          </a:p>
          <a:p>
            <a:pPr fontAlgn="base">
              <a:spcBef>
                <a:spcPct val="0"/>
              </a:spcBef>
              <a:spcAft>
                <a:spcPct val="0"/>
              </a:spcAft>
              <a:defRPr/>
            </a:pPr>
            <a:r>
              <a:rPr lang="nl-NL">
                <a:solidFill>
                  <a:srgbClr val="0E4953"/>
                </a:solidFill>
                <a:latin typeface="Flanders Art Sans" charset="0"/>
                <a:cs typeface="Flanders Art Sans" charset="0"/>
              </a:rPr>
              <a:t>@CirculFlanders</a:t>
            </a:r>
          </a:p>
        </p:txBody>
      </p:sp>
      <p:sp>
        <p:nvSpPr>
          <p:cNvPr id="6" name="Tijdelijke aanduiding voor titel 1"/>
          <p:cNvSpPr>
            <a:spLocks noGrp="1"/>
          </p:cNvSpPr>
          <p:nvPr>
            <p:ph type="title"/>
          </p:nvPr>
        </p:nvSpPr>
        <p:spPr>
          <a:xfrm>
            <a:off x="287243" y="753827"/>
            <a:ext cx="3622540" cy="1528023"/>
          </a:xfrm>
          <a:prstGeom prst="rect">
            <a:avLst/>
          </a:prstGeom>
        </p:spPr>
        <p:txBody>
          <a:bodyPr vert="horz" lIns="91440" tIns="45720" rIns="91440" bIns="45720" rtlCol="0" anchor="ctr">
            <a:normAutofit/>
          </a:bodyPr>
          <a:lstStyle>
            <a:lvl1pPr>
              <a:defRPr sz="3200" baseline="0"/>
            </a:lvl1pPr>
          </a:lstStyle>
          <a:p>
            <a:r>
              <a:rPr lang="nl-NL"/>
              <a:t>Klik om de stijl te bewerken</a:t>
            </a:r>
            <a:endParaRPr lang="nl-NL" dirty="0"/>
          </a:p>
        </p:txBody>
      </p:sp>
      <p:sp>
        <p:nvSpPr>
          <p:cNvPr id="8" name="Tijdelijke aanduiding voor tekst 9"/>
          <p:cNvSpPr>
            <a:spLocks noGrp="1"/>
          </p:cNvSpPr>
          <p:nvPr>
            <p:ph type="body" sz="quarter" idx="10"/>
          </p:nvPr>
        </p:nvSpPr>
        <p:spPr>
          <a:xfrm>
            <a:off x="287243" y="2628120"/>
            <a:ext cx="2701048" cy="339725"/>
          </a:xfrm>
          <a:prstGeom prst="rect">
            <a:avLst/>
          </a:prstGeom>
        </p:spPr>
        <p:txBody>
          <a:bodyPr vert="horz"/>
          <a:lstStyle>
            <a:lvl1pPr>
              <a:defRPr baseline="0">
                <a:solidFill>
                  <a:schemeClr val="bg1"/>
                </a:solidFill>
                <a:latin typeface="Flanders Art Sans"/>
                <a:cs typeface="Flanders Art Sans"/>
              </a:defRPr>
            </a:lvl1pPr>
          </a:lstStyle>
          <a:p>
            <a:pPr lvl="0"/>
            <a:r>
              <a:rPr lang="nl-NL"/>
              <a:t>Klik om de modelstijlen te bewerken</a:t>
            </a:r>
          </a:p>
        </p:txBody>
      </p:sp>
      <p:sp>
        <p:nvSpPr>
          <p:cNvPr id="9" name="Tijdelijke aanduiding voor tekst 9"/>
          <p:cNvSpPr>
            <a:spLocks noGrp="1"/>
          </p:cNvSpPr>
          <p:nvPr>
            <p:ph type="body" sz="quarter" idx="11"/>
          </p:nvPr>
        </p:nvSpPr>
        <p:spPr>
          <a:xfrm>
            <a:off x="287243" y="3001640"/>
            <a:ext cx="2816504" cy="339725"/>
          </a:xfrm>
          <a:prstGeom prst="rect">
            <a:avLst/>
          </a:prstGeom>
        </p:spPr>
        <p:txBody>
          <a:bodyPr vert="horz"/>
          <a:lstStyle>
            <a:lvl1pPr>
              <a:defRPr sz="1600" baseline="0">
                <a:solidFill>
                  <a:srgbClr val="0E4953"/>
                </a:solidFill>
                <a:latin typeface="Flanders Art Sans"/>
                <a:cs typeface="Flanders Art Sans"/>
              </a:defRPr>
            </a:lvl1pPr>
          </a:lstStyle>
          <a:p>
            <a:pPr lvl="0"/>
            <a:r>
              <a:rPr lang="nl-NL"/>
              <a:t>Klik om de modelstijlen te bewerken</a:t>
            </a:r>
          </a:p>
        </p:txBody>
      </p:sp>
      <p:sp>
        <p:nvSpPr>
          <p:cNvPr id="10" name="Tijdelijke aanduiding voor tekst 9"/>
          <p:cNvSpPr>
            <a:spLocks noGrp="1"/>
          </p:cNvSpPr>
          <p:nvPr>
            <p:ph type="body" sz="quarter" idx="12"/>
          </p:nvPr>
        </p:nvSpPr>
        <p:spPr>
          <a:xfrm>
            <a:off x="287243" y="3375320"/>
            <a:ext cx="3074988" cy="339725"/>
          </a:xfrm>
          <a:prstGeom prst="rect">
            <a:avLst/>
          </a:prstGeom>
        </p:spPr>
        <p:txBody>
          <a:bodyPr vert="horz"/>
          <a:lstStyle>
            <a:lvl1pPr>
              <a:defRPr sz="1600" baseline="0">
                <a:solidFill>
                  <a:schemeClr val="bg1"/>
                </a:solidFill>
                <a:latin typeface="Flanders Art Sans"/>
                <a:cs typeface="Flanders Art Sans"/>
              </a:defRPr>
            </a:lvl1pPr>
          </a:lstStyle>
          <a:p>
            <a:pPr lvl="0"/>
            <a:r>
              <a:rPr lang="nl-NL"/>
              <a:t>Klik om de modelstijlen te bewerken</a:t>
            </a:r>
          </a:p>
        </p:txBody>
      </p:sp>
    </p:spTree>
    <p:extLst>
      <p:ext uri="{BB962C8B-B14F-4D97-AF65-F5344CB8AC3E}">
        <p14:creationId xmlns:p14="http://schemas.microsoft.com/office/powerpoint/2010/main" val="1399020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Inhoud model 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5"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tx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tx1"/>
                </a:solidFill>
                <a:latin typeface="Flanders Art Sans"/>
                <a:cs typeface="Flanders Art Sans"/>
              </a:defRPr>
            </a:lvl1pPr>
            <a:lvl2pPr marL="742950" indent="-285750">
              <a:buClr>
                <a:schemeClr val="accent1"/>
              </a:buClr>
              <a:buFont typeface="Wingdings" charset="2"/>
              <a:buChar char="§"/>
              <a:defRPr>
                <a:solidFill>
                  <a:schemeClr val="tx1"/>
                </a:solidFill>
                <a:latin typeface="Flanders Art Sans"/>
                <a:cs typeface="Flanders Art Sans"/>
              </a:defRPr>
            </a:lvl2pPr>
            <a:lvl3pPr marL="1143000" indent="-228600">
              <a:buClr>
                <a:schemeClr val="accent1"/>
              </a:buClr>
              <a:buFont typeface="Arial"/>
              <a:buChar char="•"/>
              <a:defRPr>
                <a:solidFill>
                  <a:schemeClr val="tx1"/>
                </a:solidFill>
                <a:latin typeface="Flanders Art Sans"/>
                <a:cs typeface="Flanders Art Sans"/>
              </a:defRPr>
            </a:lvl3pPr>
            <a:lvl4pPr marL="1600200" indent="-228600">
              <a:buClr>
                <a:schemeClr val="accent1"/>
              </a:buClr>
              <a:buFont typeface="Lucida Grande"/>
              <a:buChar char="&gt;"/>
              <a:defRPr>
                <a:solidFill>
                  <a:schemeClr val="tx1"/>
                </a:solidFill>
                <a:latin typeface="Flanders Art Sans"/>
                <a:cs typeface="Flanders Art Sans"/>
              </a:defRPr>
            </a:lvl4pPr>
            <a:lvl5pPr>
              <a:buClr>
                <a:schemeClr val="accent1"/>
              </a:buClr>
              <a:defRPr>
                <a:solidFill>
                  <a:schemeClr val="tx1"/>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39038253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nhoud model 1">
    <p:spTree>
      <p:nvGrpSpPr>
        <p:cNvPr id="1" name=""/>
        <p:cNvGrpSpPr/>
        <p:nvPr/>
      </p:nvGrpSpPr>
      <p:grpSpPr>
        <a:xfrm>
          <a:off x="0" y="0"/>
          <a:ext cx="0" cy="0"/>
          <a:chOff x="0" y="0"/>
          <a:chExt cx="0" cy="0"/>
        </a:xfrm>
      </p:grpSpPr>
      <p:pic>
        <p:nvPicPr>
          <p:cNvPr id="3" name="Afbeelding 2" descr="slide-16-9-model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5143500"/>
          </a:xfrm>
          <a:prstGeom prst="rect">
            <a:avLst/>
          </a:prstGeom>
        </p:spPr>
      </p:pic>
      <p:sp>
        <p:nvSpPr>
          <p:cNvPr id="2" name="Titel 1"/>
          <p:cNvSpPr>
            <a:spLocks noGrp="1"/>
          </p:cNvSpPr>
          <p:nvPr>
            <p:ph type="title" hasCustomPrompt="1"/>
          </p:nvPr>
        </p:nvSpPr>
        <p:spPr>
          <a:xfrm>
            <a:off x="457200" y="206375"/>
            <a:ext cx="7563644" cy="857250"/>
          </a:xfrm>
          <a:prstGeom prst="rect">
            <a:avLst/>
          </a:prstGeom>
        </p:spPr>
        <p:txBody>
          <a:bodyPr vert="horz"/>
          <a:lstStyle>
            <a:lvl1pPr>
              <a:defRPr>
                <a:solidFill>
                  <a:schemeClr val="bg2"/>
                </a:solidFill>
              </a:defRPr>
            </a:lvl1pPr>
          </a:lstStyle>
          <a:p>
            <a:r>
              <a:rPr lang="fr-FR" dirty="0"/>
              <a:t>TITEL</a:t>
            </a:r>
            <a:endParaRPr lang="nl-NL" dirty="0"/>
          </a:p>
        </p:txBody>
      </p:sp>
      <p:sp>
        <p:nvSpPr>
          <p:cNvPr id="5" name="Tijdelijke aanduiding voor inhoud 4"/>
          <p:cNvSpPr>
            <a:spLocks noGrp="1"/>
          </p:cNvSpPr>
          <p:nvPr>
            <p:ph sz="quarter" idx="10"/>
          </p:nvPr>
        </p:nvSpPr>
        <p:spPr>
          <a:xfrm>
            <a:off x="457200" y="1208088"/>
            <a:ext cx="8012113" cy="3552825"/>
          </a:xfrm>
          <a:prstGeom prst="rect">
            <a:avLst/>
          </a:prstGeom>
        </p:spPr>
        <p:txBody>
          <a:bodyPr vert="horz"/>
          <a:lstStyle>
            <a:lvl1pPr>
              <a:defRPr>
                <a:solidFill>
                  <a:schemeClr val="bg2"/>
                </a:solidFill>
                <a:latin typeface="Flanders Art Sans"/>
                <a:cs typeface="Flanders Art Sans"/>
              </a:defRPr>
            </a:lvl1pPr>
            <a:lvl2pPr marL="742950" indent="-285750">
              <a:buClr>
                <a:schemeClr val="accent1"/>
              </a:buClr>
              <a:buFont typeface="Wingdings" charset="2"/>
              <a:buChar char="§"/>
              <a:defRPr>
                <a:solidFill>
                  <a:schemeClr val="bg2"/>
                </a:solidFill>
                <a:latin typeface="Flanders Art Sans"/>
                <a:cs typeface="Flanders Art Sans"/>
              </a:defRPr>
            </a:lvl2pPr>
            <a:lvl3pPr marL="1143000" indent="-228600">
              <a:buClr>
                <a:schemeClr val="accent1"/>
              </a:buClr>
              <a:buFont typeface="Arial"/>
              <a:buChar char="•"/>
              <a:defRPr>
                <a:solidFill>
                  <a:schemeClr val="bg2"/>
                </a:solidFill>
                <a:latin typeface="Flanders Art Sans"/>
                <a:cs typeface="Flanders Art Sans"/>
              </a:defRPr>
            </a:lvl3pPr>
            <a:lvl4pPr marL="1600200" indent="-228600">
              <a:buClr>
                <a:schemeClr val="accent1"/>
              </a:buClr>
              <a:buFont typeface="Lucida Grande"/>
              <a:buChar char="&gt;"/>
              <a:defRPr>
                <a:solidFill>
                  <a:schemeClr val="bg2"/>
                </a:solidFill>
                <a:latin typeface="Flanders Art Sans"/>
                <a:cs typeface="Flanders Art Sans"/>
              </a:defRPr>
            </a:lvl4pPr>
            <a:lvl5pPr>
              <a:buClr>
                <a:schemeClr val="accent1"/>
              </a:buClr>
              <a:defRPr>
                <a:solidFill>
                  <a:schemeClr val="bg2"/>
                </a:solidFill>
                <a:latin typeface="Flanders Art Sans"/>
                <a:cs typeface="Flanders Art Sans"/>
              </a:defRPr>
            </a:lvl5pPr>
          </a:lstStyle>
          <a:p>
            <a:pPr lvl="0"/>
            <a:r>
              <a:rPr lang="fr-FR" dirty="0" err="1"/>
              <a:t>Klik</a:t>
            </a:r>
            <a:r>
              <a:rPr lang="fr-FR" dirty="0"/>
              <a:t> om de </a:t>
            </a:r>
            <a:r>
              <a:rPr lang="fr-FR" dirty="0" err="1"/>
              <a:t>tekststijl</a:t>
            </a:r>
            <a:r>
              <a:rPr lang="fr-FR" dirty="0"/>
              <a:t> van </a:t>
            </a:r>
            <a:r>
              <a:rPr lang="fr-FR" dirty="0" err="1"/>
              <a:t>het</a:t>
            </a:r>
            <a:r>
              <a:rPr lang="fr-FR" dirty="0"/>
              <a:t> model te </a:t>
            </a:r>
            <a:r>
              <a:rPr lang="fr-FR" dirty="0" err="1"/>
              <a:t>bewerken</a:t>
            </a:r>
            <a:endParaRPr lang="fr-FR" dirty="0"/>
          </a:p>
          <a:p>
            <a:pPr lvl="1"/>
            <a:r>
              <a:rPr lang="fr-FR" dirty="0" err="1"/>
              <a:t>Tweede</a:t>
            </a:r>
            <a:r>
              <a:rPr lang="fr-FR" dirty="0"/>
              <a:t> niveau</a:t>
            </a:r>
          </a:p>
          <a:p>
            <a:pPr lvl="2"/>
            <a:r>
              <a:rPr lang="fr-FR" dirty="0" err="1"/>
              <a:t>Derde</a:t>
            </a:r>
            <a:r>
              <a:rPr lang="fr-FR" dirty="0"/>
              <a:t> niveau</a:t>
            </a:r>
          </a:p>
          <a:p>
            <a:pPr lvl="3"/>
            <a:r>
              <a:rPr lang="fr-FR" dirty="0" err="1"/>
              <a:t>Vierde</a:t>
            </a:r>
            <a:r>
              <a:rPr lang="fr-FR" dirty="0"/>
              <a:t> niveau</a:t>
            </a:r>
          </a:p>
          <a:p>
            <a:pPr lvl="4"/>
            <a:r>
              <a:rPr lang="fr-FR" dirty="0" err="1"/>
              <a:t>Vijfde</a:t>
            </a:r>
            <a:r>
              <a:rPr lang="fr-FR" dirty="0"/>
              <a:t> niveau</a:t>
            </a:r>
            <a:endParaRPr lang="nl-NL" dirty="0"/>
          </a:p>
        </p:txBody>
      </p:sp>
    </p:spTree>
    <p:extLst>
      <p:ext uri="{BB962C8B-B14F-4D97-AF65-F5344CB8AC3E}">
        <p14:creationId xmlns:p14="http://schemas.microsoft.com/office/powerpoint/2010/main" val="2691393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3" name="Tijdelijke aanduiding voor voettekst 2"/>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4" name="Tijdelijke aanduiding voor dianummer 3"/>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3628824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nl-BE"/>
              <a:t>Titelstijl van model bewerken</a:t>
            </a:r>
            <a:endParaRPr lang="nl-NL"/>
          </a:p>
        </p:txBody>
      </p:sp>
      <p:sp>
        <p:nvSpPr>
          <p:cNvPr id="3" name="Tijdelijke aanduiding voor inhoud 2"/>
          <p:cNvSpPr>
            <a:spLocks noGrp="1"/>
          </p:cNvSpPr>
          <p:nvPr>
            <p:ph idx="1"/>
          </p:nvPr>
        </p:nvSpPr>
        <p:spPr>
          <a:xfrm>
            <a:off x="457200" y="1200151"/>
            <a:ext cx="8229600" cy="3394472"/>
          </a:xfrm>
          <a:prstGeom prst="rect">
            <a:avLst/>
          </a:prstGeom>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datum 3"/>
          <p:cNvSpPr>
            <a:spLocks noGrp="1"/>
          </p:cNvSpPr>
          <p:nvPr>
            <p:ph type="dt" sz="half" idx="10"/>
          </p:nvPr>
        </p:nvSpPr>
        <p:spPr>
          <a:xfrm>
            <a:off x="457200" y="4767263"/>
            <a:ext cx="2133600" cy="273844"/>
          </a:xfrm>
          <a:prstGeom prst="rect">
            <a:avLst/>
          </a:prstGeom>
        </p:spPr>
        <p:txBody>
          <a:bodyPr/>
          <a:lstStyle/>
          <a:p>
            <a:pPr fontAlgn="base">
              <a:spcBef>
                <a:spcPct val="0"/>
              </a:spcBef>
              <a:spcAft>
                <a:spcPct val="0"/>
              </a:spcAft>
            </a:pPr>
            <a:fld id="{B703E99B-11CD-3B4C-9599-702CF98AF511}" type="datetimeFigureOut">
              <a:rPr lang="nl-NL" smtClean="0">
                <a:solidFill>
                  <a:prstClr val="black">
                    <a:tint val="75000"/>
                  </a:prstClr>
                </a:solidFill>
                <a:ea typeface="MS PGothic" panose="020B0600070205080204" pitchFamily="34" charset="-128"/>
              </a:rPr>
              <a:pPr fontAlgn="base">
                <a:spcBef>
                  <a:spcPct val="0"/>
                </a:spcBef>
                <a:spcAft>
                  <a:spcPct val="0"/>
                </a:spcAft>
              </a:pPr>
              <a:t>4-6-2018</a:t>
            </a:fld>
            <a:endParaRPr lang="nl-NL">
              <a:solidFill>
                <a:prstClr val="black">
                  <a:tint val="75000"/>
                </a:prstClr>
              </a:solidFill>
              <a:ea typeface="MS PGothic" panose="020B0600070205080204" pitchFamily="34" charset="-128"/>
            </a:endParaRPr>
          </a:p>
        </p:txBody>
      </p:sp>
      <p:sp>
        <p:nvSpPr>
          <p:cNvPr id="5" name="Tijdelijke aanduiding voor voettekst 4"/>
          <p:cNvSpPr>
            <a:spLocks noGrp="1"/>
          </p:cNvSpPr>
          <p:nvPr>
            <p:ph type="ftr" sz="quarter" idx="11"/>
          </p:nvPr>
        </p:nvSpPr>
        <p:spPr>
          <a:xfrm>
            <a:off x="3124200" y="4767263"/>
            <a:ext cx="2895600" cy="273844"/>
          </a:xfrm>
          <a:prstGeom prst="rect">
            <a:avLst/>
          </a:prstGeom>
        </p:spPr>
        <p:txBody>
          <a:bodyPr/>
          <a:lstStyle/>
          <a:p>
            <a:pPr fontAlgn="base">
              <a:spcBef>
                <a:spcPct val="0"/>
              </a:spcBef>
              <a:spcAft>
                <a:spcPct val="0"/>
              </a:spcAft>
            </a:pPr>
            <a:endParaRPr lang="nl-NL">
              <a:solidFill>
                <a:prstClr val="black">
                  <a:tint val="75000"/>
                </a:prstClr>
              </a:solidFill>
              <a:ea typeface="MS PGothic" panose="020B0600070205080204" pitchFamily="34" charset="-128"/>
            </a:endParaRPr>
          </a:p>
        </p:txBody>
      </p:sp>
      <p:sp>
        <p:nvSpPr>
          <p:cNvPr id="6" name="Tijdelijke aanduiding voor dianummer 5"/>
          <p:cNvSpPr>
            <a:spLocks noGrp="1"/>
          </p:cNvSpPr>
          <p:nvPr>
            <p:ph type="sldNum" sz="quarter" idx="12"/>
          </p:nvPr>
        </p:nvSpPr>
        <p:spPr>
          <a:xfrm>
            <a:off x="6553200" y="4767263"/>
            <a:ext cx="2133600" cy="273844"/>
          </a:xfrm>
          <a:prstGeom prst="rect">
            <a:avLst/>
          </a:prstGeom>
        </p:spPr>
        <p:txBody>
          <a:bodyPr/>
          <a:lstStyle/>
          <a:p>
            <a:pPr fontAlgn="base">
              <a:spcBef>
                <a:spcPct val="0"/>
              </a:spcBef>
              <a:spcAft>
                <a:spcPct val="0"/>
              </a:spcAft>
            </a:pPr>
            <a:fld id="{9A3ED73E-E2E9-874F-918A-6F4333E81108}" type="slidenum">
              <a:rPr lang="nl-NL" smtClean="0">
                <a:solidFill>
                  <a:prstClr val="black">
                    <a:tint val="75000"/>
                  </a:prstClr>
                </a:solidFill>
                <a:ea typeface="MS PGothic" panose="020B0600070205080204" pitchFamily="34" charset="-128"/>
              </a:rPr>
              <a:pPr fontAlgn="base">
                <a:spcBef>
                  <a:spcPct val="0"/>
                </a:spcBef>
                <a:spcAft>
                  <a:spcPct val="0"/>
                </a:spcAft>
              </a:pPr>
              <a:t>‹nr.›</a:t>
            </a:fld>
            <a:endParaRPr lang="nl-NL">
              <a:solidFill>
                <a:prstClr val="black">
                  <a:tint val="75000"/>
                </a:prstClr>
              </a:solidFill>
              <a:ea typeface="MS PGothic" panose="020B0600070205080204" pitchFamily="34" charset="-128"/>
            </a:endParaRPr>
          </a:p>
        </p:txBody>
      </p:sp>
    </p:spTree>
    <p:extLst>
      <p:ext uri="{BB962C8B-B14F-4D97-AF65-F5344CB8AC3E}">
        <p14:creationId xmlns:p14="http://schemas.microsoft.com/office/powerpoint/2010/main" val="29427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theme" Target="../theme/theme10.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slideLayout" Target="../slideLayouts/slideLayout22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theme" Target="../theme/theme11.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theme" Target="../theme/theme12.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theme" Target="../theme/theme7.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theme" Target="../theme/theme8.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theme" Target="../theme/theme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374864"/>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5" r:id="rId3"/>
    <p:sldLayoutId id="2147483656" r:id="rId4"/>
    <p:sldLayoutId id="2147483657" r:id="rId5"/>
    <p:sldLayoutId id="2147483658" r:id="rId6"/>
    <p:sldLayoutId id="2147483683" r:id="rId7"/>
    <p:sldLayoutId id="2147484005" r:id="rId8"/>
    <p:sldLayoutId id="2147484007" r:id="rId9"/>
    <p:sldLayoutId id="2147484008" r:id="rId10"/>
    <p:sldLayoutId id="2147484009" r:id="rId11"/>
    <p:sldLayoutId id="2147484010" r:id="rId12"/>
  </p:sldLayoutIdLst>
  <p:txStyles>
    <p:titleStyle>
      <a:lvl1pPr algn="l" defTabSz="457200" rtl="0" eaLnBrk="1" latinLnBrk="0" hangingPunct="1">
        <a:spcBef>
          <a:spcPct val="0"/>
        </a:spcBef>
        <a:buNone/>
        <a:defRPr sz="4000" b="1" kern="1200" baseline="0">
          <a:solidFill>
            <a:srgbClr val="84C6CD"/>
          </a:solidFill>
          <a:latin typeface="Flanders Art Sans Bold"/>
          <a:ea typeface="+mj-ea"/>
          <a:cs typeface="Flanders Art Sans Bold"/>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144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56229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1570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4719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5" r:id="rId20"/>
    <p:sldLayoutId id="2147483746" r:id="rId21"/>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1043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7754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87306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3151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1990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4171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9175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Lst>
  <p:txStyles>
    <p:titleStyle>
      <a:lvl1pPr algn="l" defTabSz="457200" rtl="0" eaLnBrk="1" fontAlgn="base" hangingPunct="1">
        <a:spcBef>
          <a:spcPct val="0"/>
        </a:spcBef>
        <a:spcAft>
          <a:spcPct val="0"/>
        </a:spcAft>
        <a:defRPr sz="4000" b="1" kern="1200">
          <a:solidFill>
            <a:srgbClr val="84C6CD"/>
          </a:solidFill>
          <a:latin typeface="Flanders Art Sans Bold"/>
          <a:ea typeface="MS PGothic" panose="020B0600070205080204" pitchFamily="34" charset="-128"/>
          <a:cs typeface="Flanders Art Sans Bold"/>
        </a:defRPr>
      </a:lvl1pPr>
      <a:lvl2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2pPr>
      <a:lvl3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3pPr>
      <a:lvl4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4pPr>
      <a:lvl5pPr algn="l" defTabSz="457200" rtl="0" eaLnBrk="1" fontAlgn="base" hangingPunct="1">
        <a:spcBef>
          <a:spcPct val="0"/>
        </a:spcBef>
        <a:spcAft>
          <a:spcPct val="0"/>
        </a:spcAft>
        <a:defRPr sz="4000" b="1">
          <a:solidFill>
            <a:srgbClr val="84C6CD"/>
          </a:solidFill>
          <a:latin typeface="Flanders Art Sans Bold" charset="0"/>
          <a:ea typeface="MS PGothic" panose="020B0600070205080204" pitchFamily="34" charset="-128"/>
        </a:defRPr>
      </a:lvl5pPr>
      <a:lvl6pPr marL="4572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6pPr>
      <a:lvl7pPr marL="9144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7pPr>
      <a:lvl8pPr marL="13716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8pPr>
      <a:lvl9pPr marL="1828800" algn="l" defTabSz="457200" rtl="0" eaLnBrk="1" fontAlgn="base" hangingPunct="1">
        <a:spcBef>
          <a:spcPct val="0"/>
        </a:spcBef>
        <a:spcAft>
          <a:spcPct val="0"/>
        </a:spcAft>
        <a:defRPr sz="4000" b="1">
          <a:solidFill>
            <a:srgbClr val="84C6CD"/>
          </a:solidFill>
          <a:latin typeface="Flanders Art Sans Bold"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20.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251.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www.bma-ergonomics.com/duurzame-bureaustoel/" TargetMode="External"/><Relationship Id="rId1" Type="http://schemas.openxmlformats.org/officeDocument/2006/relationships/slideLayout" Target="../slideLayouts/slideLayout251.xml"/><Relationship Id="rId4" Type="http://schemas.openxmlformats.org/officeDocument/2006/relationships/image" Target="../media/image42.tif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5.xml"/></Relationships>
</file>

<file path=ppt/slides/_rels/slide2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8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8.xml"/></Relationships>
</file>

<file path=ppt/slides/_rels/slide2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08.xml"/></Relationships>
</file>

<file path=ppt/slides/_rels/slide2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08.xml"/></Relationships>
</file>

<file path=ppt/slides/_rels/slide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3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2118" y="1691015"/>
            <a:ext cx="4472275" cy="2044156"/>
          </a:xfrm>
        </p:spPr>
        <p:txBody>
          <a:bodyPr>
            <a:noAutofit/>
          </a:bodyPr>
          <a:lstStyle/>
          <a:p>
            <a:r>
              <a:rPr lang="nl-NL" sz="3200" dirty="0"/>
              <a:t>Intro CE – Hoe ?</a:t>
            </a:r>
            <a:r>
              <a:rPr lang="nl-NL" sz="3600" dirty="0"/>
              <a:t/>
            </a:r>
            <a:br>
              <a:rPr lang="nl-NL" sz="3600" dirty="0"/>
            </a:br>
            <a:r>
              <a:rPr lang="nl-NL" sz="2800" dirty="0">
                <a:solidFill>
                  <a:srgbClr val="FAB510"/>
                </a:solidFill>
              </a:rPr>
              <a:t>circulaire businessmodellen </a:t>
            </a:r>
          </a:p>
        </p:txBody>
      </p:sp>
      <p:sp>
        <p:nvSpPr>
          <p:cNvPr id="5" name="Tijdelijke aanduiding voor tekst 4"/>
          <p:cNvSpPr>
            <a:spLocks noGrp="1"/>
          </p:cNvSpPr>
          <p:nvPr>
            <p:ph type="body" sz="quarter" idx="10"/>
          </p:nvPr>
        </p:nvSpPr>
        <p:spPr/>
        <p:txBody>
          <a:bodyPr/>
          <a:lstStyle/>
          <a:p>
            <a:r>
              <a:rPr lang="nl-BE" dirty="0"/>
              <a:t>Mieke Pieters	</a:t>
            </a:r>
          </a:p>
        </p:txBody>
      </p:sp>
      <p:sp>
        <p:nvSpPr>
          <p:cNvPr id="7" name="Tijdelijke aanduiding voor tekst 6"/>
          <p:cNvSpPr>
            <a:spLocks noGrp="1"/>
          </p:cNvSpPr>
          <p:nvPr>
            <p:ph type="body" sz="quarter" idx="11"/>
          </p:nvPr>
        </p:nvSpPr>
        <p:spPr>
          <a:xfrm>
            <a:off x="361950" y="4340225"/>
            <a:ext cx="4877960" cy="346075"/>
          </a:xfrm>
        </p:spPr>
        <p:txBody>
          <a:bodyPr/>
          <a:lstStyle/>
          <a:p>
            <a:r>
              <a:rPr lang="nl-BE" b="1" dirty="0"/>
              <a:t>1 juni 2018: The Cleantech Challenge</a:t>
            </a:r>
          </a:p>
          <a:p>
            <a:endParaRPr lang="nl-BE" dirty="0"/>
          </a:p>
        </p:txBody>
      </p:sp>
      <p:pic>
        <p:nvPicPr>
          <p:cNvPr id="3" name="Gelui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924943882"/>
      </p:ext>
    </p:extLst>
  </p:cSld>
  <p:clrMapOvr>
    <a:masterClrMapping/>
  </p:clrMapOvr>
  <mc:AlternateContent xmlns:mc="http://schemas.openxmlformats.org/markup-compatibility/2006" xmlns:p14="http://schemas.microsoft.com/office/powerpoint/2010/main">
    <mc:Choice Requires="p14">
      <p:transition spd="slow" p14:dur="2000" advTm="66006"/>
    </mc:Choice>
    <mc:Fallback xmlns="">
      <p:transition spd="slow" advTm="6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Wat onthouden?</a:t>
            </a:r>
          </a:p>
        </p:txBody>
      </p:sp>
      <p:sp>
        <p:nvSpPr>
          <p:cNvPr id="3" name="Tijdelijke aanduiding voor inhoud 2"/>
          <p:cNvSpPr>
            <a:spLocks noGrp="1"/>
          </p:cNvSpPr>
          <p:nvPr>
            <p:ph type="body" sz="quarter" idx="10"/>
          </p:nvPr>
        </p:nvSpPr>
        <p:spPr>
          <a:xfrm>
            <a:off x="1047019" y="967095"/>
            <a:ext cx="7421368" cy="3562176"/>
          </a:xfrm>
        </p:spPr>
        <p:txBody>
          <a:bodyPr>
            <a:normAutofit/>
          </a:bodyPr>
          <a:lstStyle/>
          <a:p>
            <a:r>
              <a:rPr lang="nl-NL" sz="2160" b="1" dirty="0"/>
              <a:t>Het </a:t>
            </a:r>
            <a:r>
              <a:rPr lang="nl-NL" sz="3113" b="1" dirty="0"/>
              <a:t>doel </a:t>
            </a:r>
            <a:r>
              <a:rPr lang="nl-NL" sz="2160" b="1" dirty="0"/>
              <a:t>van de circulaire economie is </a:t>
            </a:r>
          </a:p>
          <a:p>
            <a:r>
              <a:rPr lang="nl-NL" b="1" dirty="0"/>
              <a:t>Waardebehoud</a:t>
            </a:r>
            <a:r>
              <a:rPr lang="nl-NL" dirty="0"/>
              <a:t> van grondstoffen, materialen en producten.</a:t>
            </a:r>
          </a:p>
          <a:p>
            <a:r>
              <a:rPr lang="nl-NL" b="1" dirty="0"/>
              <a:t>Efficiënt en effectief </a:t>
            </a:r>
            <a:r>
              <a:rPr lang="nl-NL" dirty="0"/>
              <a:t>omgaan met grondstoffen. </a:t>
            </a:r>
          </a:p>
          <a:p>
            <a:r>
              <a:rPr lang="nl-NL" dirty="0"/>
              <a:t>Zo </a:t>
            </a:r>
            <a:r>
              <a:rPr lang="nl-NL" b="1" dirty="0"/>
              <a:t>hoogwaardig mogelijk herinzetten </a:t>
            </a:r>
            <a:r>
              <a:rPr lang="nl-NL" dirty="0"/>
              <a:t>van grondstoffen, materialen en producten.</a:t>
            </a:r>
          </a:p>
        </p:txBody>
      </p:sp>
    </p:spTree>
    <p:extLst>
      <p:ext uri="{BB962C8B-B14F-4D97-AF65-F5344CB8AC3E}">
        <p14:creationId xmlns:p14="http://schemas.microsoft.com/office/powerpoint/2010/main" val="11595369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662E96F8-CC25-214C-888A-66CB67A7809D}"/>
              </a:ext>
            </a:extLst>
          </p:cNvPr>
          <p:cNvSpPr>
            <a:spLocks noGrp="1"/>
          </p:cNvSpPr>
          <p:nvPr>
            <p:ph type="body" sz="quarter" idx="11"/>
          </p:nvPr>
        </p:nvSpPr>
        <p:spPr>
          <a:xfrm>
            <a:off x="3728809" y="1702933"/>
            <a:ext cx="5241020" cy="2542496"/>
          </a:xfrm>
        </p:spPr>
        <p:txBody>
          <a:bodyPr/>
          <a:lstStyle/>
          <a:p>
            <a:r>
              <a:rPr lang="nl-BE" sz="4800" dirty="0"/>
              <a:t>2. Nieuwe mindset over kopen en gebruiken</a:t>
            </a:r>
          </a:p>
        </p:txBody>
      </p:sp>
    </p:spTree>
    <p:extLst>
      <p:ext uri="{BB962C8B-B14F-4D97-AF65-F5344CB8AC3E}">
        <p14:creationId xmlns:p14="http://schemas.microsoft.com/office/powerpoint/2010/main" val="413825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4"/>
            <a:ext cx="9144000" cy="5142472"/>
          </a:xfrm>
          <a:prstGeom prst="rect">
            <a:avLst/>
          </a:prstGeom>
        </p:spPr>
      </p:pic>
      <p:pic>
        <p:nvPicPr>
          <p:cNvPr id="4" name="Gelui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435543915"/>
      </p:ext>
    </p:extLst>
  </p:cSld>
  <p:clrMapOvr>
    <a:masterClrMapping/>
  </p:clrMapOvr>
  <mc:AlternateContent xmlns:mc="http://schemas.openxmlformats.org/markup-compatibility/2006" xmlns:p14="http://schemas.microsoft.com/office/powerpoint/2010/main">
    <mc:Choice Requires="p14">
      <p:transition spd="slow" p14:dur="2000" advTm="86381"/>
    </mc:Choice>
    <mc:Fallback xmlns="">
      <p:transition spd="slow" advTm="86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pic>
        <p:nvPicPr>
          <p:cNvPr id="3" name="Gelui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535580261"/>
      </p:ext>
    </p:extLst>
  </p:cSld>
  <p:clrMapOvr>
    <a:masterClrMapping/>
  </p:clrMapOvr>
  <mc:AlternateContent xmlns:mc="http://schemas.openxmlformats.org/markup-compatibility/2006" xmlns:p14="http://schemas.microsoft.com/office/powerpoint/2010/main">
    <mc:Choice Requires="p14">
      <p:transition spd="slow" p14:dur="2000" advTm="39549"/>
    </mc:Choice>
    <mc:Fallback xmlns="">
      <p:transition spd="slow" advTm="3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83583A32-3205-6447-9899-129EFC91D260}"/>
              </a:ext>
            </a:extLst>
          </p:cNvPr>
          <p:cNvPicPr>
            <a:picLocks noChangeAspect="1"/>
          </p:cNvPicPr>
          <p:nvPr/>
        </p:nvPicPr>
        <p:blipFill>
          <a:blip r:embed="rId2"/>
          <a:stretch>
            <a:fillRect/>
          </a:stretch>
        </p:blipFill>
        <p:spPr>
          <a:xfrm>
            <a:off x="0" y="0"/>
            <a:ext cx="9446342" cy="5143500"/>
          </a:xfrm>
          <a:prstGeom prst="rect">
            <a:avLst/>
          </a:prstGeom>
        </p:spPr>
      </p:pic>
      <p:pic>
        <p:nvPicPr>
          <p:cNvPr id="4" name="Afbeelding 3">
            <a:extLst>
              <a:ext uri="{FF2B5EF4-FFF2-40B4-BE49-F238E27FC236}">
                <a16:creationId xmlns:a16="http://schemas.microsoft.com/office/drawing/2014/main" xmlns="" id="{91905DB5-E25D-C04B-B405-76B4E43E7489}"/>
              </a:ext>
            </a:extLst>
          </p:cNvPr>
          <p:cNvPicPr>
            <a:picLocks noChangeAspect="1"/>
          </p:cNvPicPr>
          <p:nvPr/>
        </p:nvPicPr>
        <p:blipFill>
          <a:blip r:embed="rId2"/>
          <a:stretch>
            <a:fillRect/>
          </a:stretch>
        </p:blipFill>
        <p:spPr>
          <a:xfrm>
            <a:off x="421094" y="51207"/>
            <a:ext cx="9446342" cy="5143500"/>
          </a:xfrm>
          <a:prstGeom prst="rect">
            <a:avLst/>
          </a:prstGeom>
        </p:spPr>
      </p:pic>
      <p:sp>
        <p:nvSpPr>
          <p:cNvPr id="5" name="Rechthoek 4">
            <a:extLst>
              <a:ext uri="{FF2B5EF4-FFF2-40B4-BE49-F238E27FC236}">
                <a16:creationId xmlns:a16="http://schemas.microsoft.com/office/drawing/2014/main" xmlns="" id="{4B8A7097-E4A7-1142-9205-4A274C075B73}"/>
              </a:ext>
            </a:extLst>
          </p:cNvPr>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6" name="Tekstvak 5">
            <a:extLst>
              <a:ext uri="{FF2B5EF4-FFF2-40B4-BE49-F238E27FC236}">
                <a16:creationId xmlns:a16="http://schemas.microsoft.com/office/drawing/2014/main" xmlns="" id="{F4148A12-881D-2F4B-8D36-B62B5408F461}"/>
              </a:ext>
            </a:extLst>
          </p:cNvPr>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CIRCULAIRE INPUT</a:t>
            </a:r>
          </a:p>
        </p:txBody>
      </p:sp>
    </p:spTree>
    <p:extLst>
      <p:ext uri="{BB962C8B-B14F-4D97-AF65-F5344CB8AC3E}">
        <p14:creationId xmlns:p14="http://schemas.microsoft.com/office/powerpoint/2010/main" val="1159338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3F1FB276-CDAB-C74C-8379-16EBCC929CE9}"/>
              </a:ext>
            </a:extLst>
          </p:cNvPr>
          <p:cNvPicPr>
            <a:picLocks noChangeAspect="1"/>
          </p:cNvPicPr>
          <p:nvPr/>
        </p:nvPicPr>
        <p:blipFill>
          <a:blip r:embed="rId2"/>
          <a:stretch>
            <a:fillRect/>
          </a:stretch>
        </p:blipFill>
        <p:spPr>
          <a:xfrm>
            <a:off x="1676400" y="800100"/>
            <a:ext cx="5791200" cy="3543300"/>
          </a:xfrm>
          <a:prstGeom prst="rect">
            <a:avLst/>
          </a:prstGeom>
        </p:spPr>
      </p:pic>
      <p:sp>
        <p:nvSpPr>
          <p:cNvPr id="4" name="Rechthoek 3">
            <a:extLst>
              <a:ext uri="{FF2B5EF4-FFF2-40B4-BE49-F238E27FC236}">
                <a16:creationId xmlns:a16="http://schemas.microsoft.com/office/drawing/2014/main" xmlns="" id="{878A1B75-0BA8-6244-A13D-3B7D923E3D2F}"/>
              </a:ext>
            </a:extLst>
          </p:cNvPr>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5" name="Tekstvak 4">
            <a:extLst>
              <a:ext uri="{FF2B5EF4-FFF2-40B4-BE49-F238E27FC236}">
                <a16:creationId xmlns:a16="http://schemas.microsoft.com/office/drawing/2014/main" xmlns="" id="{B3628C43-6F07-4E42-A4E7-1F08C946234E}"/>
              </a:ext>
            </a:extLst>
          </p:cNvPr>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CIRCULAIRE INPUT</a:t>
            </a:r>
          </a:p>
        </p:txBody>
      </p:sp>
    </p:spTree>
    <p:extLst>
      <p:ext uri="{BB962C8B-B14F-4D97-AF65-F5344CB8AC3E}">
        <p14:creationId xmlns:p14="http://schemas.microsoft.com/office/powerpoint/2010/main" val="243384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90228EC5-6D9C-9440-BC93-E48F0D2A6AC1}"/>
              </a:ext>
            </a:extLst>
          </p:cNvPr>
          <p:cNvPicPr>
            <a:picLocks noChangeAspect="1"/>
          </p:cNvPicPr>
          <p:nvPr/>
        </p:nvPicPr>
        <p:blipFill>
          <a:blip r:embed="rId2"/>
          <a:stretch>
            <a:fillRect/>
          </a:stretch>
        </p:blipFill>
        <p:spPr>
          <a:xfrm>
            <a:off x="1576388" y="885825"/>
            <a:ext cx="5991225" cy="3371850"/>
          </a:xfrm>
          <a:prstGeom prst="rect">
            <a:avLst/>
          </a:prstGeom>
        </p:spPr>
      </p:pic>
      <p:sp>
        <p:nvSpPr>
          <p:cNvPr id="3" name="Rechthoek 2">
            <a:extLst>
              <a:ext uri="{FF2B5EF4-FFF2-40B4-BE49-F238E27FC236}">
                <a16:creationId xmlns:a16="http://schemas.microsoft.com/office/drawing/2014/main" xmlns="" id="{3B9F302C-00C1-5746-B2C0-655460572B51}"/>
              </a:ext>
            </a:extLst>
          </p:cNvPr>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a:extLst>
              <a:ext uri="{FF2B5EF4-FFF2-40B4-BE49-F238E27FC236}">
                <a16:creationId xmlns:a16="http://schemas.microsoft.com/office/drawing/2014/main" xmlns="" id="{B765ADB1-61D1-D94F-BD6F-13544352FFFD}"/>
              </a:ext>
            </a:extLst>
          </p:cNvPr>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CIRCULAIRE INPUT</a:t>
            </a:r>
          </a:p>
        </p:txBody>
      </p:sp>
    </p:spTree>
    <p:extLst>
      <p:ext uri="{BB962C8B-B14F-4D97-AF65-F5344CB8AC3E}">
        <p14:creationId xmlns:p14="http://schemas.microsoft.com/office/powerpoint/2010/main" val="149336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1714500"/>
            <a:ext cx="9144000" cy="6858000"/>
          </a:xfrm>
          <a:prstGeom prst="rect">
            <a:avLst/>
          </a:prstGeom>
        </p:spPr>
      </p:pic>
      <p:sp>
        <p:nvSpPr>
          <p:cNvPr id="3" name="Tekstvak 2"/>
          <p:cNvSpPr txBox="1"/>
          <p:nvPr/>
        </p:nvSpPr>
        <p:spPr>
          <a:xfrm>
            <a:off x="6662057" y="4774168"/>
            <a:ext cx="2481943" cy="369332"/>
          </a:xfrm>
          <a:prstGeom prst="rect">
            <a:avLst/>
          </a:prstGeom>
          <a:solidFill>
            <a:schemeClr val="tx1"/>
          </a:solidFill>
        </p:spPr>
        <p:txBody>
          <a:bodyPr wrap="square" rtlCol="0">
            <a:spAutoFit/>
          </a:bodyPr>
          <a:lstStyle/>
          <a:p>
            <a:pPr fontAlgn="base">
              <a:spcBef>
                <a:spcPct val="0"/>
              </a:spcBef>
              <a:spcAft>
                <a:spcPct val="0"/>
              </a:spcAft>
            </a:pPr>
            <a:r>
              <a:rPr lang="nl-NL" dirty="0">
                <a:solidFill>
                  <a:prstClr val="white"/>
                </a:solidFill>
                <a:ea typeface="MS PGothic" panose="020B0600070205080204" pitchFamily="34" charset="-128"/>
              </a:rPr>
              <a:t>Architect Henk Van </a:t>
            </a:r>
            <a:r>
              <a:rPr lang="nl-NL" dirty="0" err="1">
                <a:solidFill>
                  <a:prstClr val="white"/>
                </a:solidFill>
                <a:ea typeface="MS PGothic" panose="020B0600070205080204" pitchFamily="34" charset="-128"/>
              </a:rPr>
              <a:t>Aelst</a:t>
            </a:r>
            <a:endParaRPr lang="nl-NL" dirty="0">
              <a:solidFill>
                <a:prstClr val="white"/>
              </a:solidFill>
              <a:ea typeface="MS PGothic" panose="020B0600070205080204" pitchFamily="34" charset="-128"/>
            </a:endParaRPr>
          </a:p>
        </p:txBody>
      </p:sp>
      <p:sp>
        <p:nvSpPr>
          <p:cNvPr id="5" name="Rechthoek 4"/>
          <p:cNvSpPr/>
          <p:nvPr/>
        </p:nvSpPr>
        <p:spPr>
          <a:xfrm>
            <a:off x="0" y="0"/>
            <a:ext cx="465826" cy="5143500"/>
          </a:xfrm>
          <a:prstGeom prst="rect">
            <a:avLst/>
          </a:prstGeom>
          <a:solidFill>
            <a:srgbClr val="71B6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6" name="Tekstvak 5"/>
          <p:cNvSpPr txBox="1"/>
          <p:nvPr/>
        </p:nvSpPr>
        <p:spPr>
          <a:xfrm rot="16200000">
            <a:off x="-744771" y="2065303"/>
            <a:ext cx="1962397"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CIRCULAIRE INPUT</a:t>
            </a:r>
          </a:p>
        </p:txBody>
      </p:sp>
      <p:sp>
        <p:nvSpPr>
          <p:cNvPr id="7" name="Tekstvak 6"/>
          <p:cNvSpPr txBox="1"/>
          <p:nvPr/>
        </p:nvSpPr>
        <p:spPr>
          <a:xfrm>
            <a:off x="887477" y="3455455"/>
            <a:ext cx="2994409" cy="923330"/>
          </a:xfrm>
          <a:prstGeom prst="rect">
            <a:avLst/>
          </a:prstGeom>
          <a:noFill/>
        </p:spPr>
        <p:txBody>
          <a:bodyPr wrap="none" rtlCol="0">
            <a:spAutoFit/>
          </a:bodyPr>
          <a:lstStyle/>
          <a:p>
            <a:pPr fontAlgn="base">
              <a:spcBef>
                <a:spcPct val="0"/>
              </a:spcBef>
              <a:spcAft>
                <a:spcPct val="0"/>
              </a:spcAft>
            </a:pPr>
            <a:r>
              <a:rPr lang="nl-NL" sz="5400" b="1" dirty="0">
                <a:solidFill>
                  <a:prstClr val="white"/>
                </a:solidFill>
                <a:ea typeface="MS PGothic" panose="020B0600070205080204" pitchFamily="34" charset="-128"/>
              </a:rPr>
              <a:t>Strobouw</a:t>
            </a:r>
          </a:p>
        </p:txBody>
      </p:sp>
    </p:spTree>
    <p:extLst>
      <p:ext uri="{BB962C8B-B14F-4D97-AF65-F5344CB8AC3E}">
        <p14:creationId xmlns:p14="http://schemas.microsoft.com/office/powerpoint/2010/main" val="3777987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73224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465826" cy="5143500"/>
          </a:xfrm>
          <a:prstGeom prst="rect">
            <a:avLst/>
          </a:prstGeom>
          <a:solidFill>
            <a:srgbClr val="FAB6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283120" y="2065303"/>
            <a:ext cx="3039102"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GRONDSTOFFEN HERWINNEN</a:t>
            </a:r>
          </a:p>
        </p:txBody>
      </p:sp>
      <p:pic>
        <p:nvPicPr>
          <p:cNvPr id="2050" name="Picture 2" descr="Afbeeldingsresultaat voor derbigum recyc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68" y="1244008"/>
            <a:ext cx="4372585" cy="32728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derbigum recyc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331" y="1244008"/>
            <a:ext cx="4559669" cy="327282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1102537" y="124362"/>
            <a:ext cx="3020379" cy="923330"/>
          </a:xfrm>
          <a:prstGeom prst="rect">
            <a:avLst/>
          </a:prstGeom>
          <a:noFill/>
        </p:spPr>
        <p:txBody>
          <a:bodyPr wrap="none" rtlCol="0">
            <a:spAutoFit/>
          </a:bodyPr>
          <a:lstStyle/>
          <a:p>
            <a:pPr fontAlgn="base">
              <a:spcBef>
                <a:spcPct val="0"/>
              </a:spcBef>
              <a:spcAft>
                <a:spcPct val="0"/>
              </a:spcAft>
            </a:pPr>
            <a:r>
              <a:rPr lang="nl-NL" sz="5400" b="1" dirty="0">
                <a:solidFill>
                  <a:srgbClr val="333333"/>
                </a:solidFill>
                <a:ea typeface="MS PGothic" panose="020B0600070205080204" pitchFamily="34" charset="-128"/>
              </a:rPr>
              <a:t>Derbigum</a:t>
            </a:r>
          </a:p>
        </p:txBody>
      </p:sp>
    </p:spTree>
    <p:extLst>
      <p:ext uri="{BB962C8B-B14F-4D97-AF65-F5344CB8AC3E}">
        <p14:creationId xmlns:p14="http://schemas.microsoft.com/office/powerpoint/2010/main" val="278259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4A4464B7-4758-DD47-9E2D-47998C09D9F4}"/>
              </a:ext>
            </a:extLst>
          </p:cNvPr>
          <p:cNvSpPr>
            <a:spLocks noGrp="1"/>
          </p:cNvSpPr>
          <p:nvPr>
            <p:ph type="title"/>
          </p:nvPr>
        </p:nvSpPr>
        <p:spPr/>
        <p:txBody>
          <a:bodyPr/>
          <a:lstStyle/>
          <a:p>
            <a:endParaRPr lang="nl-BE"/>
          </a:p>
        </p:txBody>
      </p:sp>
      <p:sp>
        <p:nvSpPr>
          <p:cNvPr id="4" name="Tijdelijke aanduiding voor inhoud 3">
            <a:extLst>
              <a:ext uri="{FF2B5EF4-FFF2-40B4-BE49-F238E27FC236}">
                <a16:creationId xmlns:a16="http://schemas.microsoft.com/office/drawing/2014/main" xmlns="" id="{AE4E2634-9F78-EE4F-B09F-A930E760DD49}"/>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xmlns="" id="{CFB3F11E-E2CA-9F42-870D-0B21B46B477D}"/>
              </a:ext>
            </a:extLst>
          </p:cNvPr>
          <p:cNvPicPr>
            <a:picLocks noChangeAspect="1"/>
          </p:cNvPicPr>
          <p:nvPr/>
        </p:nvPicPr>
        <p:blipFill>
          <a:blip r:embed="rId2"/>
          <a:stretch>
            <a:fillRect/>
          </a:stretch>
        </p:blipFill>
        <p:spPr>
          <a:xfrm>
            <a:off x="-384487" y="0"/>
            <a:ext cx="9707081" cy="4618421"/>
          </a:xfrm>
          <a:prstGeom prst="rect">
            <a:avLst/>
          </a:prstGeom>
        </p:spPr>
      </p:pic>
    </p:spTree>
    <p:extLst>
      <p:ext uri="{BB962C8B-B14F-4D97-AF65-F5344CB8AC3E}">
        <p14:creationId xmlns:p14="http://schemas.microsoft.com/office/powerpoint/2010/main" val="207563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598714"/>
            <a:ext cx="9144000" cy="3946071"/>
          </a:xfrm>
          <a:prstGeom prst="rect">
            <a:avLst/>
          </a:prstGeom>
        </p:spPr>
      </p:pic>
      <p:sp>
        <p:nvSpPr>
          <p:cNvPr id="3" name="Rechthoek 2"/>
          <p:cNvSpPr/>
          <p:nvPr/>
        </p:nvSpPr>
        <p:spPr>
          <a:xfrm>
            <a:off x="0" y="0"/>
            <a:ext cx="465826" cy="5143500"/>
          </a:xfrm>
          <a:prstGeom prst="rect">
            <a:avLst/>
          </a:prstGeom>
          <a:solidFill>
            <a:srgbClr val="FAB6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283120" y="2065303"/>
            <a:ext cx="3039102"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GRONDSTOFFEN HERWINNEN</a:t>
            </a:r>
          </a:p>
        </p:txBody>
      </p:sp>
      <p:sp>
        <p:nvSpPr>
          <p:cNvPr id="5" name="Tekstvak 4"/>
          <p:cNvSpPr txBox="1"/>
          <p:nvPr/>
        </p:nvSpPr>
        <p:spPr>
          <a:xfrm>
            <a:off x="801213" y="730418"/>
            <a:ext cx="2797048" cy="923330"/>
          </a:xfrm>
          <a:prstGeom prst="rect">
            <a:avLst/>
          </a:prstGeom>
          <a:noFill/>
        </p:spPr>
        <p:txBody>
          <a:bodyPr wrap="none" rtlCol="0">
            <a:spAutoFit/>
          </a:bodyPr>
          <a:lstStyle/>
          <a:p>
            <a:pPr fontAlgn="base">
              <a:spcBef>
                <a:spcPct val="0"/>
              </a:spcBef>
              <a:spcAft>
                <a:spcPct val="0"/>
              </a:spcAft>
            </a:pPr>
            <a:r>
              <a:rPr lang="nl-NL" sz="5400" b="1" dirty="0" err="1">
                <a:solidFill>
                  <a:prstClr val="white"/>
                </a:solidFill>
                <a:ea typeface="MS PGothic" panose="020B0600070205080204" pitchFamily="34" charset="-128"/>
              </a:rPr>
              <a:t>w.r.yuma</a:t>
            </a:r>
            <a:endParaRPr lang="nl-NL" sz="54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4211213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xmlns="" id="{7FE0D82B-B8C5-1648-B412-7680F6AA1368}"/>
              </a:ext>
            </a:extLst>
          </p:cNvPr>
          <p:cNvPicPr>
            <a:picLocks noChangeAspect="1"/>
          </p:cNvPicPr>
          <p:nvPr/>
        </p:nvPicPr>
        <p:blipFill>
          <a:blip r:embed="rId3"/>
          <a:stretch>
            <a:fillRect/>
          </a:stretch>
        </p:blipFill>
        <p:spPr>
          <a:xfrm>
            <a:off x="2030361" y="3516569"/>
            <a:ext cx="4876800" cy="1428750"/>
          </a:xfrm>
          <a:prstGeom prst="rect">
            <a:avLst/>
          </a:prstGeom>
        </p:spPr>
      </p:pic>
      <p:pic>
        <p:nvPicPr>
          <p:cNvPr id="4" name="Afbeelding 3">
            <a:extLst>
              <a:ext uri="{FF2B5EF4-FFF2-40B4-BE49-F238E27FC236}">
                <a16:creationId xmlns:a16="http://schemas.microsoft.com/office/drawing/2014/main" xmlns="" id="{7F6AC13D-B2F5-664F-8570-C2AF6FCD23FC}"/>
              </a:ext>
            </a:extLst>
          </p:cNvPr>
          <p:cNvPicPr>
            <a:picLocks noChangeAspect="1"/>
          </p:cNvPicPr>
          <p:nvPr/>
        </p:nvPicPr>
        <p:blipFill>
          <a:blip r:embed="rId4"/>
          <a:stretch>
            <a:fillRect/>
          </a:stretch>
        </p:blipFill>
        <p:spPr>
          <a:xfrm>
            <a:off x="1694601" y="-35027"/>
            <a:ext cx="5548320" cy="3551596"/>
          </a:xfrm>
          <a:prstGeom prst="rect">
            <a:avLst/>
          </a:prstGeom>
        </p:spPr>
      </p:pic>
      <p:sp>
        <p:nvSpPr>
          <p:cNvPr id="5" name="Rechthoek 4">
            <a:extLst>
              <a:ext uri="{FF2B5EF4-FFF2-40B4-BE49-F238E27FC236}">
                <a16:creationId xmlns:a16="http://schemas.microsoft.com/office/drawing/2014/main" xmlns="" id="{6D68111B-0A30-B64C-9D7F-DAB64A59469F}"/>
              </a:ext>
            </a:extLst>
          </p:cNvPr>
          <p:cNvSpPr/>
          <p:nvPr/>
        </p:nvSpPr>
        <p:spPr>
          <a:xfrm>
            <a:off x="0" y="0"/>
            <a:ext cx="46582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fontAlgn="base">
              <a:spcBef>
                <a:spcPct val="0"/>
              </a:spcBef>
              <a:spcAft>
                <a:spcPct val="0"/>
              </a:spcAft>
            </a:pPr>
            <a:r>
              <a:rPr lang="nl-NL" b="1" dirty="0">
                <a:solidFill>
                  <a:prstClr val="white"/>
                </a:solidFill>
              </a:rPr>
              <a:t>GRONDSTOFFEN HERWINNEN</a:t>
            </a:r>
          </a:p>
        </p:txBody>
      </p:sp>
    </p:spTree>
    <p:extLst>
      <p:ext uri="{BB962C8B-B14F-4D97-AF65-F5344CB8AC3E}">
        <p14:creationId xmlns:p14="http://schemas.microsoft.com/office/powerpoint/2010/main" val="137082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28816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0" y="-857250"/>
            <a:ext cx="9144000" cy="6858000"/>
          </a:xfrm>
          <a:prstGeom prst="rect">
            <a:avLst/>
          </a:prstGeom>
        </p:spPr>
      </p:pic>
      <p:sp>
        <p:nvSpPr>
          <p:cNvPr id="6" name="Rechthoek 5"/>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9" name="Tekstvak 8"/>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LEVENSDUUR VERLENGEN</a:t>
            </a:r>
          </a:p>
        </p:txBody>
      </p:sp>
      <p:sp>
        <p:nvSpPr>
          <p:cNvPr id="10" name="Tekstvak 9"/>
          <p:cNvSpPr txBox="1"/>
          <p:nvPr/>
        </p:nvSpPr>
        <p:spPr>
          <a:xfrm>
            <a:off x="1784626" y="4025709"/>
            <a:ext cx="1883849" cy="923330"/>
          </a:xfrm>
          <a:prstGeom prst="rect">
            <a:avLst/>
          </a:prstGeom>
          <a:noFill/>
        </p:spPr>
        <p:txBody>
          <a:bodyPr wrap="none" rtlCol="0">
            <a:spAutoFit/>
          </a:bodyPr>
          <a:lstStyle/>
          <a:p>
            <a:pPr fontAlgn="base">
              <a:spcBef>
                <a:spcPct val="0"/>
              </a:spcBef>
              <a:spcAft>
                <a:spcPct val="0"/>
              </a:spcAft>
            </a:pPr>
            <a:r>
              <a:rPr lang="nl-NL" sz="5400" b="1" dirty="0">
                <a:solidFill>
                  <a:srgbClr val="333333"/>
                </a:solidFill>
                <a:ea typeface="MS PGothic" panose="020B0600070205080204" pitchFamily="34" charset="-128"/>
              </a:rPr>
              <a:t>NNOF</a:t>
            </a:r>
          </a:p>
        </p:txBody>
      </p:sp>
    </p:spTree>
    <p:extLst>
      <p:ext uri="{BB962C8B-B14F-4D97-AF65-F5344CB8AC3E}">
        <p14:creationId xmlns:p14="http://schemas.microsoft.com/office/powerpoint/2010/main" val="357062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 y="-32397"/>
            <a:ext cx="9144002" cy="5208294"/>
          </a:xfrm>
          <a:prstGeom prst="rect">
            <a:avLst/>
          </a:prstGeom>
        </p:spPr>
      </p:pic>
      <p:sp>
        <p:nvSpPr>
          <p:cNvPr id="3" name="Rechthoek 2"/>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LEVENSDUUR VERLENGEN</a:t>
            </a:r>
          </a:p>
        </p:txBody>
      </p:sp>
      <p:sp>
        <p:nvSpPr>
          <p:cNvPr id="5" name="Tekstvak 4"/>
          <p:cNvSpPr txBox="1"/>
          <p:nvPr/>
        </p:nvSpPr>
        <p:spPr>
          <a:xfrm>
            <a:off x="5366175" y="3943171"/>
            <a:ext cx="3082895" cy="1200329"/>
          </a:xfrm>
          <a:prstGeom prst="rect">
            <a:avLst/>
          </a:prstGeom>
          <a:noFill/>
        </p:spPr>
        <p:txBody>
          <a:bodyPr wrap="none" rtlCol="0">
            <a:spAutoFit/>
          </a:bodyPr>
          <a:lstStyle/>
          <a:p>
            <a:pPr fontAlgn="base">
              <a:spcBef>
                <a:spcPct val="0"/>
              </a:spcBef>
              <a:spcAft>
                <a:spcPct val="0"/>
              </a:spcAft>
            </a:pPr>
            <a:r>
              <a:rPr lang="nl-NL" sz="7200" b="1" dirty="0" err="1">
                <a:solidFill>
                  <a:srgbClr val="333333"/>
                </a:solidFill>
                <a:ea typeface="MS PGothic" panose="020B0600070205080204" pitchFamily="34" charset="-128"/>
              </a:rPr>
              <a:t>JuuNoo</a:t>
            </a:r>
            <a:endParaRPr lang="nl-NL" sz="7200" b="1" dirty="0">
              <a:solidFill>
                <a:srgbClr val="333333"/>
              </a:solidFill>
              <a:ea typeface="MS PGothic" panose="020B0600070205080204" pitchFamily="34" charset="-128"/>
            </a:endParaRPr>
          </a:p>
        </p:txBody>
      </p:sp>
    </p:spTree>
    <p:extLst>
      <p:ext uri="{BB962C8B-B14F-4D97-AF65-F5344CB8AC3E}">
        <p14:creationId xmlns:p14="http://schemas.microsoft.com/office/powerpoint/2010/main" val="596259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0" y="-876300"/>
            <a:ext cx="9144000" cy="6096000"/>
          </a:xfrm>
          <a:prstGeom prst="rect">
            <a:avLst/>
          </a:prstGeom>
        </p:spPr>
      </p:pic>
      <p:sp>
        <p:nvSpPr>
          <p:cNvPr id="3" name="Rechthoek 2"/>
          <p:cNvSpPr/>
          <p:nvPr/>
        </p:nvSpPr>
        <p:spPr>
          <a:xfrm>
            <a:off x="0" y="0"/>
            <a:ext cx="465826" cy="5143500"/>
          </a:xfrm>
          <a:prstGeom prst="rect">
            <a:avLst/>
          </a:prstGeom>
          <a:solidFill>
            <a:srgbClr val="3AD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4" name="Tekstvak 3"/>
          <p:cNvSpPr txBox="1"/>
          <p:nvPr/>
        </p:nvSpPr>
        <p:spPr>
          <a:xfrm rot="16200000">
            <a:off x="-1107044" y="2065303"/>
            <a:ext cx="2686954"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LEVENSDUUR VERLENGEN</a:t>
            </a:r>
          </a:p>
        </p:txBody>
      </p:sp>
      <p:sp>
        <p:nvSpPr>
          <p:cNvPr id="6" name="Tekstvak 5"/>
          <p:cNvSpPr txBox="1"/>
          <p:nvPr/>
        </p:nvSpPr>
        <p:spPr>
          <a:xfrm>
            <a:off x="699401" y="1919921"/>
            <a:ext cx="3872599" cy="1015663"/>
          </a:xfrm>
          <a:prstGeom prst="rect">
            <a:avLst/>
          </a:prstGeom>
          <a:noFill/>
        </p:spPr>
        <p:txBody>
          <a:bodyPr wrap="none" rtlCol="0">
            <a:spAutoFit/>
          </a:bodyPr>
          <a:lstStyle/>
          <a:p>
            <a:pPr fontAlgn="base">
              <a:spcBef>
                <a:spcPct val="0"/>
              </a:spcBef>
              <a:spcAft>
                <a:spcPct val="0"/>
              </a:spcAft>
            </a:pPr>
            <a:r>
              <a:rPr lang="nl-NL" sz="6000" b="1" dirty="0" err="1">
                <a:solidFill>
                  <a:prstClr val="white"/>
                </a:solidFill>
                <a:ea typeface="MS PGothic" panose="020B0600070205080204" pitchFamily="34" charset="-128"/>
              </a:rPr>
              <a:t>FacadeClick</a:t>
            </a:r>
            <a:endParaRPr lang="nl-NL" sz="6000" b="1"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2257739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3553188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C8"/>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514600" y="215900"/>
            <a:ext cx="6629400" cy="4711700"/>
          </a:xfrm>
          <a:prstGeom prst="rect">
            <a:avLst/>
          </a:prstGeom>
        </p:spPr>
      </p:pic>
      <p:sp>
        <p:nvSpPr>
          <p:cNvPr id="10" name="Tekstvak 9"/>
          <p:cNvSpPr txBox="1"/>
          <p:nvPr/>
        </p:nvSpPr>
        <p:spPr>
          <a:xfrm>
            <a:off x="1082615" y="3943171"/>
            <a:ext cx="2577950" cy="1200329"/>
          </a:xfrm>
          <a:prstGeom prst="rect">
            <a:avLst/>
          </a:prstGeom>
          <a:noFill/>
        </p:spPr>
        <p:txBody>
          <a:bodyPr wrap="none" rtlCol="0">
            <a:spAutoFit/>
          </a:bodyPr>
          <a:lstStyle/>
          <a:p>
            <a:pPr fontAlgn="base">
              <a:spcBef>
                <a:spcPct val="0"/>
              </a:spcBef>
              <a:spcAft>
                <a:spcPct val="0"/>
              </a:spcAft>
            </a:pPr>
            <a:r>
              <a:rPr lang="nl-NL" sz="7200" b="1" dirty="0" err="1">
                <a:solidFill>
                  <a:srgbClr val="333333"/>
                </a:solidFill>
                <a:ea typeface="MS PGothic" panose="020B0600070205080204" pitchFamily="34" charset="-128"/>
              </a:rPr>
              <a:t>Rekub</a:t>
            </a:r>
            <a:endParaRPr lang="nl-NL" sz="7200" b="1" dirty="0">
              <a:solidFill>
                <a:srgbClr val="333333"/>
              </a:solidFill>
              <a:ea typeface="MS PGothic" panose="020B0600070205080204" pitchFamily="34" charset="-128"/>
            </a:endParaRPr>
          </a:p>
        </p:txBody>
      </p:sp>
      <p:sp>
        <p:nvSpPr>
          <p:cNvPr id="7" name="Rechthoek 6"/>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DEELPLATFORMEN</a:t>
            </a:r>
          </a:p>
        </p:txBody>
      </p:sp>
    </p:spTree>
    <p:extLst>
      <p:ext uri="{BB962C8B-B14F-4D97-AF65-F5344CB8AC3E}">
        <p14:creationId xmlns:p14="http://schemas.microsoft.com/office/powerpoint/2010/main" val="4013809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65835" y="-775608"/>
            <a:ext cx="9144002" cy="5919108"/>
          </a:xfrm>
          <a:prstGeom prst="rect">
            <a:avLst/>
          </a:prstGeom>
        </p:spPr>
      </p:pic>
      <p:sp>
        <p:nvSpPr>
          <p:cNvPr id="10" name="Tekstvak 9"/>
          <p:cNvSpPr txBox="1"/>
          <p:nvPr/>
        </p:nvSpPr>
        <p:spPr>
          <a:xfrm>
            <a:off x="4860985" y="3356575"/>
            <a:ext cx="2848729" cy="1200329"/>
          </a:xfrm>
          <a:prstGeom prst="rect">
            <a:avLst/>
          </a:prstGeom>
          <a:noFill/>
        </p:spPr>
        <p:txBody>
          <a:bodyPr wrap="none" rtlCol="0">
            <a:spAutoFit/>
          </a:bodyPr>
          <a:lstStyle/>
          <a:p>
            <a:pPr fontAlgn="base">
              <a:spcBef>
                <a:spcPct val="0"/>
              </a:spcBef>
              <a:spcAft>
                <a:spcPct val="0"/>
              </a:spcAft>
            </a:pPr>
            <a:r>
              <a:rPr lang="nl-NL" sz="7200" b="1" dirty="0" err="1">
                <a:solidFill>
                  <a:prstClr val="white"/>
                </a:solidFill>
                <a:ea typeface="MS PGothic" panose="020B0600070205080204" pitchFamily="34" charset="-128"/>
              </a:rPr>
              <a:t>Peerby</a:t>
            </a:r>
            <a:endParaRPr lang="nl-NL" sz="7200" b="1" dirty="0">
              <a:solidFill>
                <a:prstClr val="white"/>
              </a:solidFill>
              <a:ea typeface="MS PGothic" panose="020B0600070205080204" pitchFamily="34" charset="-128"/>
            </a:endParaRPr>
          </a:p>
        </p:txBody>
      </p:sp>
      <p:sp>
        <p:nvSpPr>
          <p:cNvPr id="7" name="Rechthoek 6"/>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DEELPLATFORMEN</a:t>
            </a:r>
          </a:p>
        </p:txBody>
      </p:sp>
    </p:spTree>
    <p:extLst>
      <p:ext uri="{BB962C8B-B14F-4D97-AF65-F5344CB8AC3E}">
        <p14:creationId xmlns:p14="http://schemas.microsoft.com/office/powerpoint/2010/main" val="1444500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0" y="-3200044"/>
            <a:ext cx="9185570" cy="9590416"/>
          </a:xfrm>
          <a:prstGeom prst="rect">
            <a:avLst/>
          </a:prstGeom>
        </p:spPr>
      </p:pic>
      <p:sp>
        <p:nvSpPr>
          <p:cNvPr id="10" name="Tekstvak 9"/>
          <p:cNvSpPr txBox="1"/>
          <p:nvPr/>
        </p:nvSpPr>
        <p:spPr>
          <a:xfrm>
            <a:off x="4860985" y="3356575"/>
            <a:ext cx="3527376" cy="1200329"/>
          </a:xfrm>
          <a:prstGeom prst="rect">
            <a:avLst/>
          </a:prstGeom>
          <a:noFill/>
        </p:spPr>
        <p:txBody>
          <a:bodyPr wrap="none" rtlCol="0">
            <a:spAutoFit/>
          </a:bodyPr>
          <a:lstStyle/>
          <a:p>
            <a:pPr fontAlgn="base">
              <a:spcBef>
                <a:spcPct val="0"/>
              </a:spcBef>
              <a:spcAft>
                <a:spcPct val="0"/>
              </a:spcAft>
            </a:pPr>
            <a:r>
              <a:rPr lang="nl-NL" sz="7200" b="1" dirty="0">
                <a:solidFill>
                  <a:prstClr val="white"/>
                </a:solidFill>
                <a:ea typeface="MS PGothic" panose="020B0600070205080204" pitchFamily="34" charset="-128"/>
              </a:rPr>
              <a:t>FLOOW2</a:t>
            </a:r>
          </a:p>
        </p:txBody>
      </p:sp>
      <p:sp>
        <p:nvSpPr>
          <p:cNvPr id="7" name="Rechthoek 6"/>
          <p:cNvSpPr/>
          <p:nvPr/>
        </p:nvSpPr>
        <p:spPr>
          <a:xfrm>
            <a:off x="0" y="0"/>
            <a:ext cx="465826" cy="5143500"/>
          </a:xfrm>
          <a:prstGeom prst="rect">
            <a:avLst/>
          </a:prstGeom>
          <a:solidFill>
            <a:srgbClr val="FC4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746174" y="2065303"/>
            <a:ext cx="1965218"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DEELPLATFORMEN</a:t>
            </a:r>
          </a:p>
        </p:txBody>
      </p:sp>
    </p:spTree>
    <p:extLst>
      <p:ext uri="{BB962C8B-B14F-4D97-AF65-F5344CB8AC3E}">
        <p14:creationId xmlns:p14="http://schemas.microsoft.com/office/powerpoint/2010/main" val="966709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13BACF-29AE-3B47-86E0-D706E4CCA89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xmlns="" id="{02EC2413-ABE2-2E40-B63C-F1FFAEBEBF98}"/>
              </a:ext>
            </a:extLst>
          </p:cNvPr>
          <p:cNvSpPr>
            <a:spLocks noGrp="1"/>
          </p:cNvSpPr>
          <p:nvPr>
            <p:ph idx="1"/>
          </p:nvPr>
        </p:nvSpPr>
        <p:spPr/>
        <p:txBody>
          <a:bodyPr/>
          <a:lstStyle/>
          <a:p>
            <a:endParaRPr lang="nl-BE"/>
          </a:p>
        </p:txBody>
      </p:sp>
      <p:pic>
        <p:nvPicPr>
          <p:cNvPr id="4" name="Afbeelding 3">
            <a:extLst>
              <a:ext uri="{FF2B5EF4-FFF2-40B4-BE49-F238E27FC236}">
                <a16:creationId xmlns:a16="http://schemas.microsoft.com/office/drawing/2014/main" xmlns="" id="{511E172E-AD61-DA47-A60D-4E87334FB5AB}"/>
              </a:ext>
            </a:extLst>
          </p:cNvPr>
          <p:cNvPicPr>
            <a:picLocks noChangeAspect="1"/>
          </p:cNvPicPr>
          <p:nvPr/>
        </p:nvPicPr>
        <p:blipFill>
          <a:blip r:embed="rId2"/>
          <a:stretch>
            <a:fillRect/>
          </a:stretch>
        </p:blipFill>
        <p:spPr>
          <a:xfrm>
            <a:off x="0" y="1029093"/>
            <a:ext cx="9144000" cy="3085313"/>
          </a:xfrm>
          <a:prstGeom prst="rect">
            <a:avLst/>
          </a:prstGeom>
        </p:spPr>
      </p:pic>
    </p:spTree>
    <p:extLst>
      <p:ext uri="{BB962C8B-B14F-4D97-AF65-F5344CB8AC3E}">
        <p14:creationId xmlns:p14="http://schemas.microsoft.com/office/powerpoint/2010/main" val="2433814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0954" cy="5143500"/>
          </a:xfrm>
          <a:prstGeom prst="rect">
            <a:avLst/>
          </a:prstGeom>
        </p:spPr>
      </p:pic>
    </p:spTree>
    <p:extLst>
      <p:ext uri="{BB962C8B-B14F-4D97-AF65-F5344CB8AC3E}">
        <p14:creationId xmlns:p14="http://schemas.microsoft.com/office/powerpoint/2010/main" val="945285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6958" y="206374"/>
            <a:ext cx="1796902" cy="4482583"/>
          </a:xfrm>
        </p:spPr>
        <p:txBody>
          <a:bodyPr/>
          <a:lstStyle/>
          <a:p>
            <a:r>
              <a:rPr lang="nl-BE" sz="2400" dirty="0"/>
              <a:t/>
            </a:r>
            <a:br>
              <a:rPr lang="nl-BE" sz="2400" dirty="0"/>
            </a:br>
            <a:r>
              <a:rPr lang="nl-BE" sz="2400" dirty="0"/>
              <a:t>8 types</a:t>
            </a:r>
            <a:br>
              <a:rPr lang="nl-BE" sz="2400" dirty="0"/>
            </a:br>
            <a:r>
              <a:rPr lang="nl-BE" sz="2400" dirty="0"/>
              <a:t/>
            </a:r>
            <a:br>
              <a:rPr lang="nl-BE" sz="2400" dirty="0"/>
            </a:br>
            <a:r>
              <a:rPr lang="nl-BE" sz="2400" dirty="0"/>
              <a:t>Product</a:t>
            </a:r>
            <a:br>
              <a:rPr lang="nl-BE" sz="2400" dirty="0"/>
            </a:br>
            <a:r>
              <a:rPr lang="nl-BE" sz="2400" dirty="0"/>
              <a:t>Dienst</a:t>
            </a:r>
            <a:br>
              <a:rPr lang="nl-BE" sz="2400" dirty="0"/>
            </a:br>
            <a:r>
              <a:rPr lang="nl-BE" sz="2400" dirty="0"/>
              <a:t/>
            </a:r>
            <a:br>
              <a:rPr lang="nl-BE" sz="2400" dirty="0"/>
            </a:br>
            <a:r>
              <a:rPr lang="nl-BE" sz="2400" dirty="0"/>
              <a:t>Combi -naties</a:t>
            </a:r>
            <a:br>
              <a:rPr lang="nl-BE" sz="2400" dirty="0"/>
            </a:br>
            <a:r>
              <a:rPr lang="nl-BE" dirty="0"/>
              <a:t> </a:t>
            </a:r>
          </a:p>
        </p:txBody>
      </p:sp>
      <p:pic>
        <p:nvPicPr>
          <p:cNvPr id="4" name="Afbeelding 3"/>
          <p:cNvPicPr>
            <a:picLocks noChangeAspect="1"/>
          </p:cNvPicPr>
          <p:nvPr/>
        </p:nvPicPr>
        <p:blipFill>
          <a:blip r:embed="rId3"/>
          <a:stretch>
            <a:fillRect/>
          </a:stretch>
        </p:blipFill>
        <p:spPr>
          <a:xfrm>
            <a:off x="1736785" y="0"/>
            <a:ext cx="7407215" cy="5143500"/>
          </a:xfrm>
          <a:prstGeom prst="rect">
            <a:avLst/>
          </a:prstGeom>
        </p:spPr>
      </p:pic>
    </p:spTree>
    <p:extLst>
      <p:ext uri="{BB962C8B-B14F-4D97-AF65-F5344CB8AC3E}">
        <p14:creationId xmlns:p14="http://schemas.microsoft.com/office/powerpoint/2010/main" val="38947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143000" y="0"/>
            <a:ext cx="6858000" cy="5133703"/>
          </a:xfrm>
          <a:prstGeom prst="rect">
            <a:avLst/>
          </a:prstGeom>
        </p:spPr>
      </p:pic>
      <p:sp>
        <p:nvSpPr>
          <p:cNvPr id="3" name="Tekstvak 2"/>
          <p:cNvSpPr txBox="1"/>
          <p:nvPr/>
        </p:nvSpPr>
        <p:spPr>
          <a:xfrm>
            <a:off x="1319374" y="3814585"/>
            <a:ext cx="6561761" cy="1200329"/>
          </a:xfrm>
          <a:prstGeom prst="rect">
            <a:avLst/>
          </a:prstGeom>
          <a:noFill/>
        </p:spPr>
        <p:txBody>
          <a:bodyPr wrap="square" rtlCol="0">
            <a:spAutoFit/>
          </a:bodyPr>
          <a:lstStyle/>
          <a:p>
            <a:r>
              <a:rPr lang="nl-BE" sz="3600" b="1" dirty="0">
                <a:solidFill>
                  <a:srgbClr val="FFFFFF"/>
                </a:solidFill>
                <a:latin typeface="Ubuntu"/>
                <a:cs typeface="Ubuntu"/>
              </a:rPr>
              <a:t>PAY PER LUX: BETAAL VOOR LICHT, NIET DE LAMP</a:t>
            </a:r>
            <a:endParaRPr lang="nl-NL" sz="2700" b="1" dirty="0">
              <a:solidFill>
                <a:srgbClr val="FFFFFF"/>
              </a:solidFill>
              <a:latin typeface="Ubuntu"/>
              <a:cs typeface="Ubuntu"/>
            </a:endParaRPr>
          </a:p>
        </p:txBody>
      </p:sp>
      <p:sp>
        <p:nvSpPr>
          <p:cNvPr id="4" name="Rechthoek 3">
            <a:extLst>
              <a:ext uri="{FF2B5EF4-FFF2-40B4-BE49-F238E27FC236}">
                <a16:creationId xmlns:a16="http://schemas.microsoft.com/office/drawing/2014/main" xmlns="" id="{D9F873D6-7882-704C-8C2A-36FB9D72EBAD}"/>
              </a:ext>
            </a:extLst>
          </p:cNvPr>
          <p:cNvSpPr/>
          <p:nvPr/>
        </p:nvSpPr>
        <p:spPr>
          <a:xfrm>
            <a:off x="0" y="0"/>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5" name="Tekstvak 4">
            <a:extLst>
              <a:ext uri="{FF2B5EF4-FFF2-40B4-BE49-F238E27FC236}">
                <a16:creationId xmlns:a16="http://schemas.microsoft.com/office/drawing/2014/main" xmlns="" id="{19D85E02-98A7-644B-9FF4-7149C9E92720}"/>
              </a:ext>
            </a:extLst>
          </p:cNvPr>
          <p:cNvSpPr txBox="1"/>
          <p:nvPr/>
        </p:nvSpPr>
        <p:spPr>
          <a:xfrm rot="16200000">
            <a:off x="-1112647" y="2065303"/>
            <a:ext cx="2698175"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PRODUCT ALS EEN DIENST</a:t>
            </a:r>
          </a:p>
        </p:txBody>
      </p:sp>
    </p:spTree>
    <p:extLst>
      <p:ext uri="{BB962C8B-B14F-4D97-AF65-F5344CB8AC3E}">
        <p14:creationId xmlns:p14="http://schemas.microsoft.com/office/powerpoint/2010/main" val="1470845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57775" y="-105516"/>
            <a:ext cx="9649556" cy="5281864"/>
          </a:xfrm>
          <a:prstGeom prst="rect">
            <a:avLst/>
          </a:prstGeom>
        </p:spPr>
      </p:pic>
      <p:sp>
        <p:nvSpPr>
          <p:cNvPr id="9" name="Tekstvak 8"/>
          <p:cNvSpPr txBox="1"/>
          <p:nvPr/>
        </p:nvSpPr>
        <p:spPr>
          <a:xfrm>
            <a:off x="718604" y="4081194"/>
            <a:ext cx="2225289" cy="830997"/>
          </a:xfrm>
          <a:prstGeom prst="rect">
            <a:avLst/>
          </a:prstGeom>
          <a:noFill/>
        </p:spPr>
        <p:txBody>
          <a:bodyPr wrap="none" rtlCol="0">
            <a:spAutoFit/>
          </a:bodyPr>
          <a:lstStyle/>
          <a:p>
            <a:pPr fontAlgn="base">
              <a:spcBef>
                <a:spcPct val="0"/>
              </a:spcBef>
              <a:spcAft>
                <a:spcPct val="0"/>
              </a:spcAft>
            </a:pPr>
            <a:r>
              <a:rPr lang="nl-NL" sz="4800" b="1">
                <a:solidFill>
                  <a:prstClr val="white"/>
                </a:solidFill>
                <a:ea typeface="MS PGothic" panose="020B0600070205080204" pitchFamily="34" charset="-128"/>
              </a:rPr>
              <a:t>Bundles</a:t>
            </a:r>
            <a:endParaRPr lang="nl-NL" sz="4800" b="1" dirty="0">
              <a:solidFill>
                <a:prstClr val="white"/>
              </a:solidFill>
              <a:ea typeface="MS PGothic" panose="020B0600070205080204" pitchFamily="34" charset="-128"/>
            </a:endParaRPr>
          </a:p>
        </p:txBody>
      </p:sp>
      <p:sp>
        <p:nvSpPr>
          <p:cNvPr id="10" name="Rechthoek 9"/>
          <p:cNvSpPr/>
          <p:nvPr/>
        </p:nvSpPr>
        <p:spPr>
          <a:xfrm>
            <a:off x="0" y="0"/>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11" name="Tekstvak 10"/>
          <p:cNvSpPr txBox="1"/>
          <p:nvPr/>
        </p:nvSpPr>
        <p:spPr>
          <a:xfrm rot="16200000">
            <a:off x="-1112647" y="2065303"/>
            <a:ext cx="2698175"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PRODUCT ALS EEN DIENST</a:t>
            </a:r>
          </a:p>
        </p:txBody>
      </p:sp>
    </p:spTree>
    <p:extLst>
      <p:ext uri="{BB962C8B-B14F-4D97-AF65-F5344CB8AC3E}">
        <p14:creationId xmlns:p14="http://schemas.microsoft.com/office/powerpoint/2010/main" val="243165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475456"/>
            <a:ext cx="9144000" cy="6089656"/>
          </a:xfrm>
          <a:prstGeom prst="rect">
            <a:avLst/>
          </a:prstGeom>
        </p:spPr>
      </p:pic>
      <p:sp>
        <p:nvSpPr>
          <p:cNvPr id="7" name="Rechthoek 6"/>
          <p:cNvSpPr/>
          <p:nvPr/>
        </p:nvSpPr>
        <p:spPr>
          <a:xfrm>
            <a:off x="0" y="0"/>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8" name="Tekstvak 7"/>
          <p:cNvSpPr txBox="1"/>
          <p:nvPr/>
        </p:nvSpPr>
        <p:spPr>
          <a:xfrm rot="16200000">
            <a:off x="-1112647" y="2065303"/>
            <a:ext cx="2698175"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PRODUCT ALS EEN DIENST</a:t>
            </a:r>
          </a:p>
        </p:txBody>
      </p:sp>
      <p:sp>
        <p:nvSpPr>
          <p:cNvPr id="9" name="Tekstvak 8"/>
          <p:cNvSpPr txBox="1"/>
          <p:nvPr/>
        </p:nvSpPr>
        <p:spPr>
          <a:xfrm>
            <a:off x="754812" y="4046688"/>
            <a:ext cx="4432752" cy="830997"/>
          </a:xfrm>
          <a:prstGeom prst="rect">
            <a:avLst/>
          </a:prstGeom>
          <a:noFill/>
        </p:spPr>
        <p:txBody>
          <a:bodyPr wrap="none" rtlCol="0">
            <a:spAutoFit/>
          </a:bodyPr>
          <a:lstStyle/>
          <a:p>
            <a:pPr fontAlgn="base">
              <a:spcBef>
                <a:spcPct val="0"/>
              </a:spcBef>
              <a:spcAft>
                <a:spcPct val="0"/>
              </a:spcAft>
            </a:pPr>
            <a:r>
              <a:rPr lang="nl-NL" sz="4800" b="1" dirty="0">
                <a:solidFill>
                  <a:prstClr val="white"/>
                </a:solidFill>
                <a:ea typeface="MS PGothic" panose="020B0600070205080204" pitchFamily="34" charset="-128"/>
              </a:rPr>
              <a:t>Chemical leasing</a:t>
            </a:r>
          </a:p>
        </p:txBody>
      </p:sp>
    </p:spTree>
    <p:extLst>
      <p:ext uri="{BB962C8B-B14F-4D97-AF65-F5344CB8AC3E}">
        <p14:creationId xmlns:p14="http://schemas.microsoft.com/office/powerpoint/2010/main" val="335984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Net-Works-BusinessBuzzz-Interface-MKB-Blog-Marguerite-Tachet-@B2Bjournal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56" y="0"/>
            <a:ext cx="10287000" cy="6858000"/>
          </a:xfrm>
          <a:prstGeom prst="rect">
            <a:avLst/>
          </a:prstGeom>
        </p:spPr>
      </p:pic>
      <p:sp>
        <p:nvSpPr>
          <p:cNvPr id="6" name="Rechthoek 5"/>
          <p:cNvSpPr/>
          <p:nvPr/>
        </p:nvSpPr>
        <p:spPr>
          <a:xfrm>
            <a:off x="-636422" y="58521"/>
            <a:ext cx="465826" cy="5143500"/>
          </a:xfrm>
          <a:prstGeom prst="rect">
            <a:avLst/>
          </a:prstGeom>
          <a:solidFill>
            <a:srgbClr val="0C4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7" name="Tekstvak 6"/>
          <p:cNvSpPr txBox="1"/>
          <p:nvPr/>
        </p:nvSpPr>
        <p:spPr>
          <a:xfrm rot="16200000">
            <a:off x="-1752597" y="2037832"/>
            <a:ext cx="2698175" cy="369332"/>
          </a:xfrm>
          <a:prstGeom prst="rect">
            <a:avLst/>
          </a:prstGeom>
          <a:noFill/>
        </p:spPr>
        <p:txBody>
          <a:bodyPr wrap="none" rtlCol="0">
            <a:spAutoFit/>
          </a:bodyPr>
          <a:lstStyle/>
          <a:p>
            <a:pPr fontAlgn="base">
              <a:spcBef>
                <a:spcPct val="0"/>
              </a:spcBef>
              <a:spcAft>
                <a:spcPct val="0"/>
              </a:spcAft>
            </a:pPr>
            <a:r>
              <a:rPr lang="nl-NL" b="1" dirty="0">
                <a:solidFill>
                  <a:prstClr val="white"/>
                </a:solidFill>
                <a:ea typeface="MS PGothic" panose="020B0600070205080204" pitchFamily="34" charset="-128"/>
              </a:rPr>
              <a:t>PRODUCT ALS EEN DIENST</a:t>
            </a:r>
          </a:p>
        </p:txBody>
      </p:sp>
      <p:sp>
        <p:nvSpPr>
          <p:cNvPr id="8" name="Tekstvak 7"/>
          <p:cNvSpPr txBox="1"/>
          <p:nvPr/>
        </p:nvSpPr>
        <p:spPr>
          <a:xfrm>
            <a:off x="714403" y="3505748"/>
            <a:ext cx="2465419" cy="830997"/>
          </a:xfrm>
          <a:prstGeom prst="rect">
            <a:avLst/>
          </a:prstGeom>
          <a:noFill/>
        </p:spPr>
        <p:txBody>
          <a:bodyPr wrap="none" rtlCol="0">
            <a:spAutoFit/>
          </a:bodyPr>
          <a:lstStyle/>
          <a:p>
            <a:pPr fontAlgn="base">
              <a:spcBef>
                <a:spcPct val="0"/>
              </a:spcBef>
              <a:spcAft>
                <a:spcPct val="0"/>
              </a:spcAft>
            </a:pPr>
            <a:r>
              <a:rPr lang="nl-NL" sz="4800" b="1" dirty="0">
                <a:solidFill>
                  <a:prstClr val="white"/>
                </a:solidFill>
                <a:ea typeface="MS PGothic" panose="020B0600070205080204" pitchFamily="34" charset="-128"/>
              </a:rPr>
              <a:t>Interface</a:t>
            </a:r>
          </a:p>
        </p:txBody>
      </p:sp>
    </p:spTree>
    <p:extLst>
      <p:ext uri="{BB962C8B-B14F-4D97-AF65-F5344CB8AC3E}">
        <p14:creationId xmlns:p14="http://schemas.microsoft.com/office/powerpoint/2010/main" val="5530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Dankjewel!</a:t>
            </a:r>
          </a:p>
        </p:txBody>
      </p:sp>
      <p:sp>
        <p:nvSpPr>
          <p:cNvPr id="5" name="Tijdelijke aanduiding voor tekst 4"/>
          <p:cNvSpPr>
            <a:spLocks noGrp="1"/>
          </p:cNvSpPr>
          <p:nvPr>
            <p:ph sz="quarter" idx="10"/>
          </p:nvPr>
        </p:nvSpPr>
        <p:spPr/>
        <p:txBody>
          <a:bodyPr/>
          <a:lstStyle/>
          <a:p>
            <a:r>
              <a:rPr lang="nl-NL" dirty="0"/>
              <a:t>Mieke Pieters</a:t>
            </a:r>
          </a:p>
        </p:txBody>
      </p:sp>
      <p:sp>
        <p:nvSpPr>
          <p:cNvPr id="7" name="Tijdelijke aanduiding voor tekst 6"/>
          <p:cNvSpPr>
            <a:spLocks noGrp="1"/>
          </p:cNvSpPr>
          <p:nvPr>
            <p:ph type="body" sz="quarter" idx="4294967295"/>
          </p:nvPr>
        </p:nvSpPr>
        <p:spPr>
          <a:xfrm>
            <a:off x="457200" y="2138757"/>
            <a:ext cx="3074988" cy="339725"/>
          </a:xfrm>
          <a:prstGeom prst="rect">
            <a:avLst/>
          </a:prstGeom>
        </p:spPr>
        <p:txBody>
          <a:bodyPr/>
          <a:lstStyle/>
          <a:p>
            <a:r>
              <a:rPr lang="nl-NL" dirty="0" err="1">
                <a:solidFill>
                  <a:schemeClr val="bg1"/>
                </a:solidFill>
              </a:rPr>
              <a:t>info@theglobalpicture.be</a:t>
            </a:r>
            <a:endParaRPr lang="nl-NL" dirty="0">
              <a:solidFill>
                <a:schemeClr val="bg1"/>
              </a:solidFill>
            </a:endParaRPr>
          </a:p>
        </p:txBody>
      </p:sp>
      <p:sp>
        <p:nvSpPr>
          <p:cNvPr id="6" name="Tijdelijke aanduiding voor tekst 5"/>
          <p:cNvSpPr>
            <a:spLocks noGrp="1"/>
          </p:cNvSpPr>
          <p:nvPr>
            <p:ph type="body" sz="quarter" idx="4294967295"/>
          </p:nvPr>
        </p:nvSpPr>
        <p:spPr>
          <a:xfrm>
            <a:off x="457200" y="1695253"/>
            <a:ext cx="2816225" cy="339725"/>
          </a:xfrm>
          <a:prstGeom prst="rect">
            <a:avLst/>
          </a:prstGeom>
        </p:spPr>
        <p:txBody>
          <a:bodyPr/>
          <a:lstStyle/>
          <a:p>
            <a:r>
              <a:rPr lang="nl-NL" dirty="0">
                <a:solidFill>
                  <a:schemeClr val="bg1"/>
                </a:solidFill>
              </a:rPr>
              <a:t>The Global Picture </a:t>
            </a:r>
            <a:r>
              <a:rPr lang="nl-NL" dirty="0"/>
              <a:t>Picture</a:t>
            </a:r>
          </a:p>
        </p:txBody>
      </p:sp>
      <p:sp>
        <p:nvSpPr>
          <p:cNvPr id="8" name="Tijdelijke aanduiding voor tekst 6">
            <a:extLst>
              <a:ext uri="{FF2B5EF4-FFF2-40B4-BE49-F238E27FC236}">
                <a16:creationId xmlns:a16="http://schemas.microsoft.com/office/drawing/2014/main" xmlns="" id="{199CB86B-408A-AB44-AFA4-AFFF6689CC4D}"/>
              </a:ext>
            </a:extLst>
          </p:cNvPr>
          <p:cNvSpPr txBox="1">
            <a:spLocks/>
          </p:cNvSpPr>
          <p:nvPr/>
        </p:nvSpPr>
        <p:spPr>
          <a:xfrm>
            <a:off x="457200" y="2622945"/>
            <a:ext cx="3074988" cy="339725"/>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solidFill>
                  <a:schemeClr val="bg1"/>
                </a:solidFill>
              </a:rPr>
              <a:t>0473/ 341 931</a:t>
            </a:r>
          </a:p>
        </p:txBody>
      </p:sp>
      <p:pic>
        <p:nvPicPr>
          <p:cNvPr id="3" name="Afbeelding 2">
            <a:extLst>
              <a:ext uri="{FF2B5EF4-FFF2-40B4-BE49-F238E27FC236}">
                <a16:creationId xmlns:a16="http://schemas.microsoft.com/office/drawing/2014/main" xmlns="" id="{B633B555-6D1F-A247-8A77-15B84A8973CB}"/>
              </a:ext>
            </a:extLst>
          </p:cNvPr>
          <p:cNvPicPr>
            <a:picLocks noChangeAspect="1"/>
          </p:cNvPicPr>
          <p:nvPr/>
        </p:nvPicPr>
        <p:blipFill>
          <a:blip r:embed="rId3"/>
          <a:stretch>
            <a:fillRect/>
          </a:stretch>
        </p:blipFill>
        <p:spPr>
          <a:xfrm>
            <a:off x="4140622" y="806248"/>
            <a:ext cx="3979020" cy="2665018"/>
          </a:xfrm>
          <a:prstGeom prst="rect">
            <a:avLst/>
          </a:prstGeom>
        </p:spPr>
      </p:pic>
    </p:spTree>
    <p:extLst>
      <p:ext uri="{BB962C8B-B14F-4D97-AF65-F5344CB8AC3E}">
        <p14:creationId xmlns:p14="http://schemas.microsoft.com/office/powerpoint/2010/main" val="1390559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43" y="84193"/>
            <a:ext cx="7458927" cy="551138"/>
          </a:xfrm>
        </p:spPr>
        <p:txBody>
          <a:bodyPr>
            <a:normAutofit fontScale="90000"/>
          </a:bodyPr>
          <a:lstStyle/>
          <a:p>
            <a:pPr algn="l"/>
            <a:r>
              <a:rPr lang="en-US" b="1" dirty="0">
                <a:latin typeface="Flanders Art Sans"/>
                <a:cs typeface="Flanders Art Sans"/>
              </a:rPr>
              <a:t>Wat </a:t>
            </a:r>
            <a:r>
              <a:rPr lang="en-US" b="1" dirty="0" err="1">
                <a:latin typeface="Flanders Art Sans"/>
                <a:cs typeface="Flanders Art Sans"/>
              </a:rPr>
              <a:t>bieden</a:t>
            </a:r>
            <a:r>
              <a:rPr lang="en-US" b="1" dirty="0">
                <a:latin typeface="Flanders Art Sans"/>
                <a:cs typeface="Flanders Art Sans"/>
              </a:rPr>
              <a:t> we </a:t>
            </a:r>
            <a:r>
              <a:rPr lang="en-US" b="1" dirty="0" err="1">
                <a:latin typeface="Flanders Art Sans"/>
                <a:cs typeface="Flanders Art Sans"/>
              </a:rPr>
              <a:t>aan</a:t>
            </a:r>
            <a:r>
              <a:rPr lang="en-US" b="1" dirty="0">
                <a:latin typeface="Flanders Art Sans"/>
                <a:cs typeface="Flanders Art Sans"/>
              </a:rPr>
              <a:t>?</a:t>
            </a:r>
          </a:p>
        </p:txBody>
      </p:sp>
      <p:sp>
        <p:nvSpPr>
          <p:cNvPr id="3" name="Text Placeholder 2"/>
          <p:cNvSpPr>
            <a:spLocks noGrp="1"/>
          </p:cNvSpPr>
          <p:nvPr>
            <p:ph type="body" sz="quarter" idx="10"/>
          </p:nvPr>
        </p:nvSpPr>
        <p:spPr>
          <a:xfrm>
            <a:off x="487912" y="800097"/>
            <a:ext cx="3732237" cy="544108"/>
          </a:xfrm>
        </p:spPr>
        <p:txBody>
          <a:bodyPr>
            <a:normAutofit/>
          </a:bodyPr>
          <a:lstStyle/>
          <a:p>
            <a:r>
              <a:rPr lang="en-US" dirty="0">
                <a:latin typeface="+mn-lt"/>
                <a:cs typeface="Flanders Art Sans"/>
              </a:rPr>
              <a:t>het </a:t>
            </a:r>
            <a:r>
              <a:rPr lang="en-US" dirty="0" err="1">
                <a:latin typeface="+mn-lt"/>
                <a:cs typeface="Flanders Art Sans"/>
              </a:rPr>
              <a:t>leertraject</a:t>
            </a:r>
            <a:r>
              <a:rPr lang="en-US" dirty="0">
                <a:latin typeface="+mn-lt"/>
                <a:cs typeface="Flanders Art Sans"/>
              </a:rPr>
              <a:t> van #GDCA! </a:t>
            </a:r>
          </a:p>
        </p:txBody>
      </p:sp>
      <p:grpSp>
        <p:nvGrpSpPr>
          <p:cNvPr id="4" name="Group 3"/>
          <p:cNvGrpSpPr>
            <a:grpSpLocks noChangeAspect="1"/>
          </p:cNvGrpSpPr>
          <p:nvPr/>
        </p:nvGrpSpPr>
        <p:grpSpPr>
          <a:xfrm>
            <a:off x="3881964" y="283758"/>
            <a:ext cx="4676543" cy="4651307"/>
            <a:chOff x="2410526" y="1341913"/>
            <a:chExt cx="4558023" cy="4533426"/>
          </a:xfrm>
        </p:grpSpPr>
        <p:grpSp>
          <p:nvGrpSpPr>
            <p:cNvPr id="6" name="Group 5"/>
            <p:cNvGrpSpPr/>
            <p:nvPr/>
          </p:nvGrpSpPr>
          <p:grpSpPr>
            <a:xfrm>
              <a:off x="2746239" y="1667658"/>
              <a:ext cx="3883104" cy="3891785"/>
              <a:chOff x="3553743" y="1178867"/>
              <a:chExt cx="4895833" cy="4906777"/>
            </a:xfrm>
          </p:grpSpPr>
          <p:grpSp>
            <p:nvGrpSpPr>
              <p:cNvPr id="46" name="Group 45"/>
              <p:cNvGrpSpPr/>
              <p:nvPr/>
            </p:nvGrpSpPr>
            <p:grpSpPr>
              <a:xfrm>
                <a:off x="3553743" y="1178867"/>
                <a:ext cx="4895833" cy="4906777"/>
                <a:chOff x="3553743" y="1178867"/>
                <a:chExt cx="4895833" cy="4906777"/>
              </a:xfrm>
            </p:grpSpPr>
            <p:sp>
              <p:nvSpPr>
                <p:cNvPr id="51" name="Rectangle 2"/>
                <p:cNvSpPr/>
                <p:nvPr/>
              </p:nvSpPr>
              <p:spPr>
                <a:xfrm rot="16200000">
                  <a:off x="3560857" y="3602104"/>
                  <a:ext cx="2488310" cy="2478769"/>
                </a:xfrm>
                <a:custGeom>
                  <a:avLst/>
                  <a:gdLst>
                    <a:gd name="connsiteX0" fmla="*/ 0 w 2407563"/>
                    <a:gd name="connsiteY0" fmla="*/ 0 h 2221340"/>
                    <a:gd name="connsiteX1" fmla="*/ 2407563 w 2407563"/>
                    <a:gd name="connsiteY1" fmla="*/ 0 h 2221340"/>
                    <a:gd name="connsiteX2" fmla="*/ 2407563 w 2407563"/>
                    <a:gd name="connsiteY2" fmla="*/ 2221340 h 2221340"/>
                    <a:gd name="connsiteX3" fmla="*/ 0 w 2407563"/>
                    <a:gd name="connsiteY3" fmla="*/ 2221340 h 2221340"/>
                    <a:gd name="connsiteX4" fmla="*/ 0 w 2407563"/>
                    <a:gd name="connsiteY4" fmla="*/ 0 h 2221340"/>
                    <a:gd name="connsiteX0" fmla="*/ 106326 w 2407563"/>
                    <a:gd name="connsiteY0" fmla="*/ 85061 h 2221340"/>
                    <a:gd name="connsiteX1" fmla="*/ 2407563 w 2407563"/>
                    <a:gd name="connsiteY1" fmla="*/ 0 h 2221340"/>
                    <a:gd name="connsiteX2" fmla="*/ 2407563 w 2407563"/>
                    <a:gd name="connsiteY2" fmla="*/ 2221340 h 2221340"/>
                    <a:gd name="connsiteX3" fmla="*/ 0 w 2407563"/>
                    <a:gd name="connsiteY3" fmla="*/ 2221340 h 2221340"/>
                    <a:gd name="connsiteX4" fmla="*/ 106326 w 2407563"/>
                    <a:gd name="connsiteY4" fmla="*/ 85061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145 w 2407766"/>
                    <a:gd name="connsiteY0" fmla="*/ 507418 h 2221340"/>
                    <a:gd name="connsiteX1" fmla="*/ 2407766 w 2407766"/>
                    <a:gd name="connsiteY1" fmla="*/ 0 h 2221340"/>
                    <a:gd name="connsiteX2" fmla="*/ 2407766 w 2407766"/>
                    <a:gd name="connsiteY2" fmla="*/ 2221340 h 2221340"/>
                    <a:gd name="connsiteX3" fmla="*/ 203 w 2407766"/>
                    <a:gd name="connsiteY3" fmla="*/ 2221340 h 2221340"/>
                    <a:gd name="connsiteX4" fmla="*/ 1145 w 2407766"/>
                    <a:gd name="connsiteY4" fmla="*/ 507418 h 2221340"/>
                    <a:gd name="connsiteX0" fmla="*/ 32253 w 2407563"/>
                    <a:gd name="connsiteY0" fmla="*/ 507418 h 2221340"/>
                    <a:gd name="connsiteX1" fmla="*/ 2407563 w 2407563"/>
                    <a:gd name="connsiteY1" fmla="*/ 0 h 2221340"/>
                    <a:gd name="connsiteX2" fmla="*/ 2407563 w 2407563"/>
                    <a:gd name="connsiteY2" fmla="*/ 2221340 h 2221340"/>
                    <a:gd name="connsiteX3" fmla="*/ 0 w 2407563"/>
                    <a:gd name="connsiteY3" fmla="*/ 2221340 h 2221340"/>
                    <a:gd name="connsiteX4" fmla="*/ 32253 w 2407563"/>
                    <a:gd name="connsiteY4" fmla="*/ 507418 h 2221340"/>
                    <a:gd name="connsiteX0" fmla="*/ 396 w 2422334"/>
                    <a:gd name="connsiteY0" fmla="*/ 614870 h 2221340"/>
                    <a:gd name="connsiteX1" fmla="*/ 2422334 w 2422334"/>
                    <a:gd name="connsiteY1" fmla="*/ 0 h 2221340"/>
                    <a:gd name="connsiteX2" fmla="*/ 2422334 w 2422334"/>
                    <a:gd name="connsiteY2" fmla="*/ 2221340 h 2221340"/>
                    <a:gd name="connsiteX3" fmla="*/ 14771 w 2422334"/>
                    <a:gd name="connsiteY3" fmla="*/ 2221340 h 2221340"/>
                    <a:gd name="connsiteX4" fmla="*/ 396 w 2422334"/>
                    <a:gd name="connsiteY4" fmla="*/ 614870 h 2221340"/>
                    <a:gd name="connsiteX0" fmla="*/ 20595 w 2407563"/>
                    <a:gd name="connsiteY0" fmla="*/ 614872 h 2221340"/>
                    <a:gd name="connsiteX1" fmla="*/ 2407563 w 2407563"/>
                    <a:gd name="connsiteY1" fmla="*/ 0 h 2221340"/>
                    <a:gd name="connsiteX2" fmla="*/ 2407563 w 2407563"/>
                    <a:gd name="connsiteY2" fmla="*/ 2221340 h 2221340"/>
                    <a:gd name="connsiteX3" fmla="*/ 0 w 2407563"/>
                    <a:gd name="connsiteY3" fmla="*/ 2221340 h 2221340"/>
                    <a:gd name="connsiteX4" fmla="*/ 20595 w 2407563"/>
                    <a:gd name="connsiteY4" fmla="*/ 614872 h 2221340"/>
                    <a:gd name="connsiteX0" fmla="*/ 785 w 2411068"/>
                    <a:gd name="connsiteY0" fmla="*/ 722325 h 2221340"/>
                    <a:gd name="connsiteX1" fmla="*/ 2411068 w 2411068"/>
                    <a:gd name="connsiteY1" fmla="*/ 0 h 2221340"/>
                    <a:gd name="connsiteX2" fmla="*/ 2411068 w 2411068"/>
                    <a:gd name="connsiteY2" fmla="*/ 2221340 h 2221340"/>
                    <a:gd name="connsiteX3" fmla="*/ 3505 w 2411068"/>
                    <a:gd name="connsiteY3" fmla="*/ 2221340 h 2221340"/>
                    <a:gd name="connsiteX4" fmla="*/ 785 w 2411068"/>
                    <a:gd name="connsiteY4" fmla="*/ 722325 h 2221340"/>
                    <a:gd name="connsiteX0" fmla="*/ 8936 w 2419219"/>
                    <a:gd name="connsiteY0" fmla="*/ 722325 h 2242830"/>
                    <a:gd name="connsiteX1" fmla="*/ 2419219 w 2419219"/>
                    <a:gd name="connsiteY1" fmla="*/ 0 h 2242830"/>
                    <a:gd name="connsiteX2" fmla="*/ 2419219 w 2419219"/>
                    <a:gd name="connsiteY2" fmla="*/ 2221340 h 2242830"/>
                    <a:gd name="connsiteX3" fmla="*/ 0 w 2419219"/>
                    <a:gd name="connsiteY3" fmla="*/ 2242830 h 2242830"/>
                    <a:gd name="connsiteX4" fmla="*/ 8936 w 2419219"/>
                    <a:gd name="connsiteY4" fmla="*/ 722325 h 2242830"/>
                    <a:gd name="connsiteX0" fmla="*/ 20594 w 2430877"/>
                    <a:gd name="connsiteY0" fmla="*/ 722325 h 2275067"/>
                    <a:gd name="connsiteX1" fmla="*/ 2430877 w 2430877"/>
                    <a:gd name="connsiteY1" fmla="*/ 0 h 2275067"/>
                    <a:gd name="connsiteX2" fmla="*/ 2430877 w 2430877"/>
                    <a:gd name="connsiteY2" fmla="*/ 2221340 h 2275067"/>
                    <a:gd name="connsiteX3" fmla="*/ 0 w 2430877"/>
                    <a:gd name="connsiteY3" fmla="*/ 2275067 h 2275067"/>
                    <a:gd name="connsiteX4" fmla="*/ 20594 w 2430877"/>
                    <a:gd name="connsiteY4" fmla="*/ 722325 h 2275067"/>
                    <a:gd name="connsiteX0" fmla="*/ 20594 w 2442533"/>
                    <a:gd name="connsiteY0" fmla="*/ 690090 h 2242832"/>
                    <a:gd name="connsiteX1" fmla="*/ 2442533 w 2442533"/>
                    <a:gd name="connsiteY1" fmla="*/ 0 h 2242832"/>
                    <a:gd name="connsiteX2" fmla="*/ 2430877 w 2442533"/>
                    <a:gd name="connsiteY2" fmla="*/ 2189105 h 2242832"/>
                    <a:gd name="connsiteX3" fmla="*/ 0 w 2442533"/>
                    <a:gd name="connsiteY3" fmla="*/ 2242832 h 2242832"/>
                    <a:gd name="connsiteX4" fmla="*/ 20594 w 2442533"/>
                    <a:gd name="connsiteY4" fmla="*/ 690090 h 224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533" h="2242832">
                      <a:moveTo>
                        <a:pt x="20594" y="690090"/>
                      </a:moveTo>
                      <a:cubicBezTo>
                        <a:pt x="808938" y="356937"/>
                        <a:pt x="1643556" y="99237"/>
                        <a:pt x="2442533" y="0"/>
                      </a:cubicBezTo>
                      <a:cubicBezTo>
                        <a:pt x="2438648" y="729702"/>
                        <a:pt x="2434762" y="1459403"/>
                        <a:pt x="2430877" y="2189105"/>
                      </a:cubicBezTo>
                      <a:lnTo>
                        <a:pt x="0" y="2242832"/>
                      </a:lnTo>
                      <a:cubicBezTo>
                        <a:pt x="3544" y="1601623"/>
                        <a:pt x="17050" y="1331299"/>
                        <a:pt x="20594" y="69009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Rectangle 2"/>
                <p:cNvSpPr/>
                <p:nvPr/>
              </p:nvSpPr>
              <p:spPr>
                <a:xfrm rot="10800000">
                  <a:off x="5985016" y="3623995"/>
                  <a:ext cx="2464560" cy="2298337"/>
                </a:xfrm>
                <a:custGeom>
                  <a:avLst/>
                  <a:gdLst>
                    <a:gd name="connsiteX0" fmla="*/ 0 w 2407563"/>
                    <a:gd name="connsiteY0" fmla="*/ 0 h 2221340"/>
                    <a:gd name="connsiteX1" fmla="*/ 2407563 w 2407563"/>
                    <a:gd name="connsiteY1" fmla="*/ 0 h 2221340"/>
                    <a:gd name="connsiteX2" fmla="*/ 2407563 w 2407563"/>
                    <a:gd name="connsiteY2" fmla="*/ 2221340 h 2221340"/>
                    <a:gd name="connsiteX3" fmla="*/ 0 w 2407563"/>
                    <a:gd name="connsiteY3" fmla="*/ 2221340 h 2221340"/>
                    <a:gd name="connsiteX4" fmla="*/ 0 w 2407563"/>
                    <a:gd name="connsiteY4" fmla="*/ 0 h 2221340"/>
                    <a:gd name="connsiteX0" fmla="*/ 106326 w 2407563"/>
                    <a:gd name="connsiteY0" fmla="*/ 85061 h 2221340"/>
                    <a:gd name="connsiteX1" fmla="*/ 2407563 w 2407563"/>
                    <a:gd name="connsiteY1" fmla="*/ 0 h 2221340"/>
                    <a:gd name="connsiteX2" fmla="*/ 2407563 w 2407563"/>
                    <a:gd name="connsiteY2" fmla="*/ 2221340 h 2221340"/>
                    <a:gd name="connsiteX3" fmla="*/ 0 w 2407563"/>
                    <a:gd name="connsiteY3" fmla="*/ 2221340 h 2221340"/>
                    <a:gd name="connsiteX4" fmla="*/ 106326 w 2407563"/>
                    <a:gd name="connsiteY4" fmla="*/ 85061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145 w 2407766"/>
                    <a:gd name="connsiteY0" fmla="*/ 507418 h 2221340"/>
                    <a:gd name="connsiteX1" fmla="*/ 2407766 w 2407766"/>
                    <a:gd name="connsiteY1" fmla="*/ 0 h 2221340"/>
                    <a:gd name="connsiteX2" fmla="*/ 2407766 w 2407766"/>
                    <a:gd name="connsiteY2" fmla="*/ 2221340 h 2221340"/>
                    <a:gd name="connsiteX3" fmla="*/ 203 w 2407766"/>
                    <a:gd name="connsiteY3" fmla="*/ 2221340 h 2221340"/>
                    <a:gd name="connsiteX4" fmla="*/ 1145 w 2407766"/>
                    <a:gd name="connsiteY4" fmla="*/ 507418 h 2221340"/>
                    <a:gd name="connsiteX0" fmla="*/ 63564 w 2407563"/>
                    <a:gd name="connsiteY0" fmla="*/ 507418 h 2221340"/>
                    <a:gd name="connsiteX1" fmla="*/ 2407563 w 2407563"/>
                    <a:gd name="connsiteY1" fmla="*/ 0 h 2221340"/>
                    <a:gd name="connsiteX2" fmla="*/ 2407563 w 2407563"/>
                    <a:gd name="connsiteY2" fmla="*/ 2221340 h 2221340"/>
                    <a:gd name="connsiteX3" fmla="*/ 0 w 2407563"/>
                    <a:gd name="connsiteY3" fmla="*/ 2221340 h 2221340"/>
                    <a:gd name="connsiteX4" fmla="*/ 63564 w 2407563"/>
                    <a:gd name="connsiteY4" fmla="*/ 507418 h 2221340"/>
                    <a:gd name="connsiteX0" fmla="*/ 75221 w 2419220"/>
                    <a:gd name="connsiteY0" fmla="*/ 507418 h 2221340"/>
                    <a:gd name="connsiteX1" fmla="*/ 2419220 w 2419220"/>
                    <a:gd name="connsiteY1" fmla="*/ 0 h 2221340"/>
                    <a:gd name="connsiteX2" fmla="*/ 2419220 w 2419220"/>
                    <a:gd name="connsiteY2" fmla="*/ 2221340 h 2221340"/>
                    <a:gd name="connsiteX3" fmla="*/ 0 w 2419220"/>
                    <a:gd name="connsiteY3" fmla="*/ 2209863 h 2221340"/>
                    <a:gd name="connsiteX4" fmla="*/ 75221 w 2419220"/>
                    <a:gd name="connsiteY4" fmla="*/ 507418 h 2221340"/>
                    <a:gd name="connsiteX0" fmla="*/ 75221 w 2419220"/>
                    <a:gd name="connsiteY0" fmla="*/ 507418 h 2221340"/>
                    <a:gd name="connsiteX1" fmla="*/ 2419220 w 2419220"/>
                    <a:gd name="connsiteY1" fmla="*/ 0 h 2221340"/>
                    <a:gd name="connsiteX2" fmla="*/ 2419220 w 2419220"/>
                    <a:gd name="connsiteY2" fmla="*/ 2221340 h 2221340"/>
                    <a:gd name="connsiteX3" fmla="*/ 0 w 2419220"/>
                    <a:gd name="connsiteY3" fmla="*/ 2209863 h 2221340"/>
                    <a:gd name="connsiteX4" fmla="*/ 75221 w 2419220"/>
                    <a:gd name="connsiteY4" fmla="*/ 507418 h 2221340"/>
                    <a:gd name="connsiteX0" fmla="*/ 75221 w 2419220"/>
                    <a:gd name="connsiteY0" fmla="*/ 507418 h 2221340"/>
                    <a:gd name="connsiteX1" fmla="*/ 2419220 w 2419220"/>
                    <a:gd name="connsiteY1" fmla="*/ 0 h 2221340"/>
                    <a:gd name="connsiteX2" fmla="*/ 2419220 w 2419220"/>
                    <a:gd name="connsiteY2" fmla="*/ 2221340 h 2221340"/>
                    <a:gd name="connsiteX3" fmla="*/ 0 w 2419220"/>
                    <a:gd name="connsiteY3" fmla="*/ 2198386 h 2221340"/>
                    <a:gd name="connsiteX4" fmla="*/ 75221 w 2419220"/>
                    <a:gd name="connsiteY4" fmla="*/ 507418 h 22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20" h="2221340">
                      <a:moveTo>
                        <a:pt x="75221" y="507418"/>
                      </a:moveTo>
                      <a:cubicBezTo>
                        <a:pt x="863565" y="174265"/>
                        <a:pt x="1620243" y="99237"/>
                        <a:pt x="2419220" y="0"/>
                      </a:cubicBezTo>
                      <a:lnTo>
                        <a:pt x="2419220" y="2221340"/>
                      </a:lnTo>
                      <a:lnTo>
                        <a:pt x="0" y="2198386"/>
                      </a:lnTo>
                      <a:cubicBezTo>
                        <a:pt x="3544" y="1557177"/>
                        <a:pt x="71677" y="1148627"/>
                        <a:pt x="75221" y="50741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Rectangle 2"/>
                <p:cNvSpPr/>
                <p:nvPr/>
              </p:nvSpPr>
              <p:spPr>
                <a:xfrm>
                  <a:off x="3553743" y="1521553"/>
                  <a:ext cx="2430147" cy="2102443"/>
                </a:xfrm>
                <a:custGeom>
                  <a:avLst/>
                  <a:gdLst>
                    <a:gd name="connsiteX0" fmla="*/ 0 w 2407563"/>
                    <a:gd name="connsiteY0" fmla="*/ 0 h 2221340"/>
                    <a:gd name="connsiteX1" fmla="*/ 2407563 w 2407563"/>
                    <a:gd name="connsiteY1" fmla="*/ 0 h 2221340"/>
                    <a:gd name="connsiteX2" fmla="*/ 2407563 w 2407563"/>
                    <a:gd name="connsiteY2" fmla="*/ 2221340 h 2221340"/>
                    <a:gd name="connsiteX3" fmla="*/ 0 w 2407563"/>
                    <a:gd name="connsiteY3" fmla="*/ 2221340 h 2221340"/>
                    <a:gd name="connsiteX4" fmla="*/ 0 w 2407563"/>
                    <a:gd name="connsiteY4" fmla="*/ 0 h 2221340"/>
                    <a:gd name="connsiteX0" fmla="*/ 106326 w 2407563"/>
                    <a:gd name="connsiteY0" fmla="*/ 85061 h 2221340"/>
                    <a:gd name="connsiteX1" fmla="*/ 2407563 w 2407563"/>
                    <a:gd name="connsiteY1" fmla="*/ 0 h 2221340"/>
                    <a:gd name="connsiteX2" fmla="*/ 2407563 w 2407563"/>
                    <a:gd name="connsiteY2" fmla="*/ 2221340 h 2221340"/>
                    <a:gd name="connsiteX3" fmla="*/ 0 w 2407563"/>
                    <a:gd name="connsiteY3" fmla="*/ 2221340 h 2221340"/>
                    <a:gd name="connsiteX4" fmla="*/ 106326 w 2407563"/>
                    <a:gd name="connsiteY4" fmla="*/ 85061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563" h="2221340">
                      <a:moveTo>
                        <a:pt x="10633" y="297712"/>
                      </a:moveTo>
                      <a:cubicBezTo>
                        <a:pt x="798977" y="-35441"/>
                        <a:pt x="1608586" y="99237"/>
                        <a:pt x="2407563" y="0"/>
                      </a:cubicBezTo>
                      <a:lnTo>
                        <a:pt x="2407563" y="2221340"/>
                      </a:lnTo>
                      <a:lnTo>
                        <a:pt x="0" y="2221340"/>
                      </a:lnTo>
                      <a:cubicBezTo>
                        <a:pt x="3544" y="1580131"/>
                        <a:pt x="7089" y="938921"/>
                        <a:pt x="10633" y="29771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Rectangle 2"/>
                <p:cNvSpPr/>
                <p:nvPr/>
              </p:nvSpPr>
              <p:spPr>
                <a:xfrm rot="5400000">
                  <a:off x="5890462" y="1212920"/>
                  <a:ext cx="2468881" cy="2400776"/>
                </a:xfrm>
                <a:custGeom>
                  <a:avLst/>
                  <a:gdLst>
                    <a:gd name="connsiteX0" fmla="*/ 0 w 2407563"/>
                    <a:gd name="connsiteY0" fmla="*/ 0 h 2221340"/>
                    <a:gd name="connsiteX1" fmla="*/ 2407563 w 2407563"/>
                    <a:gd name="connsiteY1" fmla="*/ 0 h 2221340"/>
                    <a:gd name="connsiteX2" fmla="*/ 2407563 w 2407563"/>
                    <a:gd name="connsiteY2" fmla="*/ 2221340 h 2221340"/>
                    <a:gd name="connsiteX3" fmla="*/ 0 w 2407563"/>
                    <a:gd name="connsiteY3" fmla="*/ 2221340 h 2221340"/>
                    <a:gd name="connsiteX4" fmla="*/ 0 w 2407563"/>
                    <a:gd name="connsiteY4" fmla="*/ 0 h 2221340"/>
                    <a:gd name="connsiteX0" fmla="*/ 106326 w 2407563"/>
                    <a:gd name="connsiteY0" fmla="*/ 85061 h 2221340"/>
                    <a:gd name="connsiteX1" fmla="*/ 2407563 w 2407563"/>
                    <a:gd name="connsiteY1" fmla="*/ 0 h 2221340"/>
                    <a:gd name="connsiteX2" fmla="*/ 2407563 w 2407563"/>
                    <a:gd name="connsiteY2" fmla="*/ 2221340 h 2221340"/>
                    <a:gd name="connsiteX3" fmla="*/ 0 w 2407563"/>
                    <a:gd name="connsiteY3" fmla="*/ 2221340 h 2221340"/>
                    <a:gd name="connsiteX4" fmla="*/ 106326 w 2407563"/>
                    <a:gd name="connsiteY4" fmla="*/ 85061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0633 w 2407563"/>
                    <a:gd name="connsiteY0" fmla="*/ 297712 h 2221340"/>
                    <a:gd name="connsiteX1" fmla="*/ 2407563 w 2407563"/>
                    <a:gd name="connsiteY1" fmla="*/ 0 h 2221340"/>
                    <a:gd name="connsiteX2" fmla="*/ 2407563 w 2407563"/>
                    <a:gd name="connsiteY2" fmla="*/ 2221340 h 2221340"/>
                    <a:gd name="connsiteX3" fmla="*/ 0 w 2407563"/>
                    <a:gd name="connsiteY3" fmla="*/ 2221340 h 2221340"/>
                    <a:gd name="connsiteX4" fmla="*/ 10633 w 2407563"/>
                    <a:gd name="connsiteY4" fmla="*/ 297712 h 2221340"/>
                    <a:gd name="connsiteX0" fmla="*/ 1145 w 2407766"/>
                    <a:gd name="connsiteY0" fmla="*/ 507418 h 2221340"/>
                    <a:gd name="connsiteX1" fmla="*/ 2407766 w 2407766"/>
                    <a:gd name="connsiteY1" fmla="*/ 0 h 2221340"/>
                    <a:gd name="connsiteX2" fmla="*/ 2407766 w 2407766"/>
                    <a:gd name="connsiteY2" fmla="*/ 2221340 h 2221340"/>
                    <a:gd name="connsiteX3" fmla="*/ 203 w 2407766"/>
                    <a:gd name="connsiteY3" fmla="*/ 2221340 h 2221340"/>
                    <a:gd name="connsiteX4" fmla="*/ 1145 w 2407766"/>
                    <a:gd name="connsiteY4" fmla="*/ 507418 h 2221340"/>
                    <a:gd name="connsiteX0" fmla="*/ 42617 w 2407563"/>
                    <a:gd name="connsiteY0" fmla="*/ 507418 h 2221340"/>
                    <a:gd name="connsiteX1" fmla="*/ 2407563 w 2407563"/>
                    <a:gd name="connsiteY1" fmla="*/ 0 h 2221340"/>
                    <a:gd name="connsiteX2" fmla="*/ 2407563 w 2407563"/>
                    <a:gd name="connsiteY2" fmla="*/ 2221340 h 2221340"/>
                    <a:gd name="connsiteX3" fmla="*/ 0 w 2407563"/>
                    <a:gd name="connsiteY3" fmla="*/ 2221340 h 2221340"/>
                    <a:gd name="connsiteX4" fmla="*/ 42617 w 2407563"/>
                    <a:gd name="connsiteY4" fmla="*/ 507418 h 2221340"/>
                    <a:gd name="connsiteX0" fmla="*/ 54251 w 2419197"/>
                    <a:gd name="connsiteY0" fmla="*/ 507418 h 2254799"/>
                    <a:gd name="connsiteX1" fmla="*/ 2419197 w 2419197"/>
                    <a:gd name="connsiteY1" fmla="*/ 0 h 2254799"/>
                    <a:gd name="connsiteX2" fmla="*/ 2419197 w 2419197"/>
                    <a:gd name="connsiteY2" fmla="*/ 2221340 h 2254799"/>
                    <a:gd name="connsiteX3" fmla="*/ 0 w 2419197"/>
                    <a:gd name="connsiteY3" fmla="*/ 2254799 h 2254799"/>
                    <a:gd name="connsiteX4" fmla="*/ 54251 w 2419197"/>
                    <a:gd name="connsiteY4" fmla="*/ 507418 h 225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197" h="2254799">
                      <a:moveTo>
                        <a:pt x="54251" y="507418"/>
                      </a:moveTo>
                      <a:cubicBezTo>
                        <a:pt x="842595" y="174265"/>
                        <a:pt x="1620220" y="99237"/>
                        <a:pt x="2419197" y="0"/>
                      </a:cubicBezTo>
                      <a:lnTo>
                        <a:pt x="2419197" y="2221340"/>
                      </a:lnTo>
                      <a:lnTo>
                        <a:pt x="0" y="2254799"/>
                      </a:lnTo>
                      <a:cubicBezTo>
                        <a:pt x="3544" y="1613590"/>
                        <a:pt x="50707" y="1148627"/>
                        <a:pt x="54251" y="50741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7" name="Group 46"/>
              <p:cNvGrpSpPr/>
              <p:nvPr/>
            </p:nvGrpSpPr>
            <p:grpSpPr>
              <a:xfrm>
                <a:off x="5296274" y="2970763"/>
                <a:ext cx="1306469" cy="1306466"/>
                <a:chOff x="8768872" y="1368129"/>
                <a:chExt cx="1731135" cy="1731131"/>
              </a:xfrm>
            </p:grpSpPr>
            <p:sp>
              <p:nvSpPr>
                <p:cNvPr id="48" name="Rounded Rectangle 47"/>
                <p:cNvSpPr/>
                <p:nvPr/>
              </p:nvSpPr>
              <p:spPr>
                <a:xfrm rot="2724735">
                  <a:off x="8768874" y="1368127"/>
                  <a:ext cx="1731131" cy="1731135"/>
                </a:xfrm>
                <a:prstGeom prst="roundRect">
                  <a:avLst>
                    <a:gd name="adj" fmla="val 7720"/>
                  </a:avLst>
                </a:prstGeom>
                <a:solidFill>
                  <a:srgbClr val="2EA89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ounded Rectangle 48"/>
                <p:cNvSpPr/>
                <p:nvPr/>
              </p:nvSpPr>
              <p:spPr>
                <a:xfrm rot="2724735">
                  <a:off x="8900359" y="1476230"/>
                  <a:ext cx="1463137" cy="1503759"/>
                </a:xfrm>
                <a:prstGeom prst="roundRect">
                  <a:avLst>
                    <a:gd name="adj" fmla="val 18823"/>
                  </a:avLst>
                </a:prstGeom>
                <a:solidFill>
                  <a:srgbClr val="12879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9 Rectángulo"/>
                <p:cNvSpPr/>
                <p:nvPr/>
              </p:nvSpPr>
              <p:spPr>
                <a:xfrm>
                  <a:off x="9224284" y="2063352"/>
                  <a:ext cx="820317" cy="348038"/>
                </a:xfrm>
                <a:prstGeom prst="rect">
                  <a:avLst/>
                </a:prstGeom>
              </p:spPr>
              <p:txBody>
                <a:bodyPr wrap="none" lIns="28797" tIns="14399" rIns="28797" bIns="14399">
                  <a:spAutoFit/>
                </a:bodyPr>
                <a:lstStyle/>
                <a:p>
                  <a:pPr lvl="0" algn="ctr"/>
                  <a:r>
                    <a:rPr lang="en-US" sz="1200" b="1" dirty="0">
                      <a:solidFill>
                        <a:schemeClr val="bg1"/>
                      </a:solidFill>
                      <a:ea typeface="Verdana" pitchFamily="34" charset="0"/>
                      <a:cs typeface="Verdana" pitchFamily="34" charset="0"/>
                    </a:rPr>
                    <a:t>#GDCA</a:t>
                  </a:r>
                </a:p>
              </p:txBody>
            </p:sp>
          </p:grpSp>
        </p:grpSp>
        <p:grpSp>
          <p:nvGrpSpPr>
            <p:cNvPr id="11" name="Group 10"/>
            <p:cNvGrpSpPr>
              <a:grpSpLocks noChangeAspect="1"/>
            </p:cNvGrpSpPr>
            <p:nvPr/>
          </p:nvGrpSpPr>
          <p:grpSpPr>
            <a:xfrm>
              <a:off x="2410526" y="1341913"/>
              <a:ext cx="4558023" cy="4533426"/>
              <a:chOff x="3848100" y="458788"/>
              <a:chExt cx="5883275" cy="5851525"/>
            </a:xfrm>
          </p:grpSpPr>
          <p:sp>
            <p:nvSpPr>
              <p:cNvPr id="40" name="Freeform 6"/>
              <p:cNvSpPr>
                <a:spLocks/>
              </p:cNvSpPr>
              <p:nvPr/>
            </p:nvSpPr>
            <p:spPr bwMode="auto">
              <a:xfrm>
                <a:off x="4273550" y="458788"/>
                <a:ext cx="3079750" cy="2590800"/>
              </a:xfrm>
              <a:custGeom>
                <a:avLst/>
                <a:gdLst>
                  <a:gd name="T0" fmla="*/ 1940 w 1940"/>
                  <a:gd name="T1" fmla="*/ 460 h 1632"/>
                  <a:gd name="T2" fmla="*/ 1144 w 1940"/>
                  <a:gd name="T3" fmla="*/ 920 h 1632"/>
                  <a:gd name="T4" fmla="*/ 1144 w 1940"/>
                  <a:gd name="T5" fmla="*/ 648 h 1632"/>
                  <a:gd name="T6" fmla="*/ 492 w 1940"/>
                  <a:gd name="T7" fmla="*/ 648 h 1632"/>
                  <a:gd name="T8" fmla="*/ 492 w 1940"/>
                  <a:gd name="T9" fmla="*/ 648 h 1632"/>
                  <a:gd name="T10" fmla="*/ 468 w 1940"/>
                  <a:gd name="T11" fmla="*/ 652 h 1632"/>
                  <a:gd name="T12" fmla="*/ 446 w 1940"/>
                  <a:gd name="T13" fmla="*/ 658 h 1632"/>
                  <a:gd name="T14" fmla="*/ 426 w 1940"/>
                  <a:gd name="T15" fmla="*/ 668 h 1632"/>
                  <a:gd name="T16" fmla="*/ 410 w 1940"/>
                  <a:gd name="T17" fmla="*/ 682 h 1632"/>
                  <a:gd name="T18" fmla="*/ 396 w 1940"/>
                  <a:gd name="T19" fmla="*/ 700 h 1632"/>
                  <a:gd name="T20" fmla="*/ 384 w 1940"/>
                  <a:gd name="T21" fmla="*/ 720 h 1632"/>
                  <a:gd name="T22" fmla="*/ 378 w 1940"/>
                  <a:gd name="T23" fmla="*/ 740 h 1632"/>
                  <a:gd name="T24" fmla="*/ 376 w 1940"/>
                  <a:gd name="T25" fmla="*/ 752 h 1632"/>
                  <a:gd name="T26" fmla="*/ 376 w 1940"/>
                  <a:gd name="T27" fmla="*/ 764 h 1632"/>
                  <a:gd name="T28" fmla="*/ 376 w 1940"/>
                  <a:gd name="T29" fmla="*/ 1632 h 1632"/>
                  <a:gd name="T30" fmla="*/ 376 w 1940"/>
                  <a:gd name="T31" fmla="*/ 1632 h 1632"/>
                  <a:gd name="T32" fmla="*/ 350 w 1940"/>
                  <a:gd name="T33" fmla="*/ 1596 h 1632"/>
                  <a:gd name="T34" fmla="*/ 294 w 1940"/>
                  <a:gd name="T35" fmla="*/ 1520 h 1632"/>
                  <a:gd name="T36" fmla="*/ 262 w 1940"/>
                  <a:gd name="T37" fmla="*/ 1478 h 1632"/>
                  <a:gd name="T38" fmla="*/ 232 w 1940"/>
                  <a:gd name="T39" fmla="*/ 1444 h 1632"/>
                  <a:gd name="T40" fmla="*/ 208 w 1940"/>
                  <a:gd name="T41" fmla="*/ 1418 h 1632"/>
                  <a:gd name="T42" fmla="*/ 198 w 1940"/>
                  <a:gd name="T43" fmla="*/ 1410 h 1632"/>
                  <a:gd name="T44" fmla="*/ 192 w 1940"/>
                  <a:gd name="T45" fmla="*/ 1408 h 1632"/>
                  <a:gd name="T46" fmla="*/ 192 w 1940"/>
                  <a:gd name="T47" fmla="*/ 1408 h 1632"/>
                  <a:gd name="T48" fmla="*/ 186 w 1940"/>
                  <a:gd name="T49" fmla="*/ 1410 h 1632"/>
                  <a:gd name="T50" fmla="*/ 176 w 1940"/>
                  <a:gd name="T51" fmla="*/ 1418 h 1632"/>
                  <a:gd name="T52" fmla="*/ 152 w 1940"/>
                  <a:gd name="T53" fmla="*/ 1444 h 1632"/>
                  <a:gd name="T54" fmla="*/ 122 w 1940"/>
                  <a:gd name="T55" fmla="*/ 1478 h 1632"/>
                  <a:gd name="T56" fmla="*/ 88 w 1940"/>
                  <a:gd name="T57" fmla="*/ 1520 h 1632"/>
                  <a:gd name="T58" fmla="*/ 26 w 1940"/>
                  <a:gd name="T59" fmla="*/ 1596 h 1632"/>
                  <a:gd name="T60" fmla="*/ 0 w 1940"/>
                  <a:gd name="T61" fmla="*/ 1632 h 1632"/>
                  <a:gd name="T62" fmla="*/ 0 w 1940"/>
                  <a:gd name="T63" fmla="*/ 762 h 1632"/>
                  <a:gd name="T64" fmla="*/ 0 w 1940"/>
                  <a:gd name="T65" fmla="*/ 762 h 1632"/>
                  <a:gd name="T66" fmla="*/ 0 w 1940"/>
                  <a:gd name="T67" fmla="*/ 736 h 1632"/>
                  <a:gd name="T68" fmla="*/ 2 w 1940"/>
                  <a:gd name="T69" fmla="*/ 710 h 1632"/>
                  <a:gd name="T70" fmla="*/ 6 w 1940"/>
                  <a:gd name="T71" fmla="*/ 686 h 1632"/>
                  <a:gd name="T72" fmla="*/ 10 w 1940"/>
                  <a:gd name="T73" fmla="*/ 662 h 1632"/>
                  <a:gd name="T74" fmla="*/ 16 w 1940"/>
                  <a:gd name="T75" fmla="*/ 638 h 1632"/>
                  <a:gd name="T76" fmla="*/ 22 w 1940"/>
                  <a:gd name="T77" fmla="*/ 616 h 1632"/>
                  <a:gd name="T78" fmla="*/ 38 w 1940"/>
                  <a:gd name="T79" fmla="*/ 570 h 1632"/>
                  <a:gd name="T80" fmla="*/ 60 w 1940"/>
                  <a:gd name="T81" fmla="*/ 528 h 1632"/>
                  <a:gd name="T82" fmla="*/ 84 w 1940"/>
                  <a:gd name="T83" fmla="*/ 486 h 1632"/>
                  <a:gd name="T84" fmla="*/ 112 w 1940"/>
                  <a:gd name="T85" fmla="*/ 448 h 1632"/>
                  <a:gd name="T86" fmla="*/ 144 w 1940"/>
                  <a:gd name="T87" fmla="*/ 414 h 1632"/>
                  <a:gd name="T88" fmla="*/ 178 w 1940"/>
                  <a:gd name="T89" fmla="*/ 382 h 1632"/>
                  <a:gd name="T90" fmla="*/ 216 w 1940"/>
                  <a:gd name="T91" fmla="*/ 354 h 1632"/>
                  <a:gd name="T92" fmla="*/ 258 w 1940"/>
                  <a:gd name="T93" fmla="*/ 330 h 1632"/>
                  <a:gd name="T94" fmla="*/ 300 w 1940"/>
                  <a:gd name="T95" fmla="*/ 308 h 1632"/>
                  <a:gd name="T96" fmla="*/ 346 w 1940"/>
                  <a:gd name="T97" fmla="*/ 292 h 1632"/>
                  <a:gd name="T98" fmla="*/ 368 w 1940"/>
                  <a:gd name="T99" fmla="*/ 286 h 1632"/>
                  <a:gd name="T100" fmla="*/ 392 w 1940"/>
                  <a:gd name="T101" fmla="*/ 280 h 1632"/>
                  <a:gd name="T102" fmla="*/ 416 w 1940"/>
                  <a:gd name="T103" fmla="*/ 276 h 1632"/>
                  <a:gd name="T104" fmla="*/ 440 w 1940"/>
                  <a:gd name="T105" fmla="*/ 272 h 1632"/>
                  <a:gd name="T106" fmla="*/ 466 w 1940"/>
                  <a:gd name="T107" fmla="*/ 270 h 1632"/>
                  <a:gd name="T108" fmla="*/ 492 w 1940"/>
                  <a:gd name="T109" fmla="*/ 270 h 1632"/>
                  <a:gd name="T110" fmla="*/ 1144 w 1940"/>
                  <a:gd name="T111" fmla="*/ 270 h 1632"/>
                  <a:gd name="T112" fmla="*/ 1144 w 1940"/>
                  <a:gd name="T113" fmla="*/ 0 h 1632"/>
                  <a:gd name="T114" fmla="*/ 1940 w 1940"/>
                  <a:gd name="T115" fmla="*/ 460 h 1632"/>
                  <a:gd name="T116" fmla="*/ 1940 w 1940"/>
                  <a:gd name="T117" fmla="*/ 460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0" h="1632">
                    <a:moveTo>
                      <a:pt x="1940" y="460"/>
                    </a:moveTo>
                    <a:lnTo>
                      <a:pt x="1144" y="920"/>
                    </a:lnTo>
                    <a:lnTo>
                      <a:pt x="1144" y="648"/>
                    </a:lnTo>
                    <a:lnTo>
                      <a:pt x="492" y="648"/>
                    </a:lnTo>
                    <a:lnTo>
                      <a:pt x="492" y="648"/>
                    </a:lnTo>
                    <a:lnTo>
                      <a:pt x="468" y="652"/>
                    </a:lnTo>
                    <a:lnTo>
                      <a:pt x="446" y="658"/>
                    </a:lnTo>
                    <a:lnTo>
                      <a:pt x="426" y="668"/>
                    </a:lnTo>
                    <a:lnTo>
                      <a:pt x="410" y="682"/>
                    </a:lnTo>
                    <a:lnTo>
                      <a:pt x="396" y="700"/>
                    </a:lnTo>
                    <a:lnTo>
                      <a:pt x="384" y="720"/>
                    </a:lnTo>
                    <a:lnTo>
                      <a:pt x="378" y="740"/>
                    </a:lnTo>
                    <a:lnTo>
                      <a:pt x="376" y="752"/>
                    </a:lnTo>
                    <a:lnTo>
                      <a:pt x="376" y="764"/>
                    </a:lnTo>
                    <a:lnTo>
                      <a:pt x="376" y="1632"/>
                    </a:lnTo>
                    <a:lnTo>
                      <a:pt x="376" y="1632"/>
                    </a:lnTo>
                    <a:lnTo>
                      <a:pt x="350" y="1596"/>
                    </a:lnTo>
                    <a:lnTo>
                      <a:pt x="294" y="1520"/>
                    </a:lnTo>
                    <a:lnTo>
                      <a:pt x="262" y="1478"/>
                    </a:lnTo>
                    <a:lnTo>
                      <a:pt x="232" y="1444"/>
                    </a:lnTo>
                    <a:lnTo>
                      <a:pt x="208" y="1418"/>
                    </a:lnTo>
                    <a:lnTo>
                      <a:pt x="198" y="1410"/>
                    </a:lnTo>
                    <a:lnTo>
                      <a:pt x="192" y="1408"/>
                    </a:lnTo>
                    <a:lnTo>
                      <a:pt x="192" y="1408"/>
                    </a:lnTo>
                    <a:lnTo>
                      <a:pt x="186" y="1410"/>
                    </a:lnTo>
                    <a:lnTo>
                      <a:pt x="176" y="1418"/>
                    </a:lnTo>
                    <a:lnTo>
                      <a:pt x="152" y="1444"/>
                    </a:lnTo>
                    <a:lnTo>
                      <a:pt x="122" y="1478"/>
                    </a:lnTo>
                    <a:lnTo>
                      <a:pt x="88" y="1520"/>
                    </a:lnTo>
                    <a:lnTo>
                      <a:pt x="26" y="1596"/>
                    </a:lnTo>
                    <a:lnTo>
                      <a:pt x="0" y="1632"/>
                    </a:lnTo>
                    <a:lnTo>
                      <a:pt x="0" y="762"/>
                    </a:lnTo>
                    <a:lnTo>
                      <a:pt x="0" y="762"/>
                    </a:lnTo>
                    <a:lnTo>
                      <a:pt x="0" y="736"/>
                    </a:lnTo>
                    <a:lnTo>
                      <a:pt x="2" y="710"/>
                    </a:lnTo>
                    <a:lnTo>
                      <a:pt x="6" y="686"/>
                    </a:lnTo>
                    <a:lnTo>
                      <a:pt x="10" y="662"/>
                    </a:lnTo>
                    <a:lnTo>
                      <a:pt x="16" y="638"/>
                    </a:lnTo>
                    <a:lnTo>
                      <a:pt x="22" y="616"/>
                    </a:lnTo>
                    <a:lnTo>
                      <a:pt x="38" y="570"/>
                    </a:lnTo>
                    <a:lnTo>
                      <a:pt x="60" y="528"/>
                    </a:lnTo>
                    <a:lnTo>
                      <a:pt x="84" y="486"/>
                    </a:lnTo>
                    <a:lnTo>
                      <a:pt x="112" y="448"/>
                    </a:lnTo>
                    <a:lnTo>
                      <a:pt x="144" y="414"/>
                    </a:lnTo>
                    <a:lnTo>
                      <a:pt x="178" y="382"/>
                    </a:lnTo>
                    <a:lnTo>
                      <a:pt x="216" y="354"/>
                    </a:lnTo>
                    <a:lnTo>
                      <a:pt x="258" y="330"/>
                    </a:lnTo>
                    <a:lnTo>
                      <a:pt x="300" y="308"/>
                    </a:lnTo>
                    <a:lnTo>
                      <a:pt x="346" y="292"/>
                    </a:lnTo>
                    <a:lnTo>
                      <a:pt x="368" y="286"/>
                    </a:lnTo>
                    <a:lnTo>
                      <a:pt x="392" y="280"/>
                    </a:lnTo>
                    <a:lnTo>
                      <a:pt x="416" y="276"/>
                    </a:lnTo>
                    <a:lnTo>
                      <a:pt x="440" y="272"/>
                    </a:lnTo>
                    <a:lnTo>
                      <a:pt x="466" y="270"/>
                    </a:lnTo>
                    <a:lnTo>
                      <a:pt x="492" y="270"/>
                    </a:lnTo>
                    <a:lnTo>
                      <a:pt x="1144" y="270"/>
                    </a:lnTo>
                    <a:lnTo>
                      <a:pt x="1144" y="0"/>
                    </a:lnTo>
                    <a:lnTo>
                      <a:pt x="1940" y="460"/>
                    </a:lnTo>
                    <a:lnTo>
                      <a:pt x="1940" y="460"/>
                    </a:lnTo>
                    <a:close/>
                  </a:path>
                </a:pathLst>
              </a:custGeom>
              <a:gradFill flip="none" rotWithShape="1">
                <a:gsLst>
                  <a:gs pos="0">
                    <a:schemeClr val="accent1">
                      <a:lumMod val="60000"/>
                      <a:lumOff val="40000"/>
                    </a:schemeClr>
                  </a:gs>
                  <a:gs pos="50000">
                    <a:schemeClr val="accent1"/>
                  </a:gs>
                  <a:gs pos="100000">
                    <a:schemeClr val="accent1">
                      <a:lumMod val="75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41" name="Freeform 7"/>
              <p:cNvSpPr>
                <a:spLocks/>
              </p:cNvSpPr>
              <p:nvPr/>
            </p:nvSpPr>
            <p:spPr bwMode="auto">
              <a:xfrm>
                <a:off x="7143750" y="881063"/>
                <a:ext cx="2587625" cy="3079750"/>
              </a:xfrm>
              <a:custGeom>
                <a:avLst/>
                <a:gdLst>
                  <a:gd name="T0" fmla="*/ 1170 w 1630"/>
                  <a:gd name="T1" fmla="*/ 1940 h 1940"/>
                  <a:gd name="T2" fmla="*/ 712 w 1630"/>
                  <a:gd name="T3" fmla="*/ 1144 h 1940"/>
                  <a:gd name="T4" fmla="*/ 982 w 1630"/>
                  <a:gd name="T5" fmla="*/ 1144 h 1940"/>
                  <a:gd name="T6" fmla="*/ 982 w 1630"/>
                  <a:gd name="T7" fmla="*/ 492 h 1940"/>
                  <a:gd name="T8" fmla="*/ 982 w 1630"/>
                  <a:gd name="T9" fmla="*/ 492 h 1940"/>
                  <a:gd name="T10" fmla="*/ 980 w 1630"/>
                  <a:gd name="T11" fmla="*/ 468 h 1940"/>
                  <a:gd name="T12" fmla="*/ 972 w 1630"/>
                  <a:gd name="T13" fmla="*/ 446 h 1940"/>
                  <a:gd name="T14" fmla="*/ 962 w 1630"/>
                  <a:gd name="T15" fmla="*/ 426 h 1940"/>
                  <a:gd name="T16" fmla="*/ 948 w 1630"/>
                  <a:gd name="T17" fmla="*/ 410 h 1940"/>
                  <a:gd name="T18" fmla="*/ 930 w 1630"/>
                  <a:gd name="T19" fmla="*/ 396 h 1940"/>
                  <a:gd name="T20" fmla="*/ 912 w 1630"/>
                  <a:gd name="T21" fmla="*/ 384 h 1940"/>
                  <a:gd name="T22" fmla="*/ 890 w 1630"/>
                  <a:gd name="T23" fmla="*/ 378 h 1940"/>
                  <a:gd name="T24" fmla="*/ 878 w 1630"/>
                  <a:gd name="T25" fmla="*/ 376 h 1940"/>
                  <a:gd name="T26" fmla="*/ 866 w 1630"/>
                  <a:gd name="T27" fmla="*/ 376 h 1940"/>
                  <a:gd name="T28" fmla="*/ 0 w 1630"/>
                  <a:gd name="T29" fmla="*/ 376 h 1940"/>
                  <a:gd name="T30" fmla="*/ 0 w 1630"/>
                  <a:gd name="T31" fmla="*/ 376 h 1940"/>
                  <a:gd name="T32" fmla="*/ 36 w 1630"/>
                  <a:gd name="T33" fmla="*/ 350 h 1940"/>
                  <a:gd name="T34" fmla="*/ 116 w 1630"/>
                  <a:gd name="T35" fmla="*/ 292 h 1940"/>
                  <a:gd name="T36" fmla="*/ 160 w 1630"/>
                  <a:gd name="T37" fmla="*/ 260 h 1940"/>
                  <a:gd name="T38" fmla="*/ 198 w 1630"/>
                  <a:gd name="T39" fmla="*/ 230 h 1940"/>
                  <a:gd name="T40" fmla="*/ 224 w 1630"/>
                  <a:gd name="T41" fmla="*/ 206 h 1940"/>
                  <a:gd name="T42" fmla="*/ 232 w 1630"/>
                  <a:gd name="T43" fmla="*/ 198 h 1940"/>
                  <a:gd name="T44" fmla="*/ 234 w 1630"/>
                  <a:gd name="T45" fmla="*/ 192 h 1940"/>
                  <a:gd name="T46" fmla="*/ 234 w 1630"/>
                  <a:gd name="T47" fmla="*/ 192 h 1940"/>
                  <a:gd name="T48" fmla="*/ 232 w 1630"/>
                  <a:gd name="T49" fmla="*/ 186 h 1940"/>
                  <a:gd name="T50" fmla="*/ 224 w 1630"/>
                  <a:gd name="T51" fmla="*/ 178 h 1940"/>
                  <a:gd name="T52" fmla="*/ 198 w 1630"/>
                  <a:gd name="T53" fmla="*/ 152 h 1940"/>
                  <a:gd name="T54" fmla="*/ 160 w 1630"/>
                  <a:gd name="T55" fmla="*/ 122 h 1940"/>
                  <a:gd name="T56" fmla="*/ 116 w 1630"/>
                  <a:gd name="T57" fmla="*/ 88 h 1940"/>
                  <a:gd name="T58" fmla="*/ 36 w 1630"/>
                  <a:gd name="T59" fmla="*/ 28 h 1940"/>
                  <a:gd name="T60" fmla="*/ 0 w 1630"/>
                  <a:gd name="T61" fmla="*/ 0 h 1940"/>
                  <a:gd name="T62" fmla="*/ 870 w 1630"/>
                  <a:gd name="T63" fmla="*/ 0 h 1940"/>
                  <a:gd name="T64" fmla="*/ 870 w 1630"/>
                  <a:gd name="T65" fmla="*/ 0 h 1940"/>
                  <a:gd name="T66" fmla="*/ 894 w 1630"/>
                  <a:gd name="T67" fmla="*/ 2 h 1940"/>
                  <a:gd name="T68" fmla="*/ 920 w 1630"/>
                  <a:gd name="T69" fmla="*/ 2 h 1940"/>
                  <a:gd name="T70" fmla="*/ 944 w 1630"/>
                  <a:gd name="T71" fmla="*/ 6 h 1940"/>
                  <a:gd name="T72" fmla="*/ 968 w 1630"/>
                  <a:gd name="T73" fmla="*/ 10 h 1940"/>
                  <a:gd name="T74" fmla="*/ 992 w 1630"/>
                  <a:gd name="T75" fmla="*/ 16 h 1940"/>
                  <a:gd name="T76" fmla="*/ 1016 w 1630"/>
                  <a:gd name="T77" fmla="*/ 22 h 1940"/>
                  <a:gd name="T78" fmla="*/ 1060 w 1630"/>
                  <a:gd name="T79" fmla="*/ 38 h 1940"/>
                  <a:gd name="T80" fmla="*/ 1104 w 1630"/>
                  <a:gd name="T81" fmla="*/ 60 h 1940"/>
                  <a:gd name="T82" fmla="*/ 1144 w 1630"/>
                  <a:gd name="T83" fmla="*/ 84 h 1940"/>
                  <a:gd name="T84" fmla="*/ 1182 w 1630"/>
                  <a:gd name="T85" fmla="*/ 112 h 1940"/>
                  <a:gd name="T86" fmla="*/ 1216 w 1630"/>
                  <a:gd name="T87" fmla="*/ 144 h 1940"/>
                  <a:gd name="T88" fmla="*/ 1248 w 1630"/>
                  <a:gd name="T89" fmla="*/ 180 h 1940"/>
                  <a:gd name="T90" fmla="*/ 1276 w 1630"/>
                  <a:gd name="T91" fmla="*/ 216 h 1940"/>
                  <a:gd name="T92" fmla="*/ 1300 w 1630"/>
                  <a:gd name="T93" fmla="*/ 258 h 1940"/>
                  <a:gd name="T94" fmla="*/ 1322 w 1630"/>
                  <a:gd name="T95" fmla="*/ 300 h 1940"/>
                  <a:gd name="T96" fmla="*/ 1338 w 1630"/>
                  <a:gd name="T97" fmla="*/ 346 h 1940"/>
                  <a:gd name="T98" fmla="*/ 1344 w 1630"/>
                  <a:gd name="T99" fmla="*/ 368 h 1940"/>
                  <a:gd name="T100" fmla="*/ 1350 w 1630"/>
                  <a:gd name="T101" fmla="*/ 392 h 1940"/>
                  <a:gd name="T102" fmla="*/ 1354 w 1630"/>
                  <a:gd name="T103" fmla="*/ 416 h 1940"/>
                  <a:gd name="T104" fmla="*/ 1358 w 1630"/>
                  <a:gd name="T105" fmla="*/ 442 h 1940"/>
                  <a:gd name="T106" fmla="*/ 1360 w 1630"/>
                  <a:gd name="T107" fmla="*/ 466 h 1940"/>
                  <a:gd name="T108" fmla="*/ 1360 w 1630"/>
                  <a:gd name="T109" fmla="*/ 492 h 1940"/>
                  <a:gd name="T110" fmla="*/ 1360 w 1630"/>
                  <a:gd name="T111" fmla="*/ 1144 h 1940"/>
                  <a:gd name="T112" fmla="*/ 1630 w 1630"/>
                  <a:gd name="T113" fmla="*/ 1144 h 1940"/>
                  <a:gd name="T114" fmla="*/ 1170 w 1630"/>
                  <a:gd name="T115" fmla="*/ 1940 h 1940"/>
                  <a:gd name="T116" fmla="*/ 1170 w 1630"/>
                  <a:gd name="T117" fmla="*/ 1940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0" h="1940">
                    <a:moveTo>
                      <a:pt x="1170" y="1940"/>
                    </a:moveTo>
                    <a:lnTo>
                      <a:pt x="712" y="1144"/>
                    </a:lnTo>
                    <a:lnTo>
                      <a:pt x="982" y="1144"/>
                    </a:lnTo>
                    <a:lnTo>
                      <a:pt x="982" y="492"/>
                    </a:lnTo>
                    <a:lnTo>
                      <a:pt x="982" y="492"/>
                    </a:lnTo>
                    <a:lnTo>
                      <a:pt x="980" y="468"/>
                    </a:lnTo>
                    <a:lnTo>
                      <a:pt x="972" y="446"/>
                    </a:lnTo>
                    <a:lnTo>
                      <a:pt x="962" y="426"/>
                    </a:lnTo>
                    <a:lnTo>
                      <a:pt x="948" y="410"/>
                    </a:lnTo>
                    <a:lnTo>
                      <a:pt x="930" y="396"/>
                    </a:lnTo>
                    <a:lnTo>
                      <a:pt x="912" y="384"/>
                    </a:lnTo>
                    <a:lnTo>
                      <a:pt x="890" y="378"/>
                    </a:lnTo>
                    <a:lnTo>
                      <a:pt x="878" y="376"/>
                    </a:lnTo>
                    <a:lnTo>
                      <a:pt x="866" y="376"/>
                    </a:lnTo>
                    <a:lnTo>
                      <a:pt x="0" y="376"/>
                    </a:lnTo>
                    <a:lnTo>
                      <a:pt x="0" y="376"/>
                    </a:lnTo>
                    <a:lnTo>
                      <a:pt x="36" y="350"/>
                    </a:lnTo>
                    <a:lnTo>
                      <a:pt x="116" y="292"/>
                    </a:lnTo>
                    <a:lnTo>
                      <a:pt x="160" y="260"/>
                    </a:lnTo>
                    <a:lnTo>
                      <a:pt x="198" y="230"/>
                    </a:lnTo>
                    <a:lnTo>
                      <a:pt x="224" y="206"/>
                    </a:lnTo>
                    <a:lnTo>
                      <a:pt x="232" y="198"/>
                    </a:lnTo>
                    <a:lnTo>
                      <a:pt x="234" y="192"/>
                    </a:lnTo>
                    <a:lnTo>
                      <a:pt x="234" y="192"/>
                    </a:lnTo>
                    <a:lnTo>
                      <a:pt x="232" y="186"/>
                    </a:lnTo>
                    <a:lnTo>
                      <a:pt x="224" y="178"/>
                    </a:lnTo>
                    <a:lnTo>
                      <a:pt x="198" y="152"/>
                    </a:lnTo>
                    <a:lnTo>
                      <a:pt x="160" y="122"/>
                    </a:lnTo>
                    <a:lnTo>
                      <a:pt x="116" y="88"/>
                    </a:lnTo>
                    <a:lnTo>
                      <a:pt x="36" y="28"/>
                    </a:lnTo>
                    <a:lnTo>
                      <a:pt x="0" y="0"/>
                    </a:lnTo>
                    <a:lnTo>
                      <a:pt x="870" y="0"/>
                    </a:lnTo>
                    <a:lnTo>
                      <a:pt x="870" y="0"/>
                    </a:lnTo>
                    <a:lnTo>
                      <a:pt x="894" y="2"/>
                    </a:lnTo>
                    <a:lnTo>
                      <a:pt x="920" y="2"/>
                    </a:lnTo>
                    <a:lnTo>
                      <a:pt x="944" y="6"/>
                    </a:lnTo>
                    <a:lnTo>
                      <a:pt x="968" y="10"/>
                    </a:lnTo>
                    <a:lnTo>
                      <a:pt x="992" y="16"/>
                    </a:lnTo>
                    <a:lnTo>
                      <a:pt x="1016" y="22"/>
                    </a:lnTo>
                    <a:lnTo>
                      <a:pt x="1060" y="38"/>
                    </a:lnTo>
                    <a:lnTo>
                      <a:pt x="1104" y="60"/>
                    </a:lnTo>
                    <a:lnTo>
                      <a:pt x="1144" y="84"/>
                    </a:lnTo>
                    <a:lnTo>
                      <a:pt x="1182" y="112"/>
                    </a:lnTo>
                    <a:lnTo>
                      <a:pt x="1216" y="144"/>
                    </a:lnTo>
                    <a:lnTo>
                      <a:pt x="1248" y="180"/>
                    </a:lnTo>
                    <a:lnTo>
                      <a:pt x="1276" y="216"/>
                    </a:lnTo>
                    <a:lnTo>
                      <a:pt x="1300" y="258"/>
                    </a:lnTo>
                    <a:lnTo>
                      <a:pt x="1322" y="300"/>
                    </a:lnTo>
                    <a:lnTo>
                      <a:pt x="1338" y="346"/>
                    </a:lnTo>
                    <a:lnTo>
                      <a:pt x="1344" y="368"/>
                    </a:lnTo>
                    <a:lnTo>
                      <a:pt x="1350" y="392"/>
                    </a:lnTo>
                    <a:lnTo>
                      <a:pt x="1354" y="416"/>
                    </a:lnTo>
                    <a:lnTo>
                      <a:pt x="1358" y="442"/>
                    </a:lnTo>
                    <a:lnTo>
                      <a:pt x="1360" y="466"/>
                    </a:lnTo>
                    <a:lnTo>
                      <a:pt x="1360" y="492"/>
                    </a:lnTo>
                    <a:lnTo>
                      <a:pt x="1360" y="1144"/>
                    </a:lnTo>
                    <a:lnTo>
                      <a:pt x="1630" y="1144"/>
                    </a:lnTo>
                    <a:lnTo>
                      <a:pt x="1170" y="1940"/>
                    </a:lnTo>
                    <a:lnTo>
                      <a:pt x="1170" y="1940"/>
                    </a:lnTo>
                    <a:close/>
                  </a:path>
                </a:pathLst>
              </a:custGeom>
              <a:gradFill flip="none" rotWithShape="1">
                <a:gsLst>
                  <a:gs pos="0">
                    <a:schemeClr val="accent2">
                      <a:lumMod val="40000"/>
                      <a:lumOff val="60000"/>
                    </a:schemeClr>
                  </a:gs>
                  <a:gs pos="50000">
                    <a:schemeClr val="accent2"/>
                  </a:gs>
                  <a:gs pos="100000">
                    <a:schemeClr val="accent2">
                      <a:lumMod val="75000"/>
                    </a:schemeClr>
                  </a:gs>
                </a:gsLst>
                <a:lin ang="108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42" name="Freeform 8"/>
              <p:cNvSpPr>
                <a:spLocks/>
              </p:cNvSpPr>
              <p:nvPr/>
            </p:nvSpPr>
            <p:spPr bwMode="auto">
              <a:xfrm>
                <a:off x="6210843" y="3722688"/>
                <a:ext cx="3079750" cy="2587625"/>
              </a:xfrm>
              <a:custGeom>
                <a:avLst/>
                <a:gdLst>
                  <a:gd name="T0" fmla="*/ 1450 w 1940"/>
                  <a:gd name="T1" fmla="*/ 1360 h 1630"/>
                  <a:gd name="T2" fmla="*/ 796 w 1940"/>
                  <a:gd name="T3" fmla="*/ 1360 h 1630"/>
                  <a:gd name="T4" fmla="*/ 796 w 1940"/>
                  <a:gd name="T5" fmla="*/ 1630 h 1630"/>
                  <a:gd name="T6" fmla="*/ 0 w 1940"/>
                  <a:gd name="T7" fmla="*/ 1172 h 1630"/>
                  <a:gd name="T8" fmla="*/ 796 w 1940"/>
                  <a:gd name="T9" fmla="*/ 712 h 1630"/>
                  <a:gd name="T10" fmla="*/ 796 w 1940"/>
                  <a:gd name="T11" fmla="*/ 982 h 1630"/>
                  <a:gd name="T12" fmla="*/ 1450 w 1940"/>
                  <a:gd name="T13" fmla="*/ 982 h 1630"/>
                  <a:gd name="T14" fmla="*/ 1450 w 1940"/>
                  <a:gd name="T15" fmla="*/ 982 h 1630"/>
                  <a:gd name="T16" fmla="*/ 1472 w 1940"/>
                  <a:gd name="T17" fmla="*/ 980 h 1630"/>
                  <a:gd name="T18" fmla="*/ 1494 w 1940"/>
                  <a:gd name="T19" fmla="*/ 974 h 1630"/>
                  <a:gd name="T20" fmla="*/ 1514 w 1940"/>
                  <a:gd name="T21" fmla="*/ 962 h 1630"/>
                  <a:gd name="T22" fmla="*/ 1532 w 1940"/>
                  <a:gd name="T23" fmla="*/ 948 h 1630"/>
                  <a:gd name="T24" fmla="*/ 1546 w 1940"/>
                  <a:gd name="T25" fmla="*/ 932 h 1630"/>
                  <a:gd name="T26" fmla="*/ 1556 w 1940"/>
                  <a:gd name="T27" fmla="*/ 912 h 1630"/>
                  <a:gd name="T28" fmla="*/ 1562 w 1940"/>
                  <a:gd name="T29" fmla="*/ 890 h 1630"/>
                  <a:gd name="T30" fmla="*/ 1566 w 1940"/>
                  <a:gd name="T31" fmla="*/ 866 h 1630"/>
                  <a:gd name="T32" fmla="*/ 1566 w 1940"/>
                  <a:gd name="T33" fmla="*/ 0 h 1630"/>
                  <a:gd name="T34" fmla="*/ 1566 w 1940"/>
                  <a:gd name="T35" fmla="*/ 0 h 1630"/>
                  <a:gd name="T36" fmla="*/ 1590 w 1940"/>
                  <a:gd name="T37" fmla="*/ 36 h 1630"/>
                  <a:gd name="T38" fmla="*/ 1648 w 1940"/>
                  <a:gd name="T39" fmla="*/ 118 h 1630"/>
                  <a:gd name="T40" fmla="*/ 1680 w 1940"/>
                  <a:gd name="T41" fmla="*/ 160 h 1630"/>
                  <a:gd name="T42" fmla="*/ 1710 w 1940"/>
                  <a:gd name="T43" fmla="*/ 198 h 1630"/>
                  <a:gd name="T44" fmla="*/ 1734 w 1940"/>
                  <a:gd name="T45" fmla="*/ 226 h 1630"/>
                  <a:gd name="T46" fmla="*/ 1742 w 1940"/>
                  <a:gd name="T47" fmla="*/ 232 h 1630"/>
                  <a:gd name="T48" fmla="*/ 1748 w 1940"/>
                  <a:gd name="T49" fmla="*/ 236 h 1630"/>
                  <a:gd name="T50" fmla="*/ 1748 w 1940"/>
                  <a:gd name="T51" fmla="*/ 236 h 1630"/>
                  <a:gd name="T52" fmla="*/ 1754 w 1940"/>
                  <a:gd name="T53" fmla="*/ 232 h 1630"/>
                  <a:gd name="T54" fmla="*/ 1764 w 1940"/>
                  <a:gd name="T55" fmla="*/ 226 h 1630"/>
                  <a:gd name="T56" fmla="*/ 1788 w 1940"/>
                  <a:gd name="T57" fmla="*/ 198 h 1630"/>
                  <a:gd name="T58" fmla="*/ 1820 w 1940"/>
                  <a:gd name="T59" fmla="*/ 160 h 1630"/>
                  <a:gd name="T60" fmla="*/ 1854 w 1940"/>
                  <a:gd name="T61" fmla="*/ 118 h 1630"/>
                  <a:gd name="T62" fmla="*/ 1914 w 1940"/>
                  <a:gd name="T63" fmla="*/ 36 h 1630"/>
                  <a:gd name="T64" fmla="*/ 1940 w 1940"/>
                  <a:gd name="T65" fmla="*/ 0 h 1630"/>
                  <a:gd name="T66" fmla="*/ 1940 w 1940"/>
                  <a:gd name="T67" fmla="*/ 870 h 1630"/>
                  <a:gd name="T68" fmla="*/ 1940 w 1940"/>
                  <a:gd name="T69" fmla="*/ 870 h 1630"/>
                  <a:gd name="T70" fmla="*/ 1940 w 1940"/>
                  <a:gd name="T71" fmla="*/ 896 h 1630"/>
                  <a:gd name="T72" fmla="*/ 1938 w 1940"/>
                  <a:gd name="T73" fmla="*/ 920 h 1630"/>
                  <a:gd name="T74" fmla="*/ 1934 w 1940"/>
                  <a:gd name="T75" fmla="*/ 944 h 1630"/>
                  <a:gd name="T76" fmla="*/ 1930 w 1940"/>
                  <a:gd name="T77" fmla="*/ 968 h 1630"/>
                  <a:gd name="T78" fmla="*/ 1926 w 1940"/>
                  <a:gd name="T79" fmla="*/ 992 h 1630"/>
                  <a:gd name="T80" fmla="*/ 1918 w 1940"/>
                  <a:gd name="T81" fmla="*/ 1016 h 1630"/>
                  <a:gd name="T82" fmla="*/ 1902 w 1940"/>
                  <a:gd name="T83" fmla="*/ 1060 h 1630"/>
                  <a:gd name="T84" fmla="*/ 1882 w 1940"/>
                  <a:gd name="T85" fmla="*/ 1104 h 1630"/>
                  <a:gd name="T86" fmla="*/ 1856 w 1940"/>
                  <a:gd name="T87" fmla="*/ 1144 h 1630"/>
                  <a:gd name="T88" fmla="*/ 1828 w 1940"/>
                  <a:gd name="T89" fmla="*/ 1182 h 1630"/>
                  <a:gd name="T90" fmla="*/ 1796 w 1940"/>
                  <a:gd name="T91" fmla="*/ 1216 h 1630"/>
                  <a:gd name="T92" fmla="*/ 1762 w 1940"/>
                  <a:gd name="T93" fmla="*/ 1248 h 1630"/>
                  <a:gd name="T94" fmla="*/ 1724 w 1940"/>
                  <a:gd name="T95" fmla="*/ 1276 h 1630"/>
                  <a:gd name="T96" fmla="*/ 1684 w 1940"/>
                  <a:gd name="T97" fmla="*/ 1302 h 1630"/>
                  <a:gd name="T98" fmla="*/ 1640 w 1940"/>
                  <a:gd name="T99" fmla="*/ 1322 h 1630"/>
                  <a:gd name="T100" fmla="*/ 1596 w 1940"/>
                  <a:gd name="T101" fmla="*/ 1338 h 1630"/>
                  <a:gd name="T102" fmla="*/ 1572 w 1940"/>
                  <a:gd name="T103" fmla="*/ 1346 h 1630"/>
                  <a:gd name="T104" fmla="*/ 1548 w 1940"/>
                  <a:gd name="T105" fmla="*/ 1350 h 1630"/>
                  <a:gd name="T106" fmla="*/ 1524 w 1940"/>
                  <a:gd name="T107" fmla="*/ 1354 h 1630"/>
                  <a:gd name="T108" fmla="*/ 1500 w 1940"/>
                  <a:gd name="T109" fmla="*/ 1358 h 1630"/>
                  <a:gd name="T110" fmla="*/ 1474 w 1940"/>
                  <a:gd name="T111" fmla="*/ 1360 h 1630"/>
                  <a:gd name="T112" fmla="*/ 1450 w 1940"/>
                  <a:gd name="T113" fmla="*/ 1360 h 1630"/>
                  <a:gd name="T114" fmla="*/ 1450 w 1940"/>
                  <a:gd name="T115" fmla="*/ 1360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0" h="1630">
                    <a:moveTo>
                      <a:pt x="1450" y="1360"/>
                    </a:moveTo>
                    <a:lnTo>
                      <a:pt x="796" y="1360"/>
                    </a:lnTo>
                    <a:lnTo>
                      <a:pt x="796" y="1630"/>
                    </a:lnTo>
                    <a:lnTo>
                      <a:pt x="0" y="1172"/>
                    </a:lnTo>
                    <a:lnTo>
                      <a:pt x="796" y="712"/>
                    </a:lnTo>
                    <a:lnTo>
                      <a:pt x="796" y="982"/>
                    </a:lnTo>
                    <a:lnTo>
                      <a:pt x="1450" y="982"/>
                    </a:lnTo>
                    <a:lnTo>
                      <a:pt x="1450" y="982"/>
                    </a:lnTo>
                    <a:lnTo>
                      <a:pt x="1472" y="980"/>
                    </a:lnTo>
                    <a:lnTo>
                      <a:pt x="1494" y="974"/>
                    </a:lnTo>
                    <a:lnTo>
                      <a:pt x="1514" y="962"/>
                    </a:lnTo>
                    <a:lnTo>
                      <a:pt x="1532" y="948"/>
                    </a:lnTo>
                    <a:lnTo>
                      <a:pt x="1546" y="932"/>
                    </a:lnTo>
                    <a:lnTo>
                      <a:pt x="1556" y="912"/>
                    </a:lnTo>
                    <a:lnTo>
                      <a:pt x="1562" y="890"/>
                    </a:lnTo>
                    <a:lnTo>
                      <a:pt x="1566" y="866"/>
                    </a:lnTo>
                    <a:lnTo>
                      <a:pt x="1566" y="0"/>
                    </a:lnTo>
                    <a:lnTo>
                      <a:pt x="1566" y="0"/>
                    </a:lnTo>
                    <a:lnTo>
                      <a:pt x="1590" y="36"/>
                    </a:lnTo>
                    <a:lnTo>
                      <a:pt x="1648" y="118"/>
                    </a:lnTo>
                    <a:lnTo>
                      <a:pt x="1680" y="160"/>
                    </a:lnTo>
                    <a:lnTo>
                      <a:pt x="1710" y="198"/>
                    </a:lnTo>
                    <a:lnTo>
                      <a:pt x="1734" y="226"/>
                    </a:lnTo>
                    <a:lnTo>
                      <a:pt x="1742" y="232"/>
                    </a:lnTo>
                    <a:lnTo>
                      <a:pt x="1748" y="236"/>
                    </a:lnTo>
                    <a:lnTo>
                      <a:pt x="1748" y="236"/>
                    </a:lnTo>
                    <a:lnTo>
                      <a:pt x="1754" y="232"/>
                    </a:lnTo>
                    <a:lnTo>
                      <a:pt x="1764" y="226"/>
                    </a:lnTo>
                    <a:lnTo>
                      <a:pt x="1788" y="198"/>
                    </a:lnTo>
                    <a:lnTo>
                      <a:pt x="1820" y="160"/>
                    </a:lnTo>
                    <a:lnTo>
                      <a:pt x="1854" y="118"/>
                    </a:lnTo>
                    <a:lnTo>
                      <a:pt x="1914" y="36"/>
                    </a:lnTo>
                    <a:lnTo>
                      <a:pt x="1940" y="0"/>
                    </a:lnTo>
                    <a:lnTo>
                      <a:pt x="1940" y="870"/>
                    </a:lnTo>
                    <a:lnTo>
                      <a:pt x="1940" y="870"/>
                    </a:lnTo>
                    <a:lnTo>
                      <a:pt x="1940" y="896"/>
                    </a:lnTo>
                    <a:lnTo>
                      <a:pt x="1938" y="920"/>
                    </a:lnTo>
                    <a:lnTo>
                      <a:pt x="1934" y="944"/>
                    </a:lnTo>
                    <a:lnTo>
                      <a:pt x="1930" y="968"/>
                    </a:lnTo>
                    <a:lnTo>
                      <a:pt x="1926" y="992"/>
                    </a:lnTo>
                    <a:lnTo>
                      <a:pt x="1918" y="1016"/>
                    </a:lnTo>
                    <a:lnTo>
                      <a:pt x="1902" y="1060"/>
                    </a:lnTo>
                    <a:lnTo>
                      <a:pt x="1882" y="1104"/>
                    </a:lnTo>
                    <a:lnTo>
                      <a:pt x="1856" y="1144"/>
                    </a:lnTo>
                    <a:lnTo>
                      <a:pt x="1828" y="1182"/>
                    </a:lnTo>
                    <a:lnTo>
                      <a:pt x="1796" y="1216"/>
                    </a:lnTo>
                    <a:lnTo>
                      <a:pt x="1762" y="1248"/>
                    </a:lnTo>
                    <a:lnTo>
                      <a:pt x="1724" y="1276"/>
                    </a:lnTo>
                    <a:lnTo>
                      <a:pt x="1684" y="1302"/>
                    </a:lnTo>
                    <a:lnTo>
                      <a:pt x="1640" y="1322"/>
                    </a:lnTo>
                    <a:lnTo>
                      <a:pt x="1596" y="1338"/>
                    </a:lnTo>
                    <a:lnTo>
                      <a:pt x="1572" y="1346"/>
                    </a:lnTo>
                    <a:lnTo>
                      <a:pt x="1548" y="1350"/>
                    </a:lnTo>
                    <a:lnTo>
                      <a:pt x="1524" y="1354"/>
                    </a:lnTo>
                    <a:lnTo>
                      <a:pt x="1500" y="1358"/>
                    </a:lnTo>
                    <a:lnTo>
                      <a:pt x="1474" y="1360"/>
                    </a:lnTo>
                    <a:lnTo>
                      <a:pt x="1450" y="1360"/>
                    </a:lnTo>
                    <a:lnTo>
                      <a:pt x="1450" y="1360"/>
                    </a:lnTo>
                    <a:close/>
                  </a:path>
                </a:pathLst>
              </a:custGeom>
              <a:gradFill flip="none" rotWithShape="1">
                <a:gsLst>
                  <a:gs pos="0">
                    <a:schemeClr val="accent3">
                      <a:lumMod val="60000"/>
                      <a:lumOff val="40000"/>
                    </a:schemeClr>
                  </a:gs>
                  <a:gs pos="50000">
                    <a:schemeClr val="accent3"/>
                  </a:gs>
                  <a:gs pos="100000">
                    <a:schemeClr val="accent3">
                      <a:lumMod val="75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sp>
            <p:nvSpPr>
              <p:cNvPr id="43" name="Freeform 9"/>
              <p:cNvSpPr>
                <a:spLocks/>
              </p:cNvSpPr>
              <p:nvPr/>
            </p:nvSpPr>
            <p:spPr bwMode="auto">
              <a:xfrm>
                <a:off x="3848100" y="2820988"/>
                <a:ext cx="2590800" cy="3079750"/>
              </a:xfrm>
              <a:custGeom>
                <a:avLst/>
                <a:gdLst>
                  <a:gd name="T0" fmla="*/ 764 w 1632"/>
                  <a:gd name="T1" fmla="*/ 1564 h 1940"/>
                  <a:gd name="T2" fmla="*/ 1632 w 1632"/>
                  <a:gd name="T3" fmla="*/ 1564 h 1940"/>
                  <a:gd name="T4" fmla="*/ 1632 w 1632"/>
                  <a:gd name="T5" fmla="*/ 1564 h 1940"/>
                  <a:gd name="T6" fmla="*/ 1596 w 1632"/>
                  <a:gd name="T7" fmla="*/ 1590 h 1940"/>
                  <a:gd name="T8" fmla="*/ 1514 w 1632"/>
                  <a:gd name="T9" fmla="*/ 1646 h 1940"/>
                  <a:gd name="T10" fmla="*/ 1470 w 1632"/>
                  <a:gd name="T11" fmla="*/ 1680 h 1940"/>
                  <a:gd name="T12" fmla="*/ 1434 w 1632"/>
                  <a:gd name="T13" fmla="*/ 1708 h 1940"/>
                  <a:gd name="T14" fmla="*/ 1406 w 1632"/>
                  <a:gd name="T15" fmla="*/ 1732 h 1940"/>
                  <a:gd name="T16" fmla="*/ 1400 w 1632"/>
                  <a:gd name="T17" fmla="*/ 1742 h 1940"/>
                  <a:gd name="T18" fmla="*/ 1396 w 1632"/>
                  <a:gd name="T19" fmla="*/ 1748 h 1940"/>
                  <a:gd name="T20" fmla="*/ 1396 w 1632"/>
                  <a:gd name="T21" fmla="*/ 1748 h 1940"/>
                  <a:gd name="T22" fmla="*/ 1400 w 1632"/>
                  <a:gd name="T23" fmla="*/ 1754 h 1940"/>
                  <a:gd name="T24" fmla="*/ 1406 w 1632"/>
                  <a:gd name="T25" fmla="*/ 1762 h 1940"/>
                  <a:gd name="T26" fmla="*/ 1434 w 1632"/>
                  <a:gd name="T27" fmla="*/ 1788 h 1940"/>
                  <a:gd name="T28" fmla="*/ 1470 w 1632"/>
                  <a:gd name="T29" fmla="*/ 1818 h 1940"/>
                  <a:gd name="T30" fmla="*/ 1514 w 1632"/>
                  <a:gd name="T31" fmla="*/ 1852 h 1940"/>
                  <a:gd name="T32" fmla="*/ 1596 w 1632"/>
                  <a:gd name="T33" fmla="*/ 1912 h 1940"/>
                  <a:gd name="T34" fmla="*/ 1632 w 1632"/>
                  <a:gd name="T35" fmla="*/ 1940 h 1940"/>
                  <a:gd name="T36" fmla="*/ 762 w 1632"/>
                  <a:gd name="T37" fmla="*/ 1940 h 1940"/>
                  <a:gd name="T38" fmla="*/ 762 w 1632"/>
                  <a:gd name="T39" fmla="*/ 1940 h 1940"/>
                  <a:gd name="T40" fmla="*/ 736 w 1632"/>
                  <a:gd name="T41" fmla="*/ 1938 h 1940"/>
                  <a:gd name="T42" fmla="*/ 712 w 1632"/>
                  <a:gd name="T43" fmla="*/ 1936 h 1940"/>
                  <a:gd name="T44" fmla="*/ 686 w 1632"/>
                  <a:gd name="T45" fmla="*/ 1934 h 1940"/>
                  <a:gd name="T46" fmla="*/ 662 w 1632"/>
                  <a:gd name="T47" fmla="*/ 1930 h 1940"/>
                  <a:gd name="T48" fmla="*/ 640 w 1632"/>
                  <a:gd name="T49" fmla="*/ 1924 h 1940"/>
                  <a:gd name="T50" fmla="*/ 616 w 1632"/>
                  <a:gd name="T51" fmla="*/ 1918 h 1940"/>
                  <a:gd name="T52" fmla="*/ 570 w 1632"/>
                  <a:gd name="T53" fmla="*/ 1900 h 1940"/>
                  <a:gd name="T54" fmla="*/ 528 w 1632"/>
                  <a:gd name="T55" fmla="*/ 1880 h 1940"/>
                  <a:gd name="T56" fmla="*/ 488 w 1632"/>
                  <a:gd name="T57" fmla="*/ 1856 h 1940"/>
                  <a:gd name="T58" fmla="*/ 450 w 1632"/>
                  <a:gd name="T59" fmla="*/ 1828 h 1940"/>
                  <a:gd name="T60" fmla="*/ 414 w 1632"/>
                  <a:gd name="T61" fmla="*/ 1796 h 1940"/>
                  <a:gd name="T62" fmla="*/ 382 w 1632"/>
                  <a:gd name="T63" fmla="*/ 1760 h 1940"/>
                  <a:gd name="T64" fmla="*/ 354 w 1632"/>
                  <a:gd name="T65" fmla="*/ 1722 h 1940"/>
                  <a:gd name="T66" fmla="*/ 330 w 1632"/>
                  <a:gd name="T67" fmla="*/ 1682 h 1940"/>
                  <a:gd name="T68" fmla="*/ 310 w 1632"/>
                  <a:gd name="T69" fmla="*/ 1640 h 1940"/>
                  <a:gd name="T70" fmla="*/ 292 w 1632"/>
                  <a:gd name="T71" fmla="*/ 1594 h 1940"/>
                  <a:gd name="T72" fmla="*/ 286 w 1632"/>
                  <a:gd name="T73" fmla="*/ 1572 h 1940"/>
                  <a:gd name="T74" fmla="*/ 280 w 1632"/>
                  <a:gd name="T75" fmla="*/ 1548 h 1940"/>
                  <a:gd name="T76" fmla="*/ 276 w 1632"/>
                  <a:gd name="T77" fmla="*/ 1524 h 1940"/>
                  <a:gd name="T78" fmla="*/ 274 w 1632"/>
                  <a:gd name="T79" fmla="*/ 1498 h 1940"/>
                  <a:gd name="T80" fmla="*/ 272 w 1632"/>
                  <a:gd name="T81" fmla="*/ 1474 h 1940"/>
                  <a:gd name="T82" fmla="*/ 270 w 1632"/>
                  <a:gd name="T83" fmla="*/ 1448 h 1940"/>
                  <a:gd name="T84" fmla="*/ 270 w 1632"/>
                  <a:gd name="T85" fmla="*/ 794 h 1940"/>
                  <a:gd name="T86" fmla="*/ 0 w 1632"/>
                  <a:gd name="T87" fmla="*/ 794 h 1940"/>
                  <a:gd name="T88" fmla="*/ 460 w 1632"/>
                  <a:gd name="T89" fmla="*/ 0 h 1940"/>
                  <a:gd name="T90" fmla="*/ 920 w 1632"/>
                  <a:gd name="T91" fmla="*/ 794 h 1940"/>
                  <a:gd name="T92" fmla="*/ 650 w 1632"/>
                  <a:gd name="T93" fmla="*/ 794 h 1940"/>
                  <a:gd name="T94" fmla="*/ 650 w 1632"/>
                  <a:gd name="T95" fmla="*/ 1448 h 1940"/>
                  <a:gd name="T96" fmla="*/ 650 w 1632"/>
                  <a:gd name="T97" fmla="*/ 1448 h 1940"/>
                  <a:gd name="T98" fmla="*/ 650 w 1632"/>
                  <a:gd name="T99" fmla="*/ 1460 h 1940"/>
                  <a:gd name="T100" fmla="*/ 652 w 1632"/>
                  <a:gd name="T101" fmla="*/ 1472 h 1940"/>
                  <a:gd name="T102" fmla="*/ 658 w 1632"/>
                  <a:gd name="T103" fmla="*/ 1494 h 1940"/>
                  <a:gd name="T104" fmla="*/ 670 w 1632"/>
                  <a:gd name="T105" fmla="*/ 1512 h 1940"/>
                  <a:gd name="T106" fmla="*/ 684 w 1632"/>
                  <a:gd name="T107" fmla="*/ 1530 h 1940"/>
                  <a:gd name="T108" fmla="*/ 700 w 1632"/>
                  <a:gd name="T109" fmla="*/ 1544 h 1940"/>
                  <a:gd name="T110" fmla="*/ 720 w 1632"/>
                  <a:gd name="T111" fmla="*/ 1554 h 1940"/>
                  <a:gd name="T112" fmla="*/ 742 w 1632"/>
                  <a:gd name="T113" fmla="*/ 1562 h 1940"/>
                  <a:gd name="T114" fmla="*/ 764 w 1632"/>
                  <a:gd name="T115" fmla="*/ 1564 h 1940"/>
                  <a:gd name="T116" fmla="*/ 764 w 1632"/>
                  <a:gd name="T117" fmla="*/ 1564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2" h="1940">
                    <a:moveTo>
                      <a:pt x="764" y="1564"/>
                    </a:moveTo>
                    <a:lnTo>
                      <a:pt x="1632" y="1564"/>
                    </a:lnTo>
                    <a:lnTo>
                      <a:pt x="1632" y="1564"/>
                    </a:lnTo>
                    <a:lnTo>
                      <a:pt x="1596" y="1590"/>
                    </a:lnTo>
                    <a:lnTo>
                      <a:pt x="1514" y="1646"/>
                    </a:lnTo>
                    <a:lnTo>
                      <a:pt x="1470" y="1680"/>
                    </a:lnTo>
                    <a:lnTo>
                      <a:pt x="1434" y="1708"/>
                    </a:lnTo>
                    <a:lnTo>
                      <a:pt x="1406" y="1732"/>
                    </a:lnTo>
                    <a:lnTo>
                      <a:pt x="1400" y="1742"/>
                    </a:lnTo>
                    <a:lnTo>
                      <a:pt x="1396" y="1748"/>
                    </a:lnTo>
                    <a:lnTo>
                      <a:pt x="1396" y="1748"/>
                    </a:lnTo>
                    <a:lnTo>
                      <a:pt x="1400" y="1754"/>
                    </a:lnTo>
                    <a:lnTo>
                      <a:pt x="1406" y="1762"/>
                    </a:lnTo>
                    <a:lnTo>
                      <a:pt x="1434" y="1788"/>
                    </a:lnTo>
                    <a:lnTo>
                      <a:pt x="1470" y="1818"/>
                    </a:lnTo>
                    <a:lnTo>
                      <a:pt x="1514" y="1852"/>
                    </a:lnTo>
                    <a:lnTo>
                      <a:pt x="1596" y="1912"/>
                    </a:lnTo>
                    <a:lnTo>
                      <a:pt x="1632" y="1940"/>
                    </a:lnTo>
                    <a:lnTo>
                      <a:pt x="762" y="1940"/>
                    </a:lnTo>
                    <a:lnTo>
                      <a:pt x="762" y="1940"/>
                    </a:lnTo>
                    <a:lnTo>
                      <a:pt x="736" y="1938"/>
                    </a:lnTo>
                    <a:lnTo>
                      <a:pt x="712" y="1936"/>
                    </a:lnTo>
                    <a:lnTo>
                      <a:pt x="686" y="1934"/>
                    </a:lnTo>
                    <a:lnTo>
                      <a:pt x="662" y="1930"/>
                    </a:lnTo>
                    <a:lnTo>
                      <a:pt x="640" y="1924"/>
                    </a:lnTo>
                    <a:lnTo>
                      <a:pt x="616" y="1918"/>
                    </a:lnTo>
                    <a:lnTo>
                      <a:pt x="570" y="1900"/>
                    </a:lnTo>
                    <a:lnTo>
                      <a:pt x="528" y="1880"/>
                    </a:lnTo>
                    <a:lnTo>
                      <a:pt x="488" y="1856"/>
                    </a:lnTo>
                    <a:lnTo>
                      <a:pt x="450" y="1828"/>
                    </a:lnTo>
                    <a:lnTo>
                      <a:pt x="414" y="1796"/>
                    </a:lnTo>
                    <a:lnTo>
                      <a:pt x="382" y="1760"/>
                    </a:lnTo>
                    <a:lnTo>
                      <a:pt x="354" y="1722"/>
                    </a:lnTo>
                    <a:lnTo>
                      <a:pt x="330" y="1682"/>
                    </a:lnTo>
                    <a:lnTo>
                      <a:pt x="310" y="1640"/>
                    </a:lnTo>
                    <a:lnTo>
                      <a:pt x="292" y="1594"/>
                    </a:lnTo>
                    <a:lnTo>
                      <a:pt x="286" y="1572"/>
                    </a:lnTo>
                    <a:lnTo>
                      <a:pt x="280" y="1548"/>
                    </a:lnTo>
                    <a:lnTo>
                      <a:pt x="276" y="1524"/>
                    </a:lnTo>
                    <a:lnTo>
                      <a:pt x="274" y="1498"/>
                    </a:lnTo>
                    <a:lnTo>
                      <a:pt x="272" y="1474"/>
                    </a:lnTo>
                    <a:lnTo>
                      <a:pt x="270" y="1448"/>
                    </a:lnTo>
                    <a:lnTo>
                      <a:pt x="270" y="794"/>
                    </a:lnTo>
                    <a:lnTo>
                      <a:pt x="0" y="794"/>
                    </a:lnTo>
                    <a:lnTo>
                      <a:pt x="460" y="0"/>
                    </a:lnTo>
                    <a:lnTo>
                      <a:pt x="920" y="794"/>
                    </a:lnTo>
                    <a:lnTo>
                      <a:pt x="650" y="794"/>
                    </a:lnTo>
                    <a:lnTo>
                      <a:pt x="650" y="1448"/>
                    </a:lnTo>
                    <a:lnTo>
                      <a:pt x="650" y="1448"/>
                    </a:lnTo>
                    <a:lnTo>
                      <a:pt x="650" y="1460"/>
                    </a:lnTo>
                    <a:lnTo>
                      <a:pt x="652" y="1472"/>
                    </a:lnTo>
                    <a:lnTo>
                      <a:pt x="658" y="1494"/>
                    </a:lnTo>
                    <a:lnTo>
                      <a:pt x="670" y="1512"/>
                    </a:lnTo>
                    <a:lnTo>
                      <a:pt x="684" y="1530"/>
                    </a:lnTo>
                    <a:lnTo>
                      <a:pt x="700" y="1544"/>
                    </a:lnTo>
                    <a:lnTo>
                      <a:pt x="720" y="1554"/>
                    </a:lnTo>
                    <a:lnTo>
                      <a:pt x="742" y="1562"/>
                    </a:lnTo>
                    <a:lnTo>
                      <a:pt x="764" y="1564"/>
                    </a:lnTo>
                    <a:lnTo>
                      <a:pt x="764" y="1564"/>
                    </a:lnTo>
                    <a:close/>
                  </a:path>
                </a:pathLst>
              </a:custGeom>
              <a:gradFill flip="none" rotWithShape="1">
                <a:gsLst>
                  <a:gs pos="0">
                    <a:schemeClr val="accent4">
                      <a:lumMod val="75000"/>
                    </a:schemeClr>
                  </a:gs>
                  <a:gs pos="50000">
                    <a:schemeClr val="accent4"/>
                  </a:gs>
                  <a:gs pos="100000">
                    <a:schemeClr val="accent4">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a:p>
            </p:txBody>
          </p:sp>
        </p:grpSp>
        <p:sp>
          <p:nvSpPr>
            <p:cNvPr id="12" name="1 Título"/>
            <p:cNvSpPr txBox="1">
              <a:spLocks/>
            </p:cNvSpPr>
            <p:nvPr/>
          </p:nvSpPr>
          <p:spPr>
            <a:xfrm>
              <a:off x="3121411" y="1770242"/>
              <a:ext cx="1751092" cy="337319"/>
            </a:xfrm>
            <a:prstGeom prst="rect">
              <a:avLst/>
            </a:prstGeom>
          </p:spPr>
          <p:txBody>
            <a:bodyPr vert="horz" lIns="76795" tIns="38398" rIns="76795" bIns="38398" rtlCol="0" anchor="t">
              <a:noAutofit/>
            </a:bodyPr>
            <a:lstStyle/>
            <a:p>
              <a:pPr defTabSz="767951">
                <a:spcBef>
                  <a:spcPct val="0"/>
                </a:spcBef>
                <a:defRPr/>
              </a:pPr>
              <a:r>
                <a:rPr lang="es-ES" sz="900" b="1" dirty="0">
                  <a:solidFill>
                    <a:schemeClr val="bg1"/>
                  </a:solidFill>
                  <a:ea typeface="+mj-ea"/>
                  <a:cs typeface="+mj-cs"/>
                </a:rPr>
                <a:t>CIRCULAIR AANKOOP COMMUNITY</a:t>
              </a:r>
              <a:endParaRPr lang="en-US" sz="900" b="1" dirty="0">
                <a:solidFill>
                  <a:schemeClr val="bg1"/>
                </a:solidFill>
                <a:ea typeface="+mj-ea"/>
                <a:cs typeface="+mj-cs"/>
              </a:endParaRPr>
            </a:p>
          </p:txBody>
        </p:sp>
        <p:sp>
          <p:nvSpPr>
            <p:cNvPr id="13" name="1 Título"/>
            <p:cNvSpPr txBox="1">
              <a:spLocks/>
            </p:cNvSpPr>
            <p:nvPr/>
          </p:nvSpPr>
          <p:spPr>
            <a:xfrm>
              <a:off x="4579395" y="5183153"/>
              <a:ext cx="1218359" cy="337319"/>
            </a:xfrm>
            <a:prstGeom prst="rect">
              <a:avLst/>
            </a:prstGeom>
          </p:spPr>
          <p:txBody>
            <a:bodyPr vert="horz" lIns="76795" tIns="38398" rIns="76795" bIns="38398" rtlCol="0" anchor="t">
              <a:noAutofit/>
            </a:bodyPr>
            <a:lstStyle/>
            <a:p>
              <a:pPr defTabSz="767951">
                <a:spcBef>
                  <a:spcPct val="0"/>
                </a:spcBef>
                <a:defRPr/>
              </a:pPr>
              <a:r>
                <a:rPr lang="en-US" sz="900" b="1" dirty="0">
                  <a:solidFill>
                    <a:schemeClr val="bg1"/>
                  </a:solidFill>
                  <a:ea typeface="+mj-ea"/>
                  <a:cs typeface="+mj-cs"/>
                </a:rPr>
                <a:t>ONLINE LEERTRAJECT</a:t>
              </a:r>
            </a:p>
          </p:txBody>
        </p:sp>
        <p:sp>
          <p:nvSpPr>
            <p:cNvPr id="14" name="1 Título"/>
            <p:cNvSpPr txBox="1">
              <a:spLocks/>
            </p:cNvSpPr>
            <p:nvPr/>
          </p:nvSpPr>
          <p:spPr>
            <a:xfrm rot="5400000">
              <a:off x="5762953" y="3059814"/>
              <a:ext cx="1218359" cy="337319"/>
            </a:xfrm>
            <a:prstGeom prst="rect">
              <a:avLst/>
            </a:prstGeom>
          </p:spPr>
          <p:txBody>
            <a:bodyPr vert="horz" lIns="76795" tIns="38398" rIns="76795" bIns="38398" rtlCol="0" anchor="t">
              <a:noAutofit/>
            </a:bodyPr>
            <a:lstStyle/>
            <a:p>
              <a:pPr defTabSz="767951">
                <a:spcBef>
                  <a:spcPct val="0"/>
                </a:spcBef>
                <a:defRPr/>
              </a:pPr>
              <a:r>
                <a:rPr lang="en-US" sz="900" b="1" dirty="0">
                  <a:solidFill>
                    <a:schemeClr val="bg1"/>
                  </a:solidFill>
                  <a:ea typeface="+mj-ea"/>
                  <a:cs typeface="+mj-cs"/>
                </a:rPr>
                <a:t>INSPIRATIEDAGEN</a:t>
              </a:r>
            </a:p>
          </p:txBody>
        </p:sp>
        <p:sp>
          <p:nvSpPr>
            <p:cNvPr id="15" name="1 Título"/>
            <p:cNvSpPr txBox="1">
              <a:spLocks/>
            </p:cNvSpPr>
            <p:nvPr/>
          </p:nvSpPr>
          <p:spPr>
            <a:xfrm rot="16200000" flipH="1">
              <a:off x="2407987" y="3915060"/>
              <a:ext cx="1218359" cy="337319"/>
            </a:xfrm>
            <a:prstGeom prst="rect">
              <a:avLst/>
            </a:prstGeom>
          </p:spPr>
          <p:txBody>
            <a:bodyPr vert="horz" lIns="76795" tIns="38398" rIns="76795" bIns="38398" rtlCol="0" anchor="t">
              <a:noAutofit/>
            </a:bodyPr>
            <a:lstStyle/>
            <a:p>
              <a:pPr defTabSz="767951">
                <a:spcBef>
                  <a:spcPct val="0"/>
                </a:spcBef>
                <a:defRPr/>
              </a:pPr>
              <a:r>
                <a:rPr lang="en-US" sz="900" b="1" dirty="0">
                  <a:solidFill>
                    <a:schemeClr val="bg1"/>
                  </a:solidFill>
                  <a:ea typeface="+mj-ea"/>
                  <a:cs typeface="+mj-cs"/>
                </a:rPr>
                <a:t>CIRCULAIRE AANKOOPTEAMS</a:t>
              </a:r>
            </a:p>
          </p:txBody>
        </p:sp>
      </p:grpSp>
      <p:pic>
        <p:nvPicPr>
          <p:cNvPr id="16" name="Picture 15"/>
          <p:cNvPicPr>
            <a:picLocks noChangeAspect="1"/>
          </p:cNvPicPr>
          <p:nvPr/>
        </p:nvPicPr>
        <p:blipFill>
          <a:blip r:embed="rId3"/>
          <a:stretch>
            <a:fillRect/>
          </a:stretch>
        </p:blipFill>
        <p:spPr>
          <a:xfrm>
            <a:off x="5076962" y="3139834"/>
            <a:ext cx="647700" cy="647700"/>
          </a:xfrm>
          <a:prstGeom prst="rect">
            <a:avLst/>
          </a:prstGeom>
        </p:spPr>
      </p:pic>
      <p:pic>
        <p:nvPicPr>
          <p:cNvPr id="17" name="Picture 16"/>
          <p:cNvPicPr>
            <a:picLocks noChangeAspect="1"/>
          </p:cNvPicPr>
          <p:nvPr/>
        </p:nvPicPr>
        <p:blipFill>
          <a:blip r:embed="rId4"/>
          <a:stretch>
            <a:fillRect/>
          </a:stretch>
        </p:blipFill>
        <p:spPr>
          <a:xfrm>
            <a:off x="5076962" y="1480621"/>
            <a:ext cx="647700" cy="647700"/>
          </a:xfrm>
          <a:prstGeom prst="rect">
            <a:avLst/>
          </a:prstGeom>
        </p:spPr>
      </p:pic>
      <p:pic>
        <p:nvPicPr>
          <p:cNvPr id="18" name="Picture 17"/>
          <p:cNvPicPr>
            <a:picLocks noChangeAspect="1"/>
          </p:cNvPicPr>
          <p:nvPr/>
        </p:nvPicPr>
        <p:blipFill>
          <a:blip r:embed="rId5"/>
          <a:stretch>
            <a:fillRect/>
          </a:stretch>
        </p:blipFill>
        <p:spPr>
          <a:xfrm>
            <a:off x="6709568" y="1486213"/>
            <a:ext cx="647700" cy="647700"/>
          </a:xfrm>
          <a:prstGeom prst="rect">
            <a:avLst/>
          </a:prstGeom>
        </p:spPr>
      </p:pic>
      <p:pic>
        <p:nvPicPr>
          <p:cNvPr id="19" name="Picture 18"/>
          <p:cNvPicPr>
            <a:picLocks noChangeAspect="1"/>
          </p:cNvPicPr>
          <p:nvPr/>
        </p:nvPicPr>
        <p:blipFill>
          <a:blip r:embed="rId6"/>
          <a:stretch>
            <a:fillRect/>
          </a:stretch>
        </p:blipFill>
        <p:spPr>
          <a:xfrm>
            <a:off x="6709568" y="3113406"/>
            <a:ext cx="647700" cy="647700"/>
          </a:xfrm>
          <a:prstGeom prst="rect">
            <a:avLst/>
          </a:prstGeom>
        </p:spPr>
      </p:pic>
    </p:spTree>
    <p:extLst>
      <p:ext uri="{BB962C8B-B14F-4D97-AF65-F5344CB8AC3E}">
        <p14:creationId xmlns:p14="http://schemas.microsoft.com/office/powerpoint/2010/main" val="75607061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143259E-C183-EB45-926C-A5896D3E05D6}"/>
              </a:ext>
            </a:extLst>
          </p:cNvPr>
          <p:cNvSpPr>
            <a:spLocks noGrp="1"/>
          </p:cNvSpPr>
          <p:nvPr>
            <p:ph type="title"/>
          </p:nvPr>
        </p:nvSpPr>
        <p:spPr>
          <a:xfrm>
            <a:off x="655182" y="55488"/>
            <a:ext cx="7458928" cy="551138"/>
          </a:xfrm>
        </p:spPr>
        <p:txBody>
          <a:bodyPr/>
          <a:lstStyle/>
          <a:p>
            <a:r>
              <a:rPr lang="nl-BE" dirty="0"/>
              <a:t>Wie doet mee?</a:t>
            </a:r>
          </a:p>
        </p:txBody>
      </p:sp>
      <p:sp>
        <p:nvSpPr>
          <p:cNvPr id="3" name="Tijdelijke aanduiding voor tekst 2">
            <a:extLst>
              <a:ext uri="{FF2B5EF4-FFF2-40B4-BE49-F238E27FC236}">
                <a16:creationId xmlns:a16="http://schemas.microsoft.com/office/drawing/2014/main" xmlns="" id="{D9783141-A507-8E44-A8D5-1968E740622E}"/>
              </a:ext>
            </a:extLst>
          </p:cNvPr>
          <p:cNvSpPr>
            <a:spLocks noGrp="1"/>
          </p:cNvSpPr>
          <p:nvPr>
            <p:ph type="body" sz="quarter" idx="10"/>
          </p:nvPr>
        </p:nvSpPr>
        <p:spPr/>
        <p:txBody>
          <a:bodyPr/>
          <a:lstStyle/>
          <a:p>
            <a:endParaRPr lang="nl-BE" dirty="0"/>
          </a:p>
        </p:txBody>
      </p:sp>
      <p:pic>
        <p:nvPicPr>
          <p:cNvPr id="4" name="Afbeelding 3">
            <a:extLst>
              <a:ext uri="{FF2B5EF4-FFF2-40B4-BE49-F238E27FC236}">
                <a16:creationId xmlns:a16="http://schemas.microsoft.com/office/drawing/2014/main" xmlns="" id="{42D39F97-697E-6A4E-AD8F-697574F59B8F}"/>
              </a:ext>
            </a:extLst>
          </p:cNvPr>
          <p:cNvPicPr>
            <a:picLocks noChangeAspect="1"/>
          </p:cNvPicPr>
          <p:nvPr/>
        </p:nvPicPr>
        <p:blipFill>
          <a:blip r:embed="rId2"/>
          <a:stretch>
            <a:fillRect/>
          </a:stretch>
        </p:blipFill>
        <p:spPr>
          <a:xfrm>
            <a:off x="4565650" y="2565400"/>
            <a:ext cx="12700" cy="12700"/>
          </a:xfrm>
          <a:prstGeom prst="rect">
            <a:avLst/>
          </a:prstGeom>
        </p:spPr>
      </p:pic>
      <p:pic>
        <p:nvPicPr>
          <p:cNvPr id="5" name="Afbeelding 4">
            <a:extLst>
              <a:ext uri="{FF2B5EF4-FFF2-40B4-BE49-F238E27FC236}">
                <a16:creationId xmlns:a16="http://schemas.microsoft.com/office/drawing/2014/main" xmlns="" id="{D928A5A5-5A2C-5944-AE82-70A67243F400}"/>
              </a:ext>
            </a:extLst>
          </p:cNvPr>
          <p:cNvPicPr>
            <a:picLocks noChangeAspect="1"/>
          </p:cNvPicPr>
          <p:nvPr/>
        </p:nvPicPr>
        <p:blipFill>
          <a:blip r:embed="rId3"/>
          <a:stretch>
            <a:fillRect/>
          </a:stretch>
        </p:blipFill>
        <p:spPr>
          <a:xfrm>
            <a:off x="735806" y="717379"/>
            <a:ext cx="6279357" cy="4163999"/>
          </a:xfrm>
          <a:prstGeom prst="rect">
            <a:avLst/>
          </a:prstGeom>
        </p:spPr>
      </p:pic>
    </p:spTree>
    <p:extLst>
      <p:ext uri="{BB962C8B-B14F-4D97-AF65-F5344CB8AC3E}">
        <p14:creationId xmlns:p14="http://schemas.microsoft.com/office/powerpoint/2010/main" val="11163952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5FBEC73-27AF-1443-BE41-60999FC1470A}"/>
              </a:ext>
            </a:extLst>
          </p:cNvPr>
          <p:cNvSpPr>
            <a:spLocks noGrp="1"/>
          </p:cNvSpPr>
          <p:nvPr>
            <p:ph type="ctrTitle"/>
          </p:nvPr>
        </p:nvSpPr>
        <p:spPr>
          <a:xfrm>
            <a:off x="2779776" y="2496510"/>
            <a:ext cx="5705856" cy="1102519"/>
          </a:xfrm>
        </p:spPr>
        <p:txBody>
          <a:bodyPr/>
          <a:lstStyle/>
          <a:p>
            <a:r>
              <a:rPr lang="nl-BE" dirty="0"/>
              <a:t>1. Wat is de CE? </a:t>
            </a:r>
          </a:p>
        </p:txBody>
      </p:sp>
    </p:spTree>
    <p:extLst>
      <p:ext uri="{BB962C8B-B14F-4D97-AF65-F5344CB8AC3E}">
        <p14:creationId xmlns:p14="http://schemas.microsoft.com/office/powerpoint/2010/main" val="4159633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DE TRANSITIE NAAR DE CIRCULAIRE ECONOMIE </a:t>
            </a:r>
          </a:p>
        </p:txBody>
      </p:sp>
      <p:pic>
        <p:nvPicPr>
          <p:cNvPr id="6" name="Afbeelding 5" descr="LE - RE -CE v4-01.png"/>
          <p:cNvPicPr>
            <a:picLocks noChangeAspect="1"/>
          </p:cNvPicPr>
          <p:nvPr/>
        </p:nvPicPr>
        <p:blipFill rotWithShape="1">
          <a:blip r:embed="rId3" cstate="print">
            <a:extLst>
              <a:ext uri="{28A0092B-C50C-407E-A947-70E740481C1C}">
                <a14:useLocalDpi xmlns:a14="http://schemas.microsoft.com/office/drawing/2010/main" val="0"/>
              </a:ext>
            </a:extLst>
          </a:blip>
          <a:srcRect b="16838"/>
          <a:stretch/>
        </p:blipFill>
        <p:spPr>
          <a:xfrm>
            <a:off x="3349467" y="1183932"/>
            <a:ext cx="3772344" cy="3539417"/>
          </a:xfrm>
          <a:prstGeom prst="rect">
            <a:avLst/>
          </a:prstGeom>
        </p:spPr>
      </p:pic>
    </p:spTree>
    <p:extLst>
      <p:ext uri="{BB962C8B-B14F-4D97-AF65-F5344CB8AC3E}">
        <p14:creationId xmlns:p14="http://schemas.microsoft.com/office/powerpoint/2010/main" val="6494256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3161" y="0"/>
            <a:ext cx="7227661" cy="551138"/>
          </a:xfrm>
        </p:spPr>
        <p:txBody>
          <a:bodyPr>
            <a:normAutofit fontScale="90000"/>
          </a:bodyPr>
          <a:lstStyle/>
          <a:p>
            <a:r>
              <a:rPr lang="nl-NL" dirty="0"/>
              <a:t>DENKEN IN CASCADES DOORHEEN DE LEVENSCYCLUS </a:t>
            </a:r>
          </a:p>
        </p:txBody>
      </p:sp>
      <p:pic>
        <p:nvPicPr>
          <p:cNvPr id="6" name="Tijdelijke aanduiding voor inhoud 3"/>
          <p:cNvPicPr>
            <a:picLocks noChangeAspect="1"/>
          </p:cNvPicPr>
          <p:nvPr/>
        </p:nvPicPr>
        <p:blipFill>
          <a:blip r:embed="rId3"/>
          <a:stretch>
            <a:fillRect/>
          </a:stretch>
        </p:blipFill>
        <p:spPr>
          <a:xfrm>
            <a:off x="893161" y="1192452"/>
            <a:ext cx="7339634" cy="3484085"/>
          </a:xfrm>
          <a:prstGeom prst="rect">
            <a:avLst/>
          </a:prstGeom>
        </p:spPr>
      </p:pic>
    </p:spTree>
    <p:extLst>
      <p:ext uri="{BB962C8B-B14F-4D97-AF65-F5344CB8AC3E}">
        <p14:creationId xmlns:p14="http://schemas.microsoft.com/office/powerpoint/2010/main" val="22006255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sz="quarter" idx="10"/>
          </p:nvPr>
        </p:nvSpPr>
        <p:spPr/>
        <p:txBody>
          <a:bodyPr/>
          <a:lstStyle/>
          <a:p>
            <a:endParaRPr lang="nl-NL"/>
          </a:p>
        </p:txBody>
      </p:sp>
      <p:pic>
        <p:nvPicPr>
          <p:cNvPr id="4" name="Afbeelding 3" descr="CE banden - N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52" y="51206"/>
            <a:ext cx="7809244" cy="5007376"/>
          </a:xfrm>
          <a:prstGeom prst="rect">
            <a:avLst/>
          </a:prstGeom>
        </p:spPr>
      </p:pic>
    </p:spTree>
    <p:extLst>
      <p:ext uri="{BB962C8B-B14F-4D97-AF65-F5344CB8AC3E}">
        <p14:creationId xmlns:p14="http://schemas.microsoft.com/office/powerpoint/2010/main" val="2236214765"/>
      </p:ext>
    </p:extLst>
  </p:cSld>
  <p:clrMapOvr>
    <a:masterClrMapping/>
  </p:clrMapOvr>
  <p:transition spd="med"/>
</p:sld>
</file>

<file path=ppt/theme/theme1.xml><?xml version="1.0" encoding="utf-8"?>
<a:theme xmlns:a="http://schemas.openxmlformats.org/drawingml/2006/main" name="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Vlaanderen Circulair">
  <a:themeElements>
    <a:clrScheme name="Aangepast 1">
      <a:dk1>
        <a:srgbClr val="333333"/>
      </a:dk1>
      <a:lt1>
        <a:sysClr val="window" lastClr="FFFFFF"/>
      </a:lt1>
      <a:dk2>
        <a:srgbClr val="0198A8"/>
      </a:dk2>
      <a:lt2>
        <a:srgbClr val="FFFFFF"/>
      </a:lt2>
      <a:accent1>
        <a:srgbClr val="FAB510"/>
      </a:accent1>
      <a:accent2>
        <a:srgbClr val="C0504D"/>
      </a:accent2>
      <a:accent3>
        <a:srgbClr val="9BBB59"/>
      </a:accent3>
      <a:accent4>
        <a:srgbClr val="2FA158"/>
      </a:accent4>
      <a:accent5>
        <a:srgbClr val="4BACC6"/>
      </a:accent5>
      <a:accent6>
        <a:srgbClr val="F79646"/>
      </a:accent6>
      <a:hlink>
        <a:srgbClr val="0198A8"/>
      </a:hlink>
      <a:folHlink>
        <a:srgbClr val="0198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7998</TotalTime>
  <Words>1808</Words>
  <Application>Microsoft Office PowerPoint</Application>
  <PresentationFormat>Diavoorstelling (16:9)</PresentationFormat>
  <Paragraphs>143</Paragraphs>
  <Slides>36</Slides>
  <Notes>18</Notes>
  <HiddenSlides>0</HiddenSlides>
  <MMClips>3</MMClips>
  <ScaleCrop>false</ScaleCrop>
  <HeadingPairs>
    <vt:vector size="4" baseType="variant">
      <vt:variant>
        <vt:lpstr>Thema</vt:lpstr>
      </vt:variant>
      <vt:variant>
        <vt:i4>12</vt:i4>
      </vt:variant>
      <vt:variant>
        <vt:lpstr>Diatitels</vt:lpstr>
      </vt:variant>
      <vt:variant>
        <vt:i4>36</vt:i4>
      </vt:variant>
    </vt:vector>
  </HeadingPairs>
  <TitlesOfParts>
    <vt:vector size="48" baseType="lpstr">
      <vt:lpstr>Vlaanderen Circulair</vt:lpstr>
      <vt:lpstr>2_Vlaanderen Circulair</vt:lpstr>
      <vt:lpstr>1_Vlaanderen Circulair</vt:lpstr>
      <vt:lpstr>3_Vlaanderen Circulair</vt:lpstr>
      <vt:lpstr>4_Vlaanderen Circulair</vt:lpstr>
      <vt:lpstr>5_Vlaanderen Circulair</vt:lpstr>
      <vt:lpstr>6_Vlaanderen Circulair</vt:lpstr>
      <vt:lpstr>7_Vlaanderen Circulair</vt:lpstr>
      <vt:lpstr>8_Vlaanderen Circulair</vt:lpstr>
      <vt:lpstr>9_Vlaanderen Circulair</vt:lpstr>
      <vt:lpstr>10_Vlaanderen Circulair</vt:lpstr>
      <vt:lpstr>11_Vlaanderen Circulair</vt:lpstr>
      <vt:lpstr>Intro CE – Hoe ? circulaire businessmodellen </vt:lpstr>
      <vt:lpstr>PowerPoint-presentatie</vt:lpstr>
      <vt:lpstr>PowerPoint-presentatie</vt:lpstr>
      <vt:lpstr>Wat bieden we aan?</vt:lpstr>
      <vt:lpstr>Wie doet mee?</vt:lpstr>
      <vt:lpstr>1. Wat is de CE? </vt:lpstr>
      <vt:lpstr>DE TRANSITIE NAAR DE CIRCULAIRE ECONOMIE </vt:lpstr>
      <vt:lpstr>DENKEN IN CASCADES DOORHEEN DE LEVENSCYCLUS </vt:lpstr>
      <vt:lpstr>PowerPoint-presentatie</vt:lpstr>
      <vt:lpstr>Wat onthouden?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8 types  Product Dienst  Combi -naties  </vt:lpstr>
      <vt:lpstr>PowerPoint-presentatie</vt:lpstr>
      <vt:lpstr>PowerPoint-presentatie</vt:lpstr>
      <vt:lpstr>PowerPoint-presentatie</vt:lpstr>
      <vt:lpstr>PowerPoint-presentatie</vt:lpstr>
      <vt:lpstr>Dankjewel!</vt:lpstr>
    </vt:vector>
  </TitlesOfParts>
  <Company>Plan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Sam Deckmyn</dc:creator>
  <cp:lastModifiedBy>Baro Adinda</cp:lastModifiedBy>
  <cp:revision>187</cp:revision>
  <dcterms:created xsi:type="dcterms:W3CDTF">2017-01-18T12:08:42Z</dcterms:created>
  <dcterms:modified xsi:type="dcterms:W3CDTF">2018-06-04T15:45:31Z</dcterms:modified>
</cp:coreProperties>
</file>