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20" r:id="rId3"/>
    <p:sldMasterId id="2147483744" r:id="rId4"/>
    <p:sldMasterId id="2147483768" r:id="rId5"/>
    <p:sldMasterId id="2147483780" r:id="rId6"/>
    <p:sldMasterId id="2147483792" r:id="rId7"/>
    <p:sldMasterId id="2147483804" r:id="rId8"/>
    <p:sldMasterId id="2147483816" r:id="rId9"/>
    <p:sldMasterId id="2147483828" r:id="rId10"/>
    <p:sldMasterId id="2147483840" r:id="rId11"/>
    <p:sldMasterId id="2147483852" r:id="rId12"/>
  </p:sldMasterIdLst>
  <p:notesMasterIdLst>
    <p:notesMasterId r:id="rId63"/>
  </p:notesMasterIdLst>
  <p:sldIdLst>
    <p:sldId id="256" r:id="rId13"/>
    <p:sldId id="270" r:id="rId14"/>
    <p:sldId id="287" r:id="rId15"/>
    <p:sldId id="258" r:id="rId16"/>
    <p:sldId id="309" r:id="rId17"/>
    <p:sldId id="310" r:id="rId18"/>
    <p:sldId id="311" r:id="rId19"/>
    <p:sldId id="277" r:id="rId20"/>
    <p:sldId id="312" r:id="rId21"/>
    <p:sldId id="279" r:id="rId22"/>
    <p:sldId id="280" r:id="rId23"/>
    <p:sldId id="281" r:id="rId24"/>
    <p:sldId id="314" r:id="rId25"/>
    <p:sldId id="315" r:id="rId26"/>
    <p:sldId id="293" r:id="rId27"/>
    <p:sldId id="294" r:id="rId28"/>
    <p:sldId id="295" r:id="rId29"/>
    <p:sldId id="288" r:id="rId30"/>
    <p:sldId id="289" r:id="rId31"/>
    <p:sldId id="290" r:id="rId32"/>
    <p:sldId id="291" r:id="rId33"/>
    <p:sldId id="292" r:id="rId34"/>
    <p:sldId id="302" r:id="rId35"/>
    <p:sldId id="303" r:id="rId36"/>
    <p:sldId id="304" r:id="rId37"/>
    <p:sldId id="316" r:id="rId38"/>
    <p:sldId id="317" r:id="rId39"/>
    <p:sldId id="320" r:id="rId40"/>
    <p:sldId id="319" r:id="rId41"/>
    <p:sldId id="268" r:id="rId42"/>
    <p:sldId id="274" r:id="rId43"/>
    <p:sldId id="275" r:id="rId44"/>
    <p:sldId id="276" r:id="rId45"/>
    <p:sldId id="282" r:id="rId46"/>
    <p:sldId id="283" r:id="rId47"/>
    <p:sldId id="284" r:id="rId48"/>
    <p:sldId id="285" r:id="rId49"/>
    <p:sldId id="286" r:id="rId50"/>
    <p:sldId id="296" r:id="rId51"/>
    <p:sldId id="297" r:id="rId52"/>
    <p:sldId id="298" r:id="rId53"/>
    <p:sldId id="299" r:id="rId54"/>
    <p:sldId id="300" r:id="rId55"/>
    <p:sldId id="301" r:id="rId56"/>
    <p:sldId id="313" r:id="rId57"/>
    <p:sldId id="321" r:id="rId58"/>
    <p:sldId id="306" r:id="rId59"/>
    <p:sldId id="307" r:id="rId60"/>
    <p:sldId id="308" r:id="rId61"/>
    <p:sldId id="273" r:id="rId62"/>
  </p:sldIdLst>
  <p:sldSz cx="9144000" cy="5143500" type="screen16x9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6AD693A1-5E78-4F65-B4BB-332FF20DA62F}">
          <p14:sldIdLst>
            <p14:sldId id="256"/>
          </p14:sldIdLst>
        </p14:section>
        <p14:section name="Intro + Bedrijvenwerking Stad Gent" id="{24DEDC59-0BF3-42EA-A7CF-4892DC2460A9}">
          <p14:sldIdLst>
            <p14:sldId id="270"/>
            <p14:sldId id="287"/>
          </p14:sldIdLst>
        </p14:section>
        <p14:section name="Bike To Work" id="{92554A86-EB49-4FE3-ADDC-FA7AFBBF35D5}">
          <p14:sldIdLst>
            <p14:sldId id="258"/>
            <p14:sldId id="309"/>
            <p14:sldId id="310"/>
            <p14:sldId id="311"/>
          </p14:sldIdLst>
        </p14:section>
        <p14:section name="Speed Pedelec" id="{F628B966-DC68-4F38-8A6B-0E77BFC42CB2}">
          <p14:sldIdLst>
            <p14:sldId id="277"/>
            <p14:sldId id="312"/>
            <p14:sldId id="279"/>
            <p14:sldId id="280"/>
            <p14:sldId id="281"/>
          </p14:sldIdLst>
        </p14:section>
        <p14:section name="Fietslease" id="{2F856EDC-D277-41EA-94C0-6C12A65150AA}">
          <p14:sldIdLst>
            <p14:sldId id="314"/>
            <p14:sldId id="315"/>
          </p14:sldIdLst>
        </p14:section>
        <p14:section name="Cargofietsen" id="{8FCD096F-0741-4E2A-B844-240E51957CE2}">
          <p14:sldIdLst>
            <p14:sldId id="293"/>
            <p14:sldId id="294"/>
            <p14:sldId id="295"/>
          </p14:sldIdLst>
        </p14:section>
        <p14:section name="Slimme fietssloten" id="{BD79053B-E77A-45D1-8CC0-DCFD4720F16F}">
          <p14:sldIdLst>
            <p14:sldId id="288"/>
            <p14:sldId id="289"/>
            <p14:sldId id="290"/>
            <p14:sldId id="291"/>
            <p14:sldId id="292"/>
          </p14:sldIdLst>
        </p14:section>
        <p14:section name="Fietsdiefstalpreventie" id="{4E1D280F-4456-4AD8-9931-6E2D2DBADE11}">
          <p14:sldIdLst>
            <p14:sldId id="302"/>
            <p14:sldId id="303"/>
            <p14:sldId id="304"/>
          </p14:sldIdLst>
        </p14:section>
        <p14:section name="Gedeelde mobiliteit" id="{22F2A1C4-EE99-4C7F-AA99-53949E4D1678}">
          <p14:sldIdLst>
            <p14:sldId id="316"/>
            <p14:sldId id="317"/>
            <p14:sldId id="320"/>
            <p14:sldId id="319"/>
          </p14:sldIdLst>
        </p14:section>
        <p14:section name="Elektrische mobiliteitsoplossingen" id="{2ED7C1E0-F0B1-43AF-8EBA-C8B9F2ABD36E}">
          <p14:sldIdLst>
            <p14:sldId id="268"/>
            <p14:sldId id="274"/>
            <p14:sldId id="275"/>
            <p14:sldId id="276"/>
          </p14:sldIdLst>
        </p14:section>
        <p14:section name="Platform Elektrische Bedrijfswagens" id="{89255353-275D-456C-91F3-8F6F300D6A66}">
          <p14:sldIdLst>
            <p14:sldId id="282"/>
            <p14:sldId id="283"/>
            <p14:sldId id="284"/>
            <p14:sldId id="285"/>
            <p14:sldId id="286"/>
          </p14:sldIdLst>
        </p14:section>
        <p14:section name="Fair Park" id="{BCEDD2E5-5FDA-4348-80F7-89220CC4A9BE}">
          <p14:sldIdLst>
            <p14:sldId id="296"/>
            <p14:sldId id="297"/>
            <p14:sldId id="298"/>
            <p14:sldId id="299"/>
            <p14:sldId id="300"/>
            <p14:sldId id="301"/>
          </p14:sldIdLst>
        </p14:section>
        <p14:section name="FlexTool" id="{36DC3D32-08AA-4237-8396-C03723C315C7}">
          <p14:sldIdLst>
            <p14:sldId id="313"/>
            <p14:sldId id="321"/>
          </p14:sldIdLst>
        </p14:section>
        <p14:section name="Verkeerscentrum" id="{DBD85A4F-8BA7-41DF-8D63-9D3864242955}">
          <p14:sldIdLst>
            <p14:sldId id="306"/>
            <p14:sldId id="307"/>
            <p14:sldId id="308"/>
          </p14:sldIdLst>
        </p14:section>
        <p14:section name="Logo's" id="{9F0E1509-007F-46F4-BBEC-72EDFB841D82}">
          <p14:sldIdLst>
            <p14:sldId id="27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541"/>
    <a:srgbClr val="7F9EB7"/>
    <a:srgbClr val="DDDDDD"/>
    <a:srgbClr val="0306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-42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tableStyles" Target="tableStyle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037F45-8F0D-432D-9D64-00274203F01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E5C6256-CE4E-4EA3-9B68-85F975E5BFCD}">
      <dgm:prSet/>
      <dgm:spPr/>
      <dgm:t>
        <a:bodyPr/>
        <a:lstStyle/>
        <a:p>
          <a:pPr rtl="0"/>
          <a:r>
            <a:rPr lang="nl-BE" smtClean="0"/>
            <a:t>gezondheid</a:t>
          </a:r>
          <a:endParaRPr lang="nl-NL"/>
        </a:p>
      </dgm:t>
    </dgm:pt>
    <dgm:pt modelId="{0CA23449-9249-4EBE-9588-C95D3FA35161}" type="parTrans" cxnId="{51E3BB73-C569-4DF1-B3B6-9A741BC2BC8F}">
      <dgm:prSet/>
      <dgm:spPr/>
      <dgm:t>
        <a:bodyPr/>
        <a:lstStyle/>
        <a:p>
          <a:endParaRPr lang="nl-NL"/>
        </a:p>
      </dgm:t>
    </dgm:pt>
    <dgm:pt modelId="{BE8D30C5-E169-4793-A5DA-F93AB62DB413}" type="sibTrans" cxnId="{51E3BB73-C569-4DF1-B3B6-9A741BC2BC8F}">
      <dgm:prSet/>
      <dgm:spPr/>
      <dgm:t>
        <a:bodyPr/>
        <a:lstStyle/>
        <a:p>
          <a:endParaRPr lang="nl-NL"/>
        </a:p>
      </dgm:t>
    </dgm:pt>
    <dgm:pt modelId="{AE015191-E1FF-4217-AB45-313B30955CBD}">
      <dgm:prSet/>
      <dgm:spPr/>
      <dgm:t>
        <a:bodyPr/>
        <a:lstStyle/>
        <a:p>
          <a:pPr rtl="0"/>
          <a:r>
            <a:rPr lang="nl-BE" smtClean="0"/>
            <a:t>veiligheid</a:t>
          </a:r>
          <a:endParaRPr lang="nl-NL"/>
        </a:p>
      </dgm:t>
    </dgm:pt>
    <dgm:pt modelId="{3DE6AD38-E78F-426C-BF77-83DF75FBB574}" type="parTrans" cxnId="{6EF1FCA2-40F1-40E3-BC18-07EC8D41316D}">
      <dgm:prSet/>
      <dgm:spPr/>
      <dgm:t>
        <a:bodyPr/>
        <a:lstStyle/>
        <a:p>
          <a:endParaRPr lang="nl-NL"/>
        </a:p>
      </dgm:t>
    </dgm:pt>
    <dgm:pt modelId="{8CB49E64-DC00-45C2-8FDD-142F547B3178}" type="sibTrans" cxnId="{6EF1FCA2-40F1-40E3-BC18-07EC8D41316D}">
      <dgm:prSet/>
      <dgm:spPr/>
      <dgm:t>
        <a:bodyPr/>
        <a:lstStyle/>
        <a:p>
          <a:endParaRPr lang="nl-NL"/>
        </a:p>
      </dgm:t>
    </dgm:pt>
    <dgm:pt modelId="{F53303CE-B6F7-49D6-A335-78168C483F8B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nl-BE" b="1" dirty="0" smtClean="0"/>
            <a:t>psychosociale risico’s</a:t>
          </a:r>
          <a:endParaRPr lang="nl-NL" dirty="0"/>
        </a:p>
      </dgm:t>
    </dgm:pt>
    <dgm:pt modelId="{16073307-89D3-4F40-9B0C-F74519448C70}" type="parTrans" cxnId="{BAC176EC-FE34-45F1-B6FB-FF10DD1A871B}">
      <dgm:prSet/>
      <dgm:spPr/>
      <dgm:t>
        <a:bodyPr/>
        <a:lstStyle/>
        <a:p>
          <a:endParaRPr lang="nl-NL"/>
        </a:p>
      </dgm:t>
    </dgm:pt>
    <dgm:pt modelId="{A6521CDB-D671-4438-B8D8-DDE314895A27}" type="sibTrans" cxnId="{BAC176EC-FE34-45F1-B6FB-FF10DD1A871B}">
      <dgm:prSet/>
      <dgm:spPr/>
      <dgm:t>
        <a:bodyPr/>
        <a:lstStyle/>
        <a:p>
          <a:endParaRPr lang="nl-NL"/>
        </a:p>
      </dgm:t>
    </dgm:pt>
    <dgm:pt modelId="{47F5DA15-514F-4E55-9BDC-3879EC597411}">
      <dgm:prSet/>
      <dgm:spPr/>
      <dgm:t>
        <a:bodyPr/>
        <a:lstStyle/>
        <a:p>
          <a:pPr rtl="0"/>
          <a:r>
            <a:rPr lang="nl-BE" smtClean="0"/>
            <a:t>ergonomie</a:t>
          </a:r>
          <a:endParaRPr lang="nl-NL"/>
        </a:p>
      </dgm:t>
    </dgm:pt>
    <dgm:pt modelId="{B64D2A24-4F89-4920-8F0C-ADF3F2A44EC5}" type="parTrans" cxnId="{63E3F818-6EB2-4CA1-AEA2-EA3B035AA792}">
      <dgm:prSet/>
      <dgm:spPr/>
      <dgm:t>
        <a:bodyPr/>
        <a:lstStyle/>
        <a:p>
          <a:endParaRPr lang="nl-NL"/>
        </a:p>
      </dgm:t>
    </dgm:pt>
    <dgm:pt modelId="{6BA38833-21E1-4F6A-AB82-8EBA9A8A66D3}" type="sibTrans" cxnId="{63E3F818-6EB2-4CA1-AEA2-EA3B035AA792}">
      <dgm:prSet/>
      <dgm:spPr/>
      <dgm:t>
        <a:bodyPr/>
        <a:lstStyle/>
        <a:p>
          <a:endParaRPr lang="nl-NL"/>
        </a:p>
      </dgm:t>
    </dgm:pt>
    <dgm:pt modelId="{440678CD-5235-4868-8670-B433385D9B72}">
      <dgm:prSet/>
      <dgm:spPr/>
      <dgm:t>
        <a:bodyPr/>
        <a:lstStyle/>
        <a:p>
          <a:pPr rtl="0"/>
          <a:r>
            <a:rPr lang="nl-BE" smtClean="0"/>
            <a:t>hygiëne</a:t>
          </a:r>
          <a:endParaRPr lang="nl-NL"/>
        </a:p>
      </dgm:t>
    </dgm:pt>
    <dgm:pt modelId="{DB41DFAE-3272-4646-A7A3-35F0E0D48150}" type="parTrans" cxnId="{52A266CB-DDD0-47FD-B6D3-592C6749F5D7}">
      <dgm:prSet/>
      <dgm:spPr/>
      <dgm:t>
        <a:bodyPr/>
        <a:lstStyle/>
        <a:p>
          <a:endParaRPr lang="nl-NL"/>
        </a:p>
      </dgm:t>
    </dgm:pt>
    <dgm:pt modelId="{EFF90F8A-703F-44DD-AF6C-B42D6BFEDF02}" type="sibTrans" cxnId="{52A266CB-DDD0-47FD-B6D3-592C6749F5D7}">
      <dgm:prSet/>
      <dgm:spPr/>
      <dgm:t>
        <a:bodyPr/>
        <a:lstStyle/>
        <a:p>
          <a:endParaRPr lang="nl-NL"/>
        </a:p>
      </dgm:t>
    </dgm:pt>
    <dgm:pt modelId="{E443547D-AC09-44C2-BA9F-049616F568A0}">
      <dgm:prSet/>
      <dgm:spPr/>
      <dgm:t>
        <a:bodyPr/>
        <a:lstStyle/>
        <a:p>
          <a:pPr rtl="0"/>
          <a:r>
            <a:rPr lang="nl-BE" smtClean="0"/>
            <a:t>leefmilieu</a:t>
          </a:r>
          <a:endParaRPr lang="nl-NL"/>
        </a:p>
      </dgm:t>
    </dgm:pt>
    <dgm:pt modelId="{98B280E3-6085-4F45-A9A4-558125770888}" type="parTrans" cxnId="{A215FB1A-F1D4-4E69-8128-3E1D6453EAA2}">
      <dgm:prSet/>
      <dgm:spPr/>
      <dgm:t>
        <a:bodyPr/>
        <a:lstStyle/>
        <a:p>
          <a:endParaRPr lang="nl-NL"/>
        </a:p>
      </dgm:t>
    </dgm:pt>
    <dgm:pt modelId="{EEDC039D-C2C2-4228-BA36-37C2865BAFFD}" type="sibTrans" cxnId="{A215FB1A-F1D4-4E69-8128-3E1D6453EAA2}">
      <dgm:prSet/>
      <dgm:spPr/>
      <dgm:t>
        <a:bodyPr/>
        <a:lstStyle/>
        <a:p>
          <a:endParaRPr lang="nl-NL"/>
        </a:p>
      </dgm:t>
    </dgm:pt>
    <dgm:pt modelId="{7692B921-BEED-440B-9073-8FBAD405518A}">
      <dgm:prSet/>
      <dgm:spPr/>
      <dgm:t>
        <a:bodyPr/>
        <a:lstStyle/>
        <a:p>
          <a:pPr rtl="0"/>
          <a:r>
            <a:rPr lang="nl-BE" smtClean="0"/>
            <a:t>verfraaiing</a:t>
          </a:r>
          <a:endParaRPr lang="nl-NL"/>
        </a:p>
      </dgm:t>
    </dgm:pt>
    <dgm:pt modelId="{6B5C7B0C-0D21-4321-9E2C-2588AC0F1596}" type="parTrans" cxnId="{C223C2C6-B2A2-4147-897A-A1CC45A985CF}">
      <dgm:prSet/>
      <dgm:spPr/>
      <dgm:t>
        <a:bodyPr/>
        <a:lstStyle/>
        <a:p>
          <a:endParaRPr lang="nl-NL"/>
        </a:p>
      </dgm:t>
    </dgm:pt>
    <dgm:pt modelId="{B227BDEE-CB2B-4502-8F2B-BD7E99B85553}" type="sibTrans" cxnId="{C223C2C6-B2A2-4147-897A-A1CC45A985CF}">
      <dgm:prSet/>
      <dgm:spPr/>
      <dgm:t>
        <a:bodyPr/>
        <a:lstStyle/>
        <a:p>
          <a:endParaRPr lang="nl-NL"/>
        </a:p>
      </dgm:t>
    </dgm:pt>
    <dgm:pt modelId="{EC3D1588-5A43-48D8-BA19-E051FA7148AF}" type="pres">
      <dgm:prSet presAssocID="{A3037F45-8F0D-432D-9D64-00274203F01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B8661F08-8F34-420D-9145-5A0C92AE0E7F}" type="pres">
      <dgm:prSet presAssocID="{4E5C6256-CE4E-4EA3-9B68-85F975E5BFCD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E2CE5C9-4DE8-4546-92EA-03FF148CA95F}" type="pres">
      <dgm:prSet presAssocID="{BE8D30C5-E169-4793-A5DA-F93AB62DB413}" presName="sibTrans" presStyleLbl="sibTrans2D1" presStyleIdx="0" presStyleCnt="7"/>
      <dgm:spPr/>
      <dgm:t>
        <a:bodyPr/>
        <a:lstStyle/>
        <a:p>
          <a:endParaRPr lang="nl-NL"/>
        </a:p>
      </dgm:t>
    </dgm:pt>
    <dgm:pt modelId="{9AA22671-B414-46A1-AB06-B3B0B8A3A298}" type="pres">
      <dgm:prSet presAssocID="{BE8D30C5-E169-4793-A5DA-F93AB62DB413}" presName="connectorText" presStyleLbl="sibTrans2D1" presStyleIdx="0" presStyleCnt="7"/>
      <dgm:spPr/>
      <dgm:t>
        <a:bodyPr/>
        <a:lstStyle/>
        <a:p>
          <a:endParaRPr lang="nl-NL"/>
        </a:p>
      </dgm:t>
    </dgm:pt>
    <dgm:pt modelId="{F7BCBFBB-44D6-4623-ADE5-2FDF7BF16D6E}" type="pres">
      <dgm:prSet presAssocID="{AE015191-E1FF-4217-AB45-313B30955CBD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34FAF0E-9428-405D-A8D0-6E0F8992B8E7}" type="pres">
      <dgm:prSet presAssocID="{8CB49E64-DC00-45C2-8FDD-142F547B3178}" presName="sibTrans" presStyleLbl="sibTrans2D1" presStyleIdx="1" presStyleCnt="7"/>
      <dgm:spPr/>
      <dgm:t>
        <a:bodyPr/>
        <a:lstStyle/>
        <a:p>
          <a:endParaRPr lang="nl-NL"/>
        </a:p>
      </dgm:t>
    </dgm:pt>
    <dgm:pt modelId="{9021C9C3-05FE-4A7A-997C-39B4ACC5A75F}" type="pres">
      <dgm:prSet presAssocID="{8CB49E64-DC00-45C2-8FDD-142F547B3178}" presName="connectorText" presStyleLbl="sibTrans2D1" presStyleIdx="1" presStyleCnt="7"/>
      <dgm:spPr/>
      <dgm:t>
        <a:bodyPr/>
        <a:lstStyle/>
        <a:p>
          <a:endParaRPr lang="nl-NL"/>
        </a:p>
      </dgm:t>
    </dgm:pt>
    <dgm:pt modelId="{D194DBE1-496B-4EC3-B1B0-58338515097E}" type="pres">
      <dgm:prSet presAssocID="{F53303CE-B6F7-49D6-A335-78168C483F8B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B1DD7F6-9BD7-469A-87B8-052B09352B49}" type="pres">
      <dgm:prSet presAssocID="{A6521CDB-D671-4438-B8D8-DDE314895A27}" presName="sibTrans" presStyleLbl="sibTrans2D1" presStyleIdx="2" presStyleCnt="7"/>
      <dgm:spPr/>
      <dgm:t>
        <a:bodyPr/>
        <a:lstStyle/>
        <a:p>
          <a:endParaRPr lang="nl-NL"/>
        </a:p>
      </dgm:t>
    </dgm:pt>
    <dgm:pt modelId="{E19FAB6A-EFB7-4845-B0BB-FF43842F4C42}" type="pres">
      <dgm:prSet presAssocID="{A6521CDB-D671-4438-B8D8-DDE314895A27}" presName="connectorText" presStyleLbl="sibTrans2D1" presStyleIdx="2" presStyleCnt="7"/>
      <dgm:spPr/>
      <dgm:t>
        <a:bodyPr/>
        <a:lstStyle/>
        <a:p>
          <a:endParaRPr lang="nl-NL"/>
        </a:p>
      </dgm:t>
    </dgm:pt>
    <dgm:pt modelId="{1E044529-2EE7-43B8-9681-78EE564F37BB}" type="pres">
      <dgm:prSet presAssocID="{47F5DA15-514F-4E55-9BDC-3879EC597411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D52E660-E421-43BD-898D-309A8C304E3C}" type="pres">
      <dgm:prSet presAssocID="{6BA38833-21E1-4F6A-AB82-8EBA9A8A66D3}" presName="sibTrans" presStyleLbl="sibTrans2D1" presStyleIdx="3" presStyleCnt="7"/>
      <dgm:spPr/>
      <dgm:t>
        <a:bodyPr/>
        <a:lstStyle/>
        <a:p>
          <a:endParaRPr lang="nl-NL"/>
        </a:p>
      </dgm:t>
    </dgm:pt>
    <dgm:pt modelId="{E2841727-60F8-4CBA-AACC-2DDBA15D3A21}" type="pres">
      <dgm:prSet presAssocID="{6BA38833-21E1-4F6A-AB82-8EBA9A8A66D3}" presName="connectorText" presStyleLbl="sibTrans2D1" presStyleIdx="3" presStyleCnt="7"/>
      <dgm:spPr/>
      <dgm:t>
        <a:bodyPr/>
        <a:lstStyle/>
        <a:p>
          <a:endParaRPr lang="nl-NL"/>
        </a:p>
      </dgm:t>
    </dgm:pt>
    <dgm:pt modelId="{918B9806-7638-44CD-B345-3D1103436A26}" type="pres">
      <dgm:prSet presAssocID="{440678CD-5235-4868-8670-B433385D9B72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300A926-B8F3-4D2C-A349-BBA509742BDA}" type="pres">
      <dgm:prSet presAssocID="{EFF90F8A-703F-44DD-AF6C-B42D6BFEDF02}" presName="sibTrans" presStyleLbl="sibTrans2D1" presStyleIdx="4" presStyleCnt="7"/>
      <dgm:spPr/>
      <dgm:t>
        <a:bodyPr/>
        <a:lstStyle/>
        <a:p>
          <a:endParaRPr lang="nl-NL"/>
        </a:p>
      </dgm:t>
    </dgm:pt>
    <dgm:pt modelId="{F28E76EE-B6FE-44B3-A6D4-B35510F54B35}" type="pres">
      <dgm:prSet presAssocID="{EFF90F8A-703F-44DD-AF6C-B42D6BFEDF02}" presName="connectorText" presStyleLbl="sibTrans2D1" presStyleIdx="4" presStyleCnt="7"/>
      <dgm:spPr/>
      <dgm:t>
        <a:bodyPr/>
        <a:lstStyle/>
        <a:p>
          <a:endParaRPr lang="nl-NL"/>
        </a:p>
      </dgm:t>
    </dgm:pt>
    <dgm:pt modelId="{93739F88-9F01-49D3-B08F-3B03AF63FF86}" type="pres">
      <dgm:prSet presAssocID="{E443547D-AC09-44C2-BA9F-049616F568A0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DB24849-5A9D-4482-87B0-2E5E9E4F05C2}" type="pres">
      <dgm:prSet presAssocID="{EEDC039D-C2C2-4228-BA36-37C2865BAFFD}" presName="sibTrans" presStyleLbl="sibTrans2D1" presStyleIdx="5" presStyleCnt="7"/>
      <dgm:spPr/>
      <dgm:t>
        <a:bodyPr/>
        <a:lstStyle/>
        <a:p>
          <a:endParaRPr lang="nl-NL"/>
        </a:p>
      </dgm:t>
    </dgm:pt>
    <dgm:pt modelId="{F5F415B0-E1F0-4C00-A20C-10430EF04E02}" type="pres">
      <dgm:prSet presAssocID="{EEDC039D-C2C2-4228-BA36-37C2865BAFFD}" presName="connectorText" presStyleLbl="sibTrans2D1" presStyleIdx="5" presStyleCnt="7"/>
      <dgm:spPr/>
      <dgm:t>
        <a:bodyPr/>
        <a:lstStyle/>
        <a:p>
          <a:endParaRPr lang="nl-NL"/>
        </a:p>
      </dgm:t>
    </dgm:pt>
    <dgm:pt modelId="{D8CD2871-42BF-40E3-BB24-CFE002036777}" type="pres">
      <dgm:prSet presAssocID="{7692B921-BEED-440B-9073-8FBAD405518A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465F23F-5237-4053-B3EF-04589B5101E5}" type="pres">
      <dgm:prSet presAssocID="{B227BDEE-CB2B-4502-8F2B-BD7E99B85553}" presName="sibTrans" presStyleLbl="sibTrans2D1" presStyleIdx="6" presStyleCnt="7"/>
      <dgm:spPr/>
      <dgm:t>
        <a:bodyPr/>
        <a:lstStyle/>
        <a:p>
          <a:endParaRPr lang="nl-NL"/>
        </a:p>
      </dgm:t>
    </dgm:pt>
    <dgm:pt modelId="{4FF7F168-787F-45C6-B19D-EFC2CA688C19}" type="pres">
      <dgm:prSet presAssocID="{B227BDEE-CB2B-4502-8F2B-BD7E99B85553}" presName="connectorText" presStyleLbl="sibTrans2D1" presStyleIdx="6" presStyleCnt="7"/>
      <dgm:spPr/>
      <dgm:t>
        <a:bodyPr/>
        <a:lstStyle/>
        <a:p>
          <a:endParaRPr lang="nl-NL"/>
        </a:p>
      </dgm:t>
    </dgm:pt>
  </dgm:ptLst>
  <dgm:cxnLst>
    <dgm:cxn modelId="{63E3F818-6EB2-4CA1-AEA2-EA3B035AA792}" srcId="{A3037F45-8F0D-432D-9D64-00274203F016}" destId="{47F5DA15-514F-4E55-9BDC-3879EC597411}" srcOrd="3" destOrd="0" parTransId="{B64D2A24-4F89-4920-8F0C-ADF3F2A44EC5}" sibTransId="{6BA38833-21E1-4F6A-AB82-8EBA9A8A66D3}"/>
    <dgm:cxn modelId="{EEBBBFD8-A629-407D-82F8-AD02A52D2B71}" type="presOf" srcId="{A3037F45-8F0D-432D-9D64-00274203F016}" destId="{EC3D1588-5A43-48D8-BA19-E051FA7148AF}" srcOrd="0" destOrd="0" presId="urn:microsoft.com/office/officeart/2005/8/layout/cycle2"/>
    <dgm:cxn modelId="{B3FBF777-F775-4D32-B788-B1D51681E150}" type="presOf" srcId="{8CB49E64-DC00-45C2-8FDD-142F547B3178}" destId="{134FAF0E-9428-405D-A8D0-6E0F8992B8E7}" srcOrd="0" destOrd="0" presId="urn:microsoft.com/office/officeart/2005/8/layout/cycle2"/>
    <dgm:cxn modelId="{1E9F5210-83CF-4DD6-9FC1-9C3C13EF1668}" type="presOf" srcId="{F53303CE-B6F7-49D6-A335-78168C483F8B}" destId="{D194DBE1-496B-4EC3-B1B0-58338515097E}" srcOrd="0" destOrd="0" presId="urn:microsoft.com/office/officeart/2005/8/layout/cycle2"/>
    <dgm:cxn modelId="{F21CD631-F7D1-468D-A2AA-BB5AFC04E144}" type="presOf" srcId="{A6521CDB-D671-4438-B8D8-DDE314895A27}" destId="{E19FAB6A-EFB7-4845-B0BB-FF43842F4C42}" srcOrd="1" destOrd="0" presId="urn:microsoft.com/office/officeart/2005/8/layout/cycle2"/>
    <dgm:cxn modelId="{6778E7DE-E265-472A-8414-56EDF3806116}" type="presOf" srcId="{B227BDEE-CB2B-4502-8F2B-BD7E99B85553}" destId="{D465F23F-5237-4053-B3EF-04589B5101E5}" srcOrd="0" destOrd="0" presId="urn:microsoft.com/office/officeart/2005/8/layout/cycle2"/>
    <dgm:cxn modelId="{C223C2C6-B2A2-4147-897A-A1CC45A985CF}" srcId="{A3037F45-8F0D-432D-9D64-00274203F016}" destId="{7692B921-BEED-440B-9073-8FBAD405518A}" srcOrd="6" destOrd="0" parTransId="{6B5C7B0C-0D21-4321-9E2C-2588AC0F1596}" sibTransId="{B227BDEE-CB2B-4502-8F2B-BD7E99B85553}"/>
    <dgm:cxn modelId="{4F6FC26E-196F-404B-A936-74A0512D3A59}" type="presOf" srcId="{47F5DA15-514F-4E55-9BDC-3879EC597411}" destId="{1E044529-2EE7-43B8-9681-78EE564F37BB}" srcOrd="0" destOrd="0" presId="urn:microsoft.com/office/officeart/2005/8/layout/cycle2"/>
    <dgm:cxn modelId="{8ADDC4B6-44C4-45C8-8169-5DA393DA42ED}" type="presOf" srcId="{EEDC039D-C2C2-4228-BA36-37C2865BAFFD}" destId="{BDB24849-5A9D-4482-87B0-2E5E9E4F05C2}" srcOrd="0" destOrd="0" presId="urn:microsoft.com/office/officeart/2005/8/layout/cycle2"/>
    <dgm:cxn modelId="{0073E300-D57B-473E-8C46-24F36F2BFEE9}" type="presOf" srcId="{E443547D-AC09-44C2-BA9F-049616F568A0}" destId="{93739F88-9F01-49D3-B08F-3B03AF63FF86}" srcOrd="0" destOrd="0" presId="urn:microsoft.com/office/officeart/2005/8/layout/cycle2"/>
    <dgm:cxn modelId="{77011187-9B62-4959-84B8-8258404C22A5}" type="presOf" srcId="{6BA38833-21E1-4F6A-AB82-8EBA9A8A66D3}" destId="{E2841727-60F8-4CBA-AACC-2DDBA15D3A21}" srcOrd="1" destOrd="0" presId="urn:microsoft.com/office/officeart/2005/8/layout/cycle2"/>
    <dgm:cxn modelId="{52A266CB-DDD0-47FD-B6D3-592C6749F5D7}" srcId="{A3037F45-8F0D-432D-9D64-00274203F016}" destId="{440678CD-5235-4868-8670-B433385D9B72}" srcOrd="4" destOrd="0" parTransId="{DB41DFAE-3272-4646-A7A3-35F0E0D48150}" sibTransId="{EFF90F8A-703F-44DD-AF6C-B42D6BFEDF02}"/>
    <dgm:cxn modelId="{25FC30FC-96A9-42C3-AB24-9F2EFE099D26}" type="presOf" srcId="{440678CD-5235-4868-8670-B433385D9B72}" destId="{918B9806-7638-44CD-B345-3D1103436A26}" srcOrd="0" destOrd="0" presId="urn:microsoft.com/office/officeart/2005/8/layout/cycle2"/>
    <dgm:cxn modelId="{3DE3BC59-1CD8-4659-A47C-BC1F2423A9D9}" type="presOf" srcId="{B227BDEE-CB2B-4502-8F2B-BD7E99B85553}" destId="{4FF7F168-787F-45C6-B19D-EFC2CA688C19}" srcOrd="1" destOrd="0" presId="urn:microsoft.com/office/officeart/2005/8/layout/cycle2"/>
    <dgm:cxn modelId="{A6547C17-9D65-4E2C-AC9F-487F8C2D8ECF}" type="presOf" srcId="{BE8D30C5-E169-4793-A5DA-F93AB62DB413}" destId="{7E2CE5C9-4DE8-4546-92EA-03FF148CA95F}" srcOrd="0" destOrd="0" presId="urn:microsoft.com/office/officeart/2005/8/layout/cycle2"/>
    <dgm:cxn modelId="{A215FB1A-F1D4-4E69-8128-3E1D6453EAA2}" srcId="{A3037F45-8F0D-432D-9D64-00274203F016}" destId="{E443547D-AC09-44C2-BA9F-049616F568A0}" srcOrd="5" destOrd="0" parTransId="{98B280E3-6085-4F45-A9A4-558125770888}" sibTransId="{EEDC039D-C2C2-4228-BA36-37C2865BAFFD}"/>
    <dgm:cxn modelId="{0B974E01-04EB-4D41-8440-FE446C42C183}" type="presOf" srcId="{6BA38833-21E1-4F6A-AB82-8EBA9A8A66D3}" destId="{FD52E660-E421-43BD-898D-309A8C304E3C}" srcOrd="0" destOrd="0" presId="urn:microsoft.com/office/officeart/2005/8/layout/cycle2"/>
    <dgm:cxn modelId="{51E3BB73-C569-4DF1-B3B6-9A741BC2BC8F}" srcId="{A3037F45-8F0D-432D-9D64-00274203F016}" destId="{4E5C6256-CE4E-4EA3-9B68-85F975E5BFCD}" srcOrd="0" destOrd="0" parTransId="{0CA23449-9249-4EBE-9588-C95D3FA35161}" sibTransId="{BE8D30C5-E169-4793-A5DA-F93AB62DB413}"/>
    <dgm:cxn modelId="{7271C067-CF4C-4C5D-89D4-C996289F01BC}" type="presOf" srcId="{7692B921-BEED-440B-9073-8FBAD405518A}" destId="{D8CD2871-42BF-40E3-BB24-CFE002036777}" srcOrd="0" destOrd="0" presId="urn:microsoft.com/office/officeart/2005/8/layout/cycle2"/>
    <dgm:cxn modelId="{195FA8B5-FD7E-40ED-A605-3FAD4DB697B1}" type="presOf" srcId="{EFF90F8A-703F-44DD-AF6C-B42D6BFEDF02}" destId="{3300A926-B8F3-4D2C-A349-BBA509742BDA}" srcOrd="0" destOrd="0" presId="urn:microsoft.com/office/officeart/2005/8/layout/cycle2"/>
    <dgm:cxn modelId="{8009B59B-1855-463A-A4E5-C430AC61B25A}" type="presOf" srcId="{EEDC039D-C2C2-4228-BA36-37C2865BAFFD}" destId="{F5F415B0-E1F0-4C00-A20C-10430EF04E02}" srcOrd="1" destOrd="0" presId="urn:microsoft.com/office/officeart/2005/8/layout/cycle2"/>
    <dgm:cxn modelId="{3C9469CE-E492-436A-BE25-3A4F1A0E2948}" type="presOf" srcId="{4E5C6256-CE4E-4EA3-9B68-85F975E5BFCD}" destId="{B8661F08-8F34-420D-9145-5A0C92AE0E7F}" srcOrd="0" destOrd="0" presId="urn:microsoft.com/office/officeart/2005/8/layout/cycle2"/>
    <dgm:cxn modelId="{F90195DA-3E12-4497-A40F-97E412AC3718}" type="presOf" srcId="{BE8D30C5-E169-4793-A5DA-F93AB62DB413}" destId="{9AA22671-B414-46A1-AB06-B3B0B8A3A298}" srcOrd="1" destOrd="0" presId="urn:microsoft.com/office/officeart/2005/8/layout/cycle2"/>
    <dgm:cxn modelId="{348FA7E4-AAA8-4E24-8BCE-9435B6309399}" type="presOf" srcId="{8CB49E64-DC00-45C2-8FDD-142F547B3178}" destId="{9021C9C3-05FE-4A7A-997C-39B4ACC5A75F}" srcOrd="1" destOrd="0" presId="urn:microsoft.com/office/officeart/2005/8/layout/cycle2"/>
    <dgm:cxn modelId="{BAC176EC-FE34-45F1-B6FB-FF10DD1A871B}" srcId="{A3037F45-8F0D-432D-9D64-00274203F016}" destId="{F53303CE-B6F7-49D6-A335-78168C483F8B}" srcOrd="2" destOrd="0" parTransId="{16073307-89D3-4F40-9B0C-F74519448C70}" sibTransId="{A6521CDB-D671-4438-B8D8-DDE314895A27}"/>
    <dgm:cxn modelId="{7AB1BD14-7EF2-4C73-95E2-98954C6D69B6}" type="presOf" srcId="{A6521CDB-D671-4438-B8D8-DDE314895A27}" destId="{AB1DD7F6-9BD7-469A-87B8-052B09352B49}" srcOrd="0" destOrd="0" presId="urn:microsoft.com/office/officeart/2005/8/layout/cycle2"/>
    <dgm:cxn modelId="{F0635F09-BBCD-4A1F-A3EA-C959F7B1CC22}" type="presOf" srcId="{AE015191-E1FF-4217-AB45-313B30955CBD}" destId="{F7BCBFBB-44D6-4623-ADE5-2FDF7BF16D6E}" srcOrd="0" destOrd="0" presId="urn:microsoft.com/office/officeart/2005/8/layout/cycle2"/>
    <dgm:cxn modelId="{6EF1FCA2-40F1-40E3-BC18-07EC8D41316D}" srcId="{A3037F45-8F0D-432D-9D64-00274203F016}" destId="{AE015191-E1FF-4217-AB45-313B30955CBD}" srcOrd="1" destOrd="0" parTransId="{3DE6AD38-E78F-426C-BF77-83DF75FBB574}" sibTransId="{8CB49E64-DC00-45C2-8FDD-142F547B3178}"/>
    <dgm:cxn modelId="{5881DF29-B669-4816-BF52-8BB925FD0E3F}" type="presOf" srcId="{EFF90F8A-703F-44DD-AF6C-B42D6BFEDF02}" destId="{F28E76EE-B6FE-44B3-A6D4-B35510F54B35}" srcOrd="1" destOrd="0" presId="urn:microsoft.com/office/officeart/2005/8/layout/cycle2"/>
    <dgm:cxn modelId="{878F7CB9-49BF-4C05-8AC4-56AB470C4910}" type="presParOf" srcId="{EC3D1588-5A43-48D8-BA19-E051FA7148AF}" destId="{B8661F08-8F34-420D-9145-5A0C92AE0E7F}" srcOrd="0" destOrd="0" presId="urn:microsoft.com/office/officeart/2005/8/layout/cycle2"/>
    <dgm:cxn modelId="{488174B5-AC0B-466E-A3B9-EEB104ABEC64}" type="presParOf" srcId="{EC3D1588-5A43-48D8-BA19-E051FA7148AF}" destId="{7E2CE5C9-4DE8-4546-92EA-03FF148CA95F}" srcOrd="1" destOrd="0" presId="urn:microsoft.com/office/officeart/2005/8/layout/cycle2"/>
    <dgm:cxn modelId="{C3F5DBF9-F26B-4495-9D48-BDF3760A4964}" type="presParOf" srcId="{7E2CE5C9-4DE8-4546-92EA-03FF148CA95F}" destId="{9AA22671-B414-46A1-AB06-B3B0B8A3A298}" srcOrd="0" destOrd="0" presId="urn:microsoft.com/office/officeart/2005/8/layout/cycle2"/>
    <dgm:cxn modelId="{B5997E7E-293B-475B-B913-AAA248013740}" type="presParOf" srcId="{EC3D1588-5A43-48D8-BA19-E051FA7148AF}" destId="{F7BCBFBB-44D6-4623-ADE5-2FDF7BF16D6E}" srcOrd="2" destOrd="0" presId="urn:microsoft.com/office/officeart/2005/8/layout/cycle2"/>
    <dgm:cxn modelId="{805E963F-5A7D-4184-905F-3F7E9FBC3080}" type="presParOf" srcId="{EC3D1588-5A43-48D8-BA19-E051FA7148AF}" destId="{134FAF0E-9428-405D-A8D0-6E0F8992B8E7}" srcOrd="3" destOrd="0" presId="urn:microsoft.com/office/officeart/2005/8/layout/cycle2"/>
    <dgm:cxn modelId="{DEBE70FB-F364-4845-8689-041A3B1A83D8}" type="presParOf" srcId="{134FAF0E-9428-405D-A8D0-6E0F8992B8E7}" destId="{9021C9C3-05FE-4A7A-997C-39B4ACC5A75F}" srcOrd="0" destOrd="0" presId="urn:microsoft.com/office/officeart/2005/8/layout/cycle2"/>
    <dgm:cxn modelId="{BE28CD9C-7481-4658-9042-F60A99FF7B9E}" type="presParOf" srcId="{EC3D1588-5A43-48D8-BA19-E051FA7148AF}" destId="{D194DBE1-496B-4EC3-B1B0-58338515097E}" srcOrd="4" destOrd="0" presId="urn:microsoft.com/office/officeart/2005/8/layout/cycle2"/>
    <dgm:cxn modelId="{97C5902B-4249-448A-9BA5-9A13DD284DC6}" type="presParOf" srcId="{EC3D1588-5A43-48D8-BA19-E051FA7148AF}" destId="{AB1DD7F6-9BD7-469A-87B8-052B09352B49}" srcOrd="5" destOrd="0" presId="urn:microsoft.com/office/officeart/2005/8/layout/cycle2"/>
    <dgm:cxn modelId="{FF94A11B-430E-4DAF-9493-2134FC93E17E}" type="presParOf" srcId="{AB1DD7F6-9BD7-469A-87B8-052B09352B49}" destId="{E19FAB6A-EFB7-4845-B0BB-FF43842F4C42}" srcOrd="0" destOrd="0" presId="urn:microsoft.com/office/officeart/2005/8/layout/cycle2"/>
    <dgm:cxn modelId="{7270E618-E986-42A7-90F0-5FEB7FE6ADC3}" type="presParOf" srcId="{EC3D1588-5A43-48D8-BA19-E051FA7148AF}" destId="{1E044529-2EE7-43B8-9681-78EE564F37BB}" srcOrd="6" destOrd="0" presId="urn:microsoft.com/office/officeart/2005/8/layout/cycle2"/>
    <dgm:cxn modelId="{66CE6F33-93E0-4EF5-941E-A4D47ECB9C6D}" type="presParOf" srcId="{EC3D1588-5A43-48D8-BA19-E051FA7148AF}" destId="{FD52E660-E421-43BD-898D-309A8C304E3C}" srcOrd="7" destOrd="0" presId="urn:microsoft.com/office/officeart/2005/8/layout/cycle2"/>
    <dgm:cxn modelId="{8DB6E61E-9BD0-49AA-8543-D27253E38DD5}" type="presParOf" srcId="{FD52E660-E421-43BD-898D-309A8C304E3C}" destId="{E2841727-60F8-4CBA-AACC-2DDBA15D3A21}" srcOrd="0" destOrd="0" presId="urn:microsoft.com/office/officeart/2005/8/layout/cycle2"/>
    <dgm:cxn modelId="{8D061DF7-22F3-4E92-90BD-1499EF4368C3}" type="presParOf" srcId="{EC3D1588-5A43-48D8-BA19-E051FA7148AF}" destId="{918B9806-7638-44CD-B345-3D1103436A26}" srcOrd="8" destOrd="0" presId="urn:microsoft.com/office/officeart/2005/8/layout/cycle2"/>
    <dgm:cxn modelId="{822841B5-6665-4534-84EC-388BA0156A4D}" type="presParOf" srcId="{EC3D1588-5A43-48D8-BA19-E051FA7148AF}" destId="{3300A926-B8F3-4D2C-A349-BBA509742BDA}" srcOrd="9" destOrd="0" presId="urn:microsoft.com/office/officeart/2005/8/layout/cycle2"/>
    <dgm:cxn modelId="{D86D3D74-4072-4FD4-8136-02C39D93A232}" type="presParOf" srcId="{3300A926-B8F3-4D2C-A349-BBA509742BDA}" destId="{F28E76EE-B6FE-44B3-A6D4-B35510F54B35}" srcOrd="0" destOrd="0" presId="urn:microsoft.com/office/officeart/2005/8/layout/cycle2"/>
    <dgm:cxn modelId="{BB0F1D4B-1E93-4F5B-9B47-CF5AB6E5087E}" type="presParOf" srcId="{EC3D1588-5A43-48D8-BA19-E051FA7148AF}" destId="{93739F88-9F01-49D3-B08F-3B03AF63FF86}" srcOrd="10" destOrd="0" presId="urn:microsoft.com/office/officeart/2005/8/layout/cycle2"/>
    <dgm:cxn modelId="{D2BD2AF5-0680-44EE-A95C-37AA5696F8A8}" type="presParOf" srcId="{EC3D1588-5A43-48D8-BA19-E051FA7148AF}" destId="{BDB24849-5A9D-4482-87B0-2E5E9E4F05C2}" srcOrd="11" destOrd="0" presId="urn:microsoft.com/office/officeart/2005/8/layout/cycle2"/>
    <dgm:cxn modelId="{8E2AB770-507D-4135-928C-BCD0E052F3D5}" type="presParOf" srcId="{BDB24849-5A9D-4482-87B0-2E5E9E4F05C2}" destId="{F5F415B0-E1F0-4C00-A20C-10430EF04E02}" srcOrd="0" destOrd="0" presId="urn:microsoft.com/office/officeart/2005/8/layout/cycle2"/>
    <dgm:cxn modelId="{8EC0D0D4-05D6-4261-817C-AEDDCB8A41F7}" type="presParOf" srcId="{EC3D1588-5A43-48D8-BA19-E051FA7148AF}" destId="{D8CD2871-42BF-40E3-BB24-CFE002036777}" srcOrd="12" destOrd="0" presId="urn:microsoft.com/office/officeart/2005/8/layout/cycle2"/>
    <dgm:cxn modelId="{1BDDA83D-9748-470A-9FF0-40D083ADFC9A}" type="presParOf" srcId="{EC3D1588-5A43-48D8-BA19-E051FA7148AF}" destId="{D465F23F-5237-4053-B3EF-04589B5101E5}" srcOrd="13" destOrd="0" presId="urn:microsoft.com/office/officeart/2005/8/layout/cycle2"/>
    <dgm:cxn modelId="{EB01A7D2-5C55-4868-A750-5CA6AF3DCEAF}" type="presParOf" srcId="{D465F23F-5237-4053-B3EF-04589B5101E5}" destId="{4FF7F168-787F-45C6-B19D-EFC2CA688C1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661F08-8F34-420D-9145-5A0C92AE0E7F}">
      <dsp:nvSpPr>
        <dsp:cNvPr id="0" name=""/>
        <dsp:cNvSpPr/>
      </dsp:nvSpPr>
      <dsp:spPr>
        <a:xfrm>
          <a:off x="1014563" y="26147"/>
          <a:ext cx="601032" cy="6010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500" kern="1200" smtClean="0"/>
            <a:t>gezondheid</a:t>
          </a:r>
          <a:endParaRPr lang="nl-NL" sz="500" kern="1200"/>
        </a:p>
      </dsp:txBody>
      <dsp:txXfrm>
        <a:off x="1102582" y="114166"/>
        <a:ext cx="424994" cy="424994"/>
      </dsp:txXfrm>
    </dsp:sp>
    <dsp:sp modelId="{7E2CE5C9-4DE8-4546-92EA-03FF148CA95F}">
      <dsp:nvSpPr>
        <dsp:cNvPr id="0" name=""/>
        <dsp:cNvSpPr/>
      </dsp:nvSpPr>
      <dsp:spPr>
        <a:xfrm rot="1542857">
          <a:off x="1637656" y="419040"/>
          <a:ext cx="159708" cy="2028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400" kern="1200"/>
        </a:p>
      </dsp:txBody>
      <dsp:txXfrm>
        <a:off x="1640028" y="449216"/>
        <a:ext cx="111796" cy="121708"/>
      </dsp:txXfrm>
    </dsp:sp>
    <dsp:sp modelId="{F7BCBFBB-44D6-4623-ADE5-2FDF7BF16D6E}">
      <dsp:nvSpPr>
        <dsp:cNvPr id="0" name=""/>
        <dsp:cNvSpPr/>
      </dsp:nvSpPr>
      <dsp:spPr>
        <a:xfrm>
          <a:off x="1827570" y="417670"/>
          <a:ext cx="601032" cy="6010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500" kern="1200" smtClean="0"/>
            <a:t>veiligheid</a:t>
          </a:r>
          <a:endParaRPr lang="nl-NL" sz="500" kern="1200"/>
        </a:p>
      </dsp:txBody>
      <dsp:txXfrm>
        <a:off x="1915589" y="505689"/>
        <a:ext cx="424994" cy="424994"/>
      </dsp:txXfrm>
    </dsp:sp>
    <dsp:sp modelId="{134FAF0E-9428-405D-A8D0-6E0F8992B8E7}">
      <dsp:nvSpPr>
        <dsp:cNvPr id="0" name=""/>
        <dsp:cNvSpPr/>
      </dsp:nvSpPr>
      <dsp:spPr>
        <a:xfrm rot="4628571">
          <a:off x="2147624" y="1052228"/>
          <a:ext cx="159708" cy="2028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400" kern="1200"/>
        </a:p>
      </dsp:txBody>
      <dsp:txXfrm>
        <a:off x="2166249" y="1069443"/>
        <a:ext cx="111796" cy="121708"/>
      </dsp:txXfrm>
    </dsp:sp>
    <dsp:sp modelId="{D194DBE1-496B-4EC3-B1B0-58338515097E}">
      <dsp:nvSpPr>
        <dsp:cNvPr id="0" name=""/>
        <dsp:cNvSpPr/>
      </dsp:nvSpPr>
      <dsp:spPr>
        <a:xfrm>
          <a:off x="2028366" y="1297416"/>
          <a:ext cx="601032" cy="601032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500" b="1" kern="1200" dirty="0" smtClean="0"/>
            <a:t>psychosociale risico’s</a:t>
          </a:r>
          <a:endParaRPr lang="nl-NL" sz="500" kern="1200" dirty="0"/>
        </a:p>
      </dsp:txBody>
      <dsp:txXfrm>
        <a:off x="2116385" y="1385435"/>
        <a:ext cx="424994" cy="424994"/>
      </dsp:txXfrm>
    </dsp:sp>
    <dsp:sp modelId="{AB1DD7F6-9BD7-469A-87B8-052B09352B49}">
      <dsp:nvSpPr>
        <dsp:cNvPr id="0" name=""/>
        <dsp:cNvSpPr/>
      </dsp:nvSpPr>
      <dsp:spPr>
        <a:xfrm rot="7714286">
          <a:off x="1970537" y="1845724"/>
          <a:ext cx="159708" cy="2028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400" kern="1200"/>
        </a:p>
      </dsp:txBody>
      <dsp:txXfrm rot="10800000">
        <a:off x="2009429" y="1867564"/>
        <a:ext cx="111796" cy="121708"/>
      </dsp:txXfrm>
    </dsp:sp>
    <dsp:sp modelId="{1E044529-2EE7-43B8-9681-78EE564F37BB}">
      <dsp:nvSpPr>
        <dsp:cNvPr id="0" name=""/>
        <dsp:cNvSpPr/>
      </dsp:nvSpPr>
      <dsp:spPr>
        <a:xfrm>
          <a:off x="1465748" y="2002917"/>
          <a:ext cx="601032" cy="6010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500" kern="1200" smtClean="0"/>
            <a:t>ergonomie</a:t>
          </a:r>
          <a:endParaRPr lang="nl-NL" sz="500" kern="1200"/>
        </a:p>
      </dsp:txBody>
      <dsp:txXfrm>
        <a:off x="1553767" y="2090936"/>
        <a:ext cx="424994" cy="424994"/>
      </dsp:txXfrm>
    </dsp:sp>
    <dsp:sp modelId="{FD52E660-E421-43BD-898D-309A8C304E3C}">
      <dsp:nvSpPr>
        <dsp:cNvPr id="0" name=""/>
        <dsp:cNvSpPr/>
      </dsp:nvSpPr>
      <dsp:spPr>
        <a:xfrm rot="10800000">
          <a:off x="1239745" y="2202009"/>
          <a:ext cx="159708" cy="2028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400" kern="1200"/>
        </a:p>
      </dsp:txBody>
      <dsp:txXfrm rot="10800000">
        <a:off x="1287657" y="2242579"/>
        <a:ext cx="111796" cy="121708"/>
      </dsp:txXfrm>
    </dsp:sp>
    <dsp:sp modelId="{918B9806-7638-44CD-B345-3D1103436A26}">
      <dsp:nvSpPr>
        <dsp:cNvPr id="0" name=""/>
        <dsp:cNvSpPr/>
      </dsp:nvSpPr>
      <dsp:spPr>
        <a:xfrm>
          <a:off x="563378" y="2002917"/>
          <a:ext cx="601032" cy="6010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500" kern="1200" smtClean="0"/>
            <a:t>hygiëne</a:t>
          </a:r>
          <a:endParaRPr lang="nl-NL" sz="500" kern="1200"/>
        </a:p>
      </dsp:txBody>
      <dsp:txXfrm>
        <a:off x="651397" y="2090936"/>
        <a:ext cx="424994" cy="424994"/>
      </dsp:txXfrm>
    </dsp:sp>
    <dsp:sp modelId="{3300A926-B8F3-4D2C-A349-BBA509742BDA}">
      <dsp:nvSpPr>
        <dsp:cNvPr id="0" name=""/>
        <dsp:cNvSpPr/>
      </dsp:nvSpPr>
      <dsp:spPr>
        <a:xfrm rot="13885714">
          <a:off x="505549" y="1852792"/>
          <a:ext cx="159708" cy="2028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400" kern="1200"/>
        </a:p>
      </dsp:txBody>
      <dsp:txXfrm rot="10800000">
        <a:off x="544441" y="1912092"/>
        <a:ext cx="111796" cy="121708"/>
      </dsp:txXfrm>
    </dsp:sp>
    <dsp:sp modelId="{93739F88-9F01-49D3-B08F-3B03AF63FF86}">
      <dsp:nvSpPr>
        <dsp:cNvPr id="0" name=""/>
        <dsp:cNvSpPr/>
      </dsp:nvSpPr>
      <dsp:spPr>
        <a:xfrm>
          <a:off x="760" y="1297416"/>
          <a:ext cx="601032" cy="6010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500" kern="1200" smtClean="0"/>
            <a:t>leefmilieu</a:t>
          </a:r>
          <a:endParaRPr lang="nl-NL" sz="500" kern="1200"/>
        </a:p>
      </dsp:txBody>
      <dsp:txXfrm>
        <a:off x="88779" y="1385435"/>
        <a:ext cx="424994" cy="424994"/>
      </dsp:txXfrm>
    </dsp:sp>
    <dsp:sp modelId="{BDB24849-5A9D-4482-87B0-2E5E9E4F05C2}">
      <dsp:nvSpPr>
        <dsp:cNvPr id="0" name=""/>
        <dsp:cNvSpPr/>
      </dsp:nvSpPr>
      <dsp:spPr>
        <a:xfrm rot="16971429">
          <a:off x="320814" y="1061042"/>
          <a:ext cx="159708" cy="2028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400" kern="1200"/>
        </a:p>
      </dsp:txBody>
      <dsp:txXfrm>
        <a:off x="339439" y="1124967"/>
        <a:ext cx="111796" cy="121708"/>
      </dsp:txXfrm>
    </dsp:sp>
    <dsp:sp modelId="{D8CD2871-42BF-40E3-BB24-CFE002036777}">
      <dsp:nvSpPr>
        <dsp:cNvPr id="0" name=""/>
        <dsp:cNvSpPr/>
      </dsp:nvSpPr>
      <dsp:spPr>
        <a:xfrm>
          <a:off x="201556" y="417670"/>
          <a:ext cx="601032" cy="6010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500" kern="1200" smtClean="0"/>
            <a:t>verfraaiing</a:t>
          </a:r>
          <a:endParaRPr lang="nl-NL" sz="500" kern="1200"/>
        </a:p>
      </dsp:txBody>
      <dsp:txXfrm>
        <a:off x="289575" y="505689"/>
        <a:ext cx="424994" cy="424994"/>
      </dsp:txXfrm>
    </dsp:sp>
    <dsp:sp modelId="{D465F23F-5237-4053-B3EF-04589B5101E5}">
      <dsp:nvSpPr>
        <dsp:cNvPr id="0" name=""/>
        <dsp:cNvSpPr/>
      </dsp:nvSpPr>
      <dsp:spPr>
        <a:xfrm rot="20057143">
          <a:off x="824649" y="422962"/>
          <a:ext cx="159708" cy="2028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400" kern="1200"/>
        </a:p>
      </dsp:txBody>
      <dsp:txXfrm>
        <a:off x="827021" y="473926"/>
        <a:ext cx="111796" cy="121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1C6FF-DBA5-4691-9602-A328C347C0B3}" type="datetimeFigureOut">
              <a:rPr lang="nl-BE" smtClean="0"/>
              <a:t>14/06/2018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48634-04B5-4BFE-9B68-A25C4859D5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8907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9ED85-7433-4578-AAF7-C7082435DEEC}" type="slidenum">
              <a:rPr lang="nl-BE" smtClean="0">
                <a:solidFill>
                  <a:prstClr val="black"/>
                </a:solidFill>
              </a:rPr>
              <a:pPr/>
              <a:t>8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47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9ED85-7433-4578-AAF7-C7082435DEEC}" type="slidenum">
              <a:rPr lang="nl-BE" smtClean="0">
                <a:solidFill>
                  <a:prstClr val="black"/>
                </a:solidFill>
              </a:rPr>
              <a:pPr/>
              <a:t>9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475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9ED85-7433-4578-AAF7-C7082435DEEC}" type="slidenum">
              <a:rPr lang="nl-BE" smtClean="0">
                <a:solidFill>
                  <a:prstClr val="black"/>
                </a:solidFill>
              </a:rPr>
              <a:pPr/>
              <a:t>10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475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9ED85-7433-4578-AAF7-C7082435DEEC}" type="slidenum">
              <a:rPr lang="nl-BE" smtClean="0">
                <a:solidFill>
                  <a:prstClr val="black"/>
                </a:solidFill>
              </a:rPr>
              <a:pPr/>
              <a:t>11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475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9ED85-7433-4578-AAF7-C7082435DEEC}" type="slidenum">
              <a:rPr lang="nl-BE" smtClean="0">
                <a:solidFill>
                  <a:prstClr val="black"/>
                </a:solidFill>
              </a:rPr>
              <a:pPr/>
              <a:t>12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475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/>
              <a:t>14/06/2018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1718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/>
              <a:t>14/06/2018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83259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642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1660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2909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221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6155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6436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378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0595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1881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08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/>
              <a:t>14/06/2018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88146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208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283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7110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333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581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28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7743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043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7590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67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1502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373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28948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7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55324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833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22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812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176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28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66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740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507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669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23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22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28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799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994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46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74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/>
              <a:t>14/06/2018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0718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57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145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721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49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64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671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7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2770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1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671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/>
              <a:t>14/06/2018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2099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52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78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080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4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504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4806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430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8122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654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88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/>
              <a:t>14/06/2018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06462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389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67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11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361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479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3968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0046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049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2776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37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/>
              <a:t>14/06/2018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32901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732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764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482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795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8512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8959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1366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2558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047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5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/>
              <a:t>14/06/2018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70234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609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609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9557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0657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162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3750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809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224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718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77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/>
              <a:t>14/06/2018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18394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1295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796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990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603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4004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66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209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1588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583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61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/>
              <a:t>14/06/2018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75359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759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198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140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194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382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047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982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7995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832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58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/>
              <a:t>14/06/2018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68543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6198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759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198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140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194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38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047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982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7995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8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8BDA0-52B2-47A7-999B-EB3D819238FA}" type="datetimeFigureOut">
              <a:rPr lang="nl-BE" smtClean="0"/>
              <a:t>14/06/2018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CA03B-E657-4D41-A220-D27B76BB191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40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7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5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42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522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8BDA0-52B2-47A7-999B-EB3D819238FA}" type="datetimeFigureOut">
              <a:rPr lang="nl-BE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CA03B-E657-4D41-A220-D27B76BB1919}" type="slidenum">
              <a:rPr lang="nl-B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4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0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0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72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1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9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8BDA0-52B2-47A7-999B-EB3D819238FA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CA03B-E657-4D41-A220-D27B76BB1919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9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mailto:Bram.Rotthier@kuleuven.be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mailto:Bram.Rotthier@kuleuven.be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Bram.Rotthier@kuleuven.b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Wim@o2o.b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Wim@o2o.b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hyperlink" Target="mailto:Wim.Roels@cyclevalley.b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png"/><Relationship Id="rId7" Type="http://schemas.openxmlformats.org/officeDocument/2006/relationships/image" Target="../media/image34.jpeg"/><Relationship Id="rId2" Type="http://schemas.openxmlformats.org/officeDocument/2006/relationships/hyperlink" Target="mailto:Wim.Roels@cyclevalley.b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hyperlink" Target="mailto:Wim.Roels@cyclevalley.b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be/url?sa=i&amp;rct=j&amp;q=&amp;esrc=s&amp;source=imgres&amp;cd=&amp;ved=0ahUKEwig-dDhioXSAhWL2RoKHTVPB6EQjRwIBw&amp;url=http://www.jobat.be/nl/artikels/het-geheim-achter-het-logo-van-bpost/&amp;psig=AFQjCNENd3V5Kamx6N_aEn0ZnftrrwTkMQ&amp;ust=1486800788417663" TargetMode="External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jpg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artbikes.eu/" TargetMode="External"/><Relationship Id="rId2" Type="http://schemas.openxmlformats.org/officeDocument/2006/relationships/hyperlink" Target="mailto:info@bycykel.be" TargetMode="Externa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7.jp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info@bycykel.be" TargetMode="Externa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bjorn.devriese@stad.gent" TargetMode="Externa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2.jpeg"/><Relationship Id="rId2" Type="http://schemas.openxmlformats.org/officeDocument/2006/relationships/hyperlink" Target="mailto:info@bycykel.be" TargetMode="Externa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info@bycykel.be" TargetMode="External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info@bycykel.be" TargetMode="Externa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Jan.Vanhee@stad.gen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Jan.Vanhee@stad.gent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6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hyperlink" Target="mailto:Jan.Vanhee@stad.gen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Johannes@autodelen.ne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Johannes@autodelen.net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jpeg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12" Type="http://schemas.openxmlformats.org/officeDocument/2006/relationships/image" Target="../media/image66.jpeg"/><Relationship Id="rId2" Type="http://schemas.openxmlformats.org/officeDocument/2006/relationships/hyperlink" Target="mailto:Johannes@autodelen.ne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2" Type="http://schemas.openxmlformats.org/officeDocument/2006/relationships/hyperlink" Target="mailto:Johannes@autodelen.ne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bjorn.devriese@stad.gent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autobedrijfvanderlinden@skynet.b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autobedrijfvanderlinden@skynet.be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hyperlink" Target="mailto:autobedrijfvanderlinden@skynet.b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jpeg"/><Relationship Id="rId5" Type="http://schemas.microsoft.com/office/2007/relationships/hdphoto" Target="../media/hdphoto1.wdp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.png"/><Relationship Id="rId7" Type="http://schemas.openxmlformats.org/officeDocument/2006/relationships/image" Target="../media/image81.jpeg"/><Relationship Id="rId2" Type="http://schemas.openxmlformats.org/officeDocument/2006/relationships/hyperlink" Target="mailto:autobedrijfvanderlinden@skynet.be" TargetMode="Externa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Nils.Wuytens@thenewdrive.be" TargetMode="Externa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Nils.Wuytens@thenewdrive.be" TargetMode="External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Nils.Wuytens@thenewdrive.be" TargetMode="External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Nils.Wuytens@thenewdrive.be" TargetMode="External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Nils.Wuytens@thenewdrive.be" TargetMode="External"/><Relationship Id="rId1" Type="http://schemas.openxmlformats.org/officeDocument/2006/relationships/slideLayout" Target="../slideLayouts/slideLayout46.xml"/><Relationship Id="rId4" Type="http://schemas.openxmlformats.org/officeDocument/2006/relationships/hyperlink" Target="http://www.platformelektrischebedrijfswagens.be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hdb@traject.be" TargetMode="Externa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Frank.Claeys@HoGent.b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hdb@traject.b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hyperlink" Target="mailto:hdb@traject.b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8.xml"/><Relationship Id="rId4" Type="http://schemas.openxmlformats.org/officeDocument/2006/relationships/hyperlink" Target="mailto:hdb@traject.be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8.xml"/><Relationship Id="rId5" Type="http://schemas.openxmlformats.org/officeDocument/2006/relationships/hyperlink" Target="mailto:hdb@traject.be" TargetMode="External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8.xml"/><Relationship Id="rId6" Type="http://schemas.openxmlformats.org/officeDocument/2006/relationships/hyperlink" Target="mailto:hdb@traject.be" TargetMode="Externa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ovanneste@kpmg.com" TargetMode="Externa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9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ovanneste@kpmg.com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Philippe.debock@stad.ge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Philippe.debock@stad.gen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maas.eu/" TargetMode="External"/><Relationship Id="rId5" Type="http://schemas.openxmlformats.org/officeDocument/2006/relationships/hyperlink" Target="https://verkeerscentrumgent.waylay.io/dashboard" TargetMode="External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Philippe.debock@stad.gen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witter.com/VerkeerGent" TargetMode="External"/><Relationship Id="rId4" Type="http://schemas.openxmlformats.org/officeDocument/2006/relationships/hyperlink" Target="mailto:Mobiliteit@stad.gent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hyperlink" Target="mailto:Frank.Claeys@HoGent.be" TargetMode="External"/><Relationship Id="rId1" Type="http://schemas.openxmlformats.org/officeDocument/2006/relationships/slideLayout" Target="../slideLayouts/slideLayout7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henewdrive.be/" TargetMode="External"/><Relationship Id="rId13" Type="http://schemas.openxmlformats.org/officeDocument/2006/relationships/image" Target="../media/image104.jpeg"/><Relationship Id="rId18" Type="http://schemas.openxmlformats.org/officeDocument/2006/relationships/image" Target="../media/image107.jpeg"/><Relationship Id="rId26" Type="http://schemas.openxmlformats.org/officeDocument/2006/relationships/image" Target="../media/image111.png"/><Relationship Id="rId3" Type="http://schemas.openxmlformats.org/officeDocument/2006/relationships/image" Target="../media/image2.png"/><Relationship Id="rId21" Type="http://schemas.openxmlformats.org/officeDocument/2006/relationships/hyperlink" Target="https://www.hogent.be/" TargetMode="External"/><Relationship Id="rId34" Type="http://schemas.openxmlformats.org/officeDocument/2006/relationships/image" Target="../media/image116.png"/><Relationship Id="rId7" Type="http://schemas.openxmlformats.org/officeDocument/2006/relationships/image" Target="../media/image101.png"/><Relationship Id="rId12" Type="http://schemas.openxmlformats.org/officeDocument/2006/relationships/hyperlink" Target="http://bycykel.be/" TargetMode="External"/><Relationship Id="rId17" Type="http://schemas.openxmlformats.org/officeDocument/2006/relationships/hyperlink" Target="https://www.traject.be/nl" TargetMode="External"/><Relationship Id="rId25" Type="http://schemas.openxmlformats.org/officeDocument/2006/relationships/hyperlink" Target="https://home.kpmg.com/be/en/home.html" TargetMode="External"/><Relationship Id="rId33" Type="http://schemas.openxmlformats.org/officeDocument/2006/relationships/image" Target="../media/image115.png"/><Relationship Id="rId2" Type="http://schemas.openxmlformats.org/officeDocument/2006/relationships/hyperlink" Target="https://stad.gent/mobiliteit-openbare-werken/mobiliteit/plannen-projecten-subsidies-cijfers-scholenwerking/duurzame-bedrijfsmobiliteit" TargetMode="External"/><Relationship Id="rId16" Type="http://schemas.openxmlformats.org/officeDocument/2006/relationships/image" Target="../media/image106.jpeg"/><Relationship Id="rId20" Type="http://schemas.openxmlformats.org/officeDocument/2006/relationships/image" Target="../media/image108.jpeg"/><Relationship Id="rId29" Type="http://schemas.openxmlformats.org/officeDocument/2006/relationships/hyperlink" Target="https://www.autodelen.net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latformelektrischebedrijfswagens.be/" TargetMode="External"/><Relationship Id="rId11" Type="http://schemas.openxmlformats.org/officeDocument/2006/relationships/image" Target="../media/image103.jpeg"/><Relationship Id="rId24" Type="http://schemas.openxmlformats.org/officeDocument/2006/relationships/image" Target="../media/image110.jpeg"/><Relationship Id="rId32" Type="http://schemas.openxmlformats.org/officeDocument/2006/relationships/image" Target="../media/image114.jpeg"/><Relationship Id="rId5" Type="http://schemas.openxmlformats.org/officeDocument/2006/relationships/image" Target="../media/image100.png"/><Relationship Id="rId15" Type="http://schemas.openxmlformats.org/officeDocument/2006/relationships/hyperlink" Target="http://www.cyclevalley.be/" TargetMode="External"/><Relationship Id="rId23" Type="http://schemas.openxmlformats.org/officeDocument/2006/relationships/hyperlink" Target="https://www.biketowork.be/" TargetMode="External"/><Relationship Id="rId28" Type="http://schemas.openxmlformats.org/officeDocument/2006/relationships/image" Target="../media/image112.png"/><Relationship Id="rId10" Type="http://schemas.openxmlformats.org/officeDocument/2006/relationships/hyperlink" Target="http://vanderlinden.autocrew.be/" TargetMode="External"/><Relationship Id="rId19" Type="http://schemas.openxmlformats.org/officeDocument/2006/relationships/hyperlink" Target="https://fietsambassade.gent.be/nl" TargetMode="External"/><Relationship Id="rId31" Type="http://schemas.openxmlformats.org/officeDocument/2006/relationships/hyperlink" Target="https://stad.gent/mobiliteit-openbare-werken/mobiliteit/verkeerscentrum-gent" TargetMode="External"/><Relationship Id="rId4" Type="http://schemas.openxmlformats.org/officeDocument/2006/relationships/hyperlink" Target="https://iiw.kuleuven.be/apps/lev/Speedpedelec.html" TargetMode="External"/><Relationship Id="rId9" Type="http://schemas.openxmlformats.org/officeDocument/2006/relationships/image" Target="../media/image102.png"/><Relationship Id="rId14" Type="http://schemas.openxmlformats.org/officeDocument/2006/relationships/image" Target="../media/image105.jpeg"/><Relationship Id="rId22" Type="http://schemas.openxmlformats.org/officeDocument/2006/relationships/image" Target="../media/image109.png"/><Relationship Id="rId27" Type="http://schemas.openxmlformats.org/officeDocument/2006/relationships/hyperlink" Target="http://www.o2o.be/home" TargetMode="External"/><Relationship Id="rId30" Type="http://schemas.openxmlformats.org/officeDocument/2006/relationships/image" Target="../media/image113.jpeg"/><Relationship Id="rId35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Frank.Claeys@HoGent.be" TargetMode="Externa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Frank.Claeys@HoGent.be" TargetMode="External"/><Relationship Id="rId1" Type="http://schemas.openxmlformats.org/officeDocument/2006/relationships/slideLayout" Target="../slideLayouts/slideLayout10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Bram.Rotthier@kuleuven.b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Bram.Rotthier@kuleuven.b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ep 23"/>
          <p:cNvGrpSpPr/>
          <p:nvPr/>
        </p:nvGrpSpPr>
        <p:grpSpPr>
          <a:xfrm>
            <a:off x="-1116632" y="470943"/>
            <a:ext cx="11785425" cy="3119405"/>
            <a:chOff x="-1484887" y="1139103"/>
            <a:chExt cx="11929441" cy="3119405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6" name="Afgeronde rechthoek 15"/>
            <p:cNvSpPr/>
            <p:nvPr/>
          </p:nvSpPr>
          <p:spPr>
            <a:xfrm rot="19044266">
              <a:off x="-1484887" y="1139103"/>
              <a:ext cx="8237382" cy="1110376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7" name="Afgeronde rechthoek 16"/>
            <p:cNvSpPr/>
            <p:nvPr/>
          </p:nvSpPr>
          <p:spPr>
            <a:xfrm rot="19044266">
              <a:off x="4754463" y="2378655"/>
              <a:ext cx="5684332" cy="623277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8" name="Afgeronde rechthoek 17"/>
            <p:cNvSpPr/>
            <p:nvPr/>
          </p:nvSpPr>
          <p:spPr>
            <a:xfrm rot="19044266">
              <a:off x="6483264" y="2640346"/>
              <a:ext cx="3961290" cy="1047971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9" name="Afgeronde rechthoek 18"/>
            <p:cNvSpPr/>
            <p:nvPr/>
          </p:nvSpPr>
          <p:spPr>
            <a:xfrm rot="19044266">
              <a:off x="3302248" y="1714275"/>
              <a:ext cx="7049199" cy="910993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0" name="Afgeronde rechthoek 19"/>
            <p:cNvSpPr/>
            <p:nvPr/>
          </p:nvSpPr>
          <p:spPr>
            <a:xfrm rot="19044266">
              <a:off x="1814136" y="1684427"/>
              <a:ext cx="7478127" cy="723718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1" name="Afgeronde rechthoek 20"/>
            <p:cNvSpPr/>
            <p:nvPr/>
          </p:nvSpPr>
          <p:spPr>
            <a:xfrm rot="19044266">
              <a:off x="423836" y="1399905"/>
              <a:ext cx="7598358" cy="1004611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2" name="Afgeronde rechthoek 21"/>
            <p:cNvSpPr/>
            <p:nvPr/>
          </p:nvSpPr>
          <p:spPr>
            <a:xfrm rot="19044266">
              <a:off x="7971235" y="3635231"/>
              <a:ext cx="1971146" cy="623277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82" y="171492"/>
            <a:ext cx="1421798" cy="508553"/>
          </a:xfrm>
          <a:prstGeom prst="rect">
            <a:avLst/>
          </a:prstGeom>
        </p:spPr>
      </p:pic>
      <p:sp>
        <p:nvSpPr>
          <p:cNvPr id="26" name="Tekstvak 25"/>
          <p:cNvSpPr txBox="1"/>
          <p:nvPr/>
        </p:nvSpPr>
        <p:spPr>
          <a:xfrm>
            <a:off x="0" y="437195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b="1" i="1" dirty="0">
                <a:solidFill>
                  <a:srgbClr val="3A47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-sans"/>
              </a:rPr>
              <a:t>GENTS WOON-WERKVERKEER ZONDER KNOOP</a:t>
            </a:r>
            <a:endParaRPr lang="nl-BE" sz="2800" b="1" i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935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-252536" y="4731990"/>
            <a:ext cx="99459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3779911" y="4783720"/>
            <a:ext cx="5364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Bram </a:t>
            </a:r>
            <a:r>
              <a:rPr lang="nl-BE" sz="1300" dirty="0" err="1">
                <a:solidFill>
                  <a:prstClr val="white">
                    <a:lumMod val="85000"/>
                  </a:prstClr>
                </a:solidFill>
              </a:rPr>
              <a:t>Rotthier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 –  KU Leuven  –  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  <a:hlinkClick r:id="rId3"/>
              </a:rPr>
              <a:t>Bram.Rotthier@kuleuven.be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</a:t>
            </a:r>
          </a:p>
          <a:p>
            <a:pPr algn="r"/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Speed Pedelec 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22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vak 22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 smtClean="0">
                <a:solidFill>
                  <a:prstClr val="white">
                    <a:lumMod val="85000"/>
                  </a:prstClr>
                </a:solidFill>
              </a:rPr>
              <a:t>#WOONWERKGENT</a:t>
            </a:r>
            <a:endParaRPr lang="nl-BE" sz="1100" i="1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20" name="Picture 2" descr="http://www.pictogrammenwinkel.nl/images/waarschuwingen/lawaai-gevaa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36" y="3734128"/>
            <a:ext cx="935420" cy="83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ijdelijke aanduiding voor inhoud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548913"/>
            <a:ext cx="2382196" cy="1003207"/>
          </a:xfrm>
          <a:prstGeom prst="rect">
            <a:avLst/>
          </a:prstGeom>
        </p:spPr>
      </p:pic>
      <p:pic>
        <p:nvPicPr>
          <p:cNvPr id="25" name="Tijdelijke aanduiding voor inhoud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548912"/>
            <a:ext cx="3096344" cy="1676281"/>
          </a:xfrm>
          <a:prstGeom prst="rect">
            <a:avLst/>
          </a:prstGeom>
        </p:spPr>
      </p:pic>
      <p:pic>
        <p:nvPicPr>
          <p:cNvPr id="26" name="Tijdelijke aanduiding voor inhoud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9702"/>
            <a:ext cx="3096344" cy="1740526"/>
          </a:xfrm>
          <a:prstGeom prst="rect">
            <a:avLst/>
          </a:prstGeom>
        </p:spPr>
      </p:pic>
      <p:grpSp>
        <p:nvGrpSpPr>
          <p:cNvPr id="6" name="Groep 5"/>
          <p:cNvGrpSpPr/>
          <p:nvPr/>
        </p:nvGrpSpPr>
        <p:grpSpPr>
          <a:xfrm>
            <a:off x="230348" y="2548913"/>
            <a:ext cx="2685468" cy="1676281"/>
            <a:chOff x="1115616" y="2355726"/>
            <a:chExt cx="2160240" cy="1224136"/>
          </a:xfrm>
        </p:grpSpPr>
        <p:sp>
          <p:nvSpPr>
            <p:cNvPr id="5" name="Rechthoek 4"/>
            <p:cNvSpPr/>
            <p:nvPr/>
          </p:nvSpPr>
          <p:spPr>
            <a:xfrm>
              <a:off x="1115616" y="2355726"/>
              <a:ext cx="2160240" cy="12241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2384918"/>
              <a:ext cx="2115345" cy="1045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" name="Tijdelijke aanduiding voor inhoud 2"/>
          <p:cNvSpPr>
            <a:spLocks noGrp="1"/>
          </p:cNvSpPr>
          <p:nvPr>
            <p:ph idx="1"/>
          </p:nvPr>
        </p:nvSpPr>
        <p:spPr>
          <a:xfrm>
            <a:off x="662818" y="1307597"/>
            <a:ext cx="4923226" cy="3394472"/>
          </a:xfrm>
        </p:spPr>
        <p:txBody>
          <a:bodyPr/>
          <a:lstStyle/>
          <a:p>
            <a:pPr marL="0" indent="0">
              <a:buNone/>
            </a:pPr>
            <a:r>
              <a:rPr lang="nl-BE" sz="25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Antwoord op verschillende maatschappelijke uitdagingen</a:t>
            </a:r>
            <a:endParaRPr lang="nl-BE" sz="25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7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-252536" y="4731990"/>
            <a:ext cx="99459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3779911" y="4783720"/>
            <a:ext cx="5364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Bram </a:t>
            </a:r>
            <a:r>
              <a:rPr lang="nl-BE" sz="1300" dirty="0" err="1">
                <a:solidFill>
                  <a:prstClr val="white">
                    <a:lumMod val="85000"/>
                  </a:prstClr>
                </a:solidFill>
              </a:rPr>
              <a:t>Rotthier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 –  KU Leuven  –  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  <a:hlinkClick r:id="rId3"/>
              </a:rPr>
              <a:t>Bram.Rotthier@kuleuven.be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</a:t>
            </a:r>
          </a:p>
          <a:p>
            <a:pPr algn="r"/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Speed Pedelec 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22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vak 22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 smtClean="0">
                <a:solidFill>
                  <a:prstClr val="white">
                    <a:lumMod val="85000"/>
                  </a:prstClr>
                </a:solidFill>
              </a:rPr>
              <a:t>#WOONWERKGENT</a:t>
            </a:r>
            <a:endParaRPr lang="nl-BE" sz="1100" i="1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27" name="Tijdelijke aanduiding voor inhoud 2"/>
          <p:cNvSpPr>
            <a:spLocks noGrp="1"/>
          </p:cNvSpPr>
          <p:nvPr>
            <p:ph idx="1"/>
          </p:nvPr>
        </p:nvSpPr>
        <p:spPr>
          <a:xfrm>
            <a:off x="693814" y="1337518"/>
            <a:ext cx="4923226" cy="3394472"/>
          </a:xfrm>
        </p:spPr>
        <p:txBody>
          <a:bodyPr/>
          <a:lstStyle/>
          <a:p>
            <a:pPr marL="0" indent="0">
              <a:buNone/>
            </a:pPr>
            <a:r>
              <a:rPr lang="nl-BE" sz="25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“Vree wijs”</a:t>
            </a:r>
            <a:endParaRPr lang="nl-BE" sz="2500" dirty="0" smtClean="0">
              <a:solidFill>
                <a:schemeClr val="bg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867" y="2850158"/>
            <a:ext cx="3329403" cy="173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327" y="411509"/>
            <a:ext cx="3100161" cy="196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5435" y="1468170"/>
            <a:ext cx="1646990" cy="89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 1"/>
          <p:cNvGrpSpPr/>
          <p:nvPr/>
        </p:nvGrpSpPr>
        <p:grpSpPr>
          <a:xfrm>
            <a:off x="3846047" y="2747762"/>
            <a:ext cx="1738862" cy="1893633"/>
            <a:chOff x="3923928" y="2536544"/>
            <a:chExt cx="2188220" cy="2188220"/>
          </a:xfrm>
        </p:grpSpPr>
        <p:sp>
          <p:nvSpPr>
            <p:cNvPr id="28" name="Rechthoek 27"/>
            <p:cNvSpPr/>
            <p:nvPr/>
          </p:nvSpPr>
          <p:spPr>
            <a:xfrm>
              <a:off x="4067945" y="2645984"/>
              <a:ext cx="2009576" cy="201399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pic>
          <p:nvPicPr>
            <p:cNvPr id="2053" name="Picture 5" descr="Afbeeldingsresultaat voor sport cycling drawi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2536544"/>
              <a:ext cx="2188220" cy="2188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327" y="2866957"/>
            <a:ext cx="2581528" cy="172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Rechte verbindingslijn 3"/>
          <p:cNvCxnSpPr/>
          <p:nvPr/>
        </p:nvCxnSpPr>
        <p:spPr>
          <a:xfrm flipV="1">
            <a:off x="5848218" y="2866957"/>
            <a:ext cx="2597637" cy="1721017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/>
          <p:cNvCxnSpPr/>
          <p:nvPr/>
        </p:nvCxnSpPr>
        <p:spPr>
          <a:xfrm>
            <a:off x="5864327" y="2866957"/>
            <a:ext cx="2581528" cy="1721017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32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-252536" y="4731990"/>
            <a:ext cx="99459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3779911" y="4783720"/>
            <a:ext cx="5364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Bram </a:t>
            </a:r>
            <a:r>
              <a:rPr lang="nl-BE" sz="1300" dirty="0" err="1">
                <a:solidFill>
                  <a:prstClr val="white">
                    <a:lumMod val="85000"/>
                  </a:prstClr>
                </a:solidFill>
              </a:rPr>
              <a:t>Rotthier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 –  KU Leuven  –  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  <a:hlinkClick r:id="rId3"/>
              </a:rPr>
              <a:t>Bram.Rotthier@kuleuven.be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</a:t>
            </a:r>
          </a:p>
          <a:p>
            <a:pPr algn="r"/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Speed Pedelec 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22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vak 22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 smtClean="0">
                <a:solidFill>
                  <a:prstClr val="white">
                    <a:lumMod val="85000"/>
                  </a:prstClr>
                </a:solidFill>
              </a:rPr>
              <a:t>#WOONWERKGENT</a:t>
            </a:r>
            <a:endParaRPr lang="nl-BE" sz="1100" i="1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27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337518"/>
            <a:ext cx="8379610" cy="33944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BE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Wat bieden we aan?</a:t>
            </a:r>
          </a:p>
          <a:p>
            <a:pPr marL="0" indent="0">
              <a:buNone/>
            </a:pPr>
            <a:endParaRPr lang="nl-BE" sz="2500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nl-BE" sz="2500" dirty="0" smtClean="0">
                <a:solidFill>
                  <a:schemeClr val="bg1"/>
                </a:solidFill>
                <a:sym typeface="Wingdings" panose="05000000000000000000" pitchFamily="2" charset="2"/>
              </a:rPr>
              <a:t>Info over speed pedelec</a:t>
            </a:r>
          </a:p>
          <a:p>
            <a:pPr marL="457200" lvl="1" indent="0">
              <a:buNone/>
            </a:pPr>
            <a:r>
              <a:rPr lang="nl-BE" sz="21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Gebruik, technisch, wetgevend…</a:t>
            </a:r>
          </a:p>
          <a:p>
            <a:endParaRPr lang="nl-BE" sz="2500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nl-BE" sz="2500" dirty="0" smtClean="0">
                <a:solidFill>
                  <a:schemeClr val="bg1"/>
                </a:solidFill>
                <a:sym typeface="Wingdings" panose="05000000000000000000" pitchFamily="2" charset="2"/>
              </a:rPr>
              <a:t>Onderzoek rond de speed pedelec </a:t>
            </a:r>
            <a:r>
              <a:rPr lang="nl-BE" sz="2500" i="1" dirty="0" smtClean="0">
                <a:solidFill>
                  <a:schemeClr val="bg1"/>
                </a:solidFill>
                <a:sym typeface="Wingdings" panose="05000000000000000000" pitchFamily="2" charset="2"/>
              </a:rPr>
              <a:t>(SNEL 365)</a:t>
            </a:r>
          </a:p>
          <a:p>
            <a:endParaRPr lang="nl-BE" sz="2500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nl-BE" sz="2500" dirty="0" smtClean="0">
                <a:solidFill>
                  <a:schemeClr val="bg1"/>
                </a:solidFill>
                <a:sym typeface="Wingdings" panose="05000000000000000000" pitchFamily="2" charset="2"/>
              </a:rPr>
              <a:t>Kwaliteitmeetsysteem </a:t>
            </a:r>
            <a:r>
              <a:rPr lang="nl-BE" sz="2500" i="1" dirty="0" smtClean="0">
                <a:solidFill>
                  <a:schemeClr val="bg1"/>
                </a:solidFill>
                <a:sym typeface="Wingdings" panose="05000000000000000000" pitchFamily="2" charset="2"/>
              </a:rPr>
              <a:t>(</a:t>
            </a:r>
            <a:r>
              <a:rPr lang="nl-BE" sz="2500" i="1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TGVelo</a:t>
            </a:r>
            <a:r>
              <a:rPr lang="nl-BE" sz="2500" i="1" dirty="0" smtClean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</a:p>
          <a:p>
            <a:endParaRPr lang="nl-BE" sz="2500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nl-BE" sz="2500" dirty="0" smtClean="0">
                <a:solidFill>
                  <a:schemeClr val="bg1"/>
                </a:solidFill>
                <a:sym typeface="Wingdings" panose="05000000000000000000" pitchFamily="2" charset="2"/>
              </a:rPr>
              <a:t>Info over “universeel laden” </a:t>
            </a:r>
            <a:r>
              <a:rPr lang="nl-BE" sz="2500" i="1" dirty="0" smtClean="0">
                <a:solidFill>
                  <a:schemeClr val="bg1"/>
                </a:solidFill>
                <a:sym typeface="Wingdings" panose="05000000000000000000" pitchFamily="2" charset="2"/>
              </a:rPr>
              <a:t>(</a:t>
            </a:r>
            <a:r>
              <a:rPr lang="nl-BE" sz="2500" i="1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ULiVE</a:t>
            </a:r>
            <a:r>
              <a:rPr lang="nl-BE" sz="2500" i="1" dirty="0" smtClean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  <a:endParaRPr lang="nl-BE" sz="25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2" name="AutoShape 2" descr="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>
              <a:solidFill>
                <a:prstClr val="black"/>
              </a:solidFill>
            </a:endParaRPr>
          </a:p>
        </p:txBody>
      </p:sp>
      <p:sp>
        <p:nvSpPr>
          <p:cNvPr id="10" name="Afgeronde rechthoek 9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61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Wim </a:t>
            </a:r>
            <a:r>
              <a:rPr lang="nl-BE" sz="1300" dirty="0" err="1" smtClean="0">
                <a:solidFill>
                  <a:prstClr val="white">
                    <a:lumMod val="85000"/>
                  </a:prstClr>
                </a:solidFill>
              </a:rPr>
              <a:t>Floré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– 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o2o –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2"/>
              </a:rPr>
              <a:t>Wim@o2o.be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14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sp>
        <p:nvSpPr>
          <p:cNvPr id="34" name="Tijdelijke aanduiding voor tekst 4">
            <a:extLst>
              <a:ext uri="{FF2B5EF4-FFF2-40B4-BE49-F238E27FC236}">
                <a16:creationId xmlns:a16="http://schemas.microsoft.com/office/drawing/2014/main" xmlns="" id="{3402A30E-E2AF-429A-B318-5D22A8570DC9}"/>
              </a:ext>
            </a:extLst>
          </p:cNvPr>
          <p:cNvSpPr txBox="1">
            <a:spLocks/>
          </p:cNvSpPr>
          <p:nvPr/>
        </p:nvSpPr>
        <p:spPr>
          <a:xfrm>
            <a:off x="-685555" y="1190479"/>
            <a:ext cx="1196585" cy="402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32DF48C9-A612-4937-9728-30CD9CAFD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94024"/>
            <a:ext cx="2796928" cy="3352174"/>
          </a:xfrm>
          <a:prstGeom prst="rect">
            <a:avLst/>
          </a:prstGeom>
        </p:spPr>
      </p:pic>
      <p:grpSp>
        <p:nvGrpSpPr>
          <p:cNvPr id="16" name="Groep 15"/>
          <p:cNvGrpSpPr/>
          <p:nvPr/>
        </p:nvGrpSpPr>
        <p:grpSpPr>
          <a:xfrm>
            <a:off x="5189641" y="1103715"/>
            <a:ext cx="5359361" cy="2376579"/>
            <a:chOff x="5485970" y="1023158"/>
            <a:chExt cx="4970156" cy="3418790"/>
          </a:xfr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3" name="Afgeronde rechthoek 22"/>
            <p:cNvSpPr/>
            <p:nvPr/>
          </p:nvSpPr>
          <p:spPr>
            <a:xfrm rot="19044266">
              <a:off x="5485970" y="1023158"/>
              <a:ext cx="4275158" cy="56074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5" name="Afgeronde rechthoek 24"/>
            <p:cNvSpPr/>
            <p:nvPr/>
          </p:nvSpPr>
          <p:spPr>
            <a:xfrm rot="19044266">
              <a:off x="6504606" y="2661971"/>
              <a:ext cx="3790205" cy="1125375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6" name="Afgeronde rechthoek 25"/>
            <p:cNvSpPr/>
            <p:nvPr/>
          </p:nvSpPr>
          <p:spPr>
            <a:xfrm rot="19044266">
              <a:off x="5541326" y="1547222"/>
              <a:ext cx="4914800" cy="1127592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8" name="Afgeronde rechthoek 27"/>
            <p:cNvSpPr/>
            <p:nvPr/>
          </p:nvSpPr>
          <p:spPr>
            <a:xfrm rot="19044266">
              <a:off x="8166154" y="3458514"/>
              <a:ext cx="1660048" cy="98343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</p:grpSp>
      <p:sp>
        <p:nvSpPr>
          <p:cNvPr id="30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Fietslease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97615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Wim </a:t>
            </a:r>
            <a:r>
              <a:rPr lang="nl-BE" sz="1300" dirty="0" err="1">
                <a:solidFill>
                  <a:prstClr val="white">
                    <a:lumMod val="85000"/>
                  </a:prstClr>
                </a:solidFill>
              </a:rPr>
              <a:t>Floré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– o2o – 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  <a:hlinkClick r:id="rId2"/>
              </a:rPr>
              <a:t>Wim@o2o.be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</a:t>
            </a:r>
          </a:p>
        </p:txBody>
      </p:sp>
      <p:pic>
        <p:nvPicPr>
          <p:cNvPr id="14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sp>
        <p:nvSpPr>
          <p:cNvPr id="34" name="Tijdelijke aanduiding voor tekst 4">
            <a:extLst>
              <a:ext uri="{FF2B5EF4-FFF2-40B4-BE49-F238E27FC236}">
                <a16:creationId xmlns:a16="http://schemas.microsoft.com/office/drawing/2014/main" xmlns="" id="{3402A30E-E2AF-429A-B318-5D22A8570DC9}"/>
              </a:ext>
            </a:extLst>
          </p:cNvPr>
          <p:cNvSpPr txBox="1">
            <a:spLocks/>
          </p:cNvSpPr>
          <p:nvPr/>
        </p:nvSpPr>
        <p:spPr>
          <a:xfrm>
            <a:off x="-685555" y="1190479"/>
            <a:ext cx="1196585" cy="402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xmlns="" id="{9889ED29-626B-43AC-8699-C6A00F99D7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149" y="2312474"/>
            <a:ext cx="3230771" cy="1808419"/>
          </a:xfrm>
          <a:prstGeom prst="rect">
            <a:avLst/>
          </a:prstGeom>
        </p:spPr>
      </p:pic>
      <p:sp>
        <p:nvSpPr>
          <p:cNvPr id="26" name="Titel 3">
            <a:extLst>
              <a:ext uri="{FF2B5EF4-FFF2-40B4-BE49-F238E27FC236}">
                <a16:creationId xmlns:a16="http://schemas.microsoft.com/office/drawing/2014/main" xmlns="" id="{6182A2B1-6556-4610-A308-AFE260499679}"/>
              </a:ext>
            </a:extLst>
          </p:cNvPr>
          <p:cNvSpPr txBox="1">
            <a:spLocks/>
          </p:cNvSpPr>
          <p:nvPr/>
        </p:nvSpPr>
        <p:spPr>
          <a:xfrm>
            <a:off x="621149" y="1473354"/>
            <a:ext cx="3408381" cy="402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 b="1" dirty="0">
                <a:solidFill>
                  <a:schemeClr val="bg1"/>
                </a:solidFill>
              </a:rPr>
              <a:t>Werkgever</a:t>
            </a:r>
          </a:p>
        </p:txBody>
      </p:sp>
      <p:sp>
        <p:nvSpPr>
          <p:cNvPr id="28" name="Titel 3">
            <a:extLst>
              <a:ext uri="{FF2B5EF4-FFF2-40B4-BE49-F238E27FC236}">
                <a16:creationId xmlns:a16="http://schemas.microsoft.com/office/drawing/2014/main" xmlns="" id="{773EB96E-6B10-4D55-AE36-F2A73689F2A9}"/>
              </a:ext>
            </a:extLst>
          </p:cNvPr>
          <p:cNvSpPr txBox="1">
            <a:spLocks/>
          </p:cNvSpPr>
          <p:nvPr/>
        </p:nvSpPr>
        <p:spPr>
          <a:xfrm>
            <a:off x="4624454" y="1506745"/>
            <a:ext cx="4096456" cy="402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 b="1" dirty="0">
                <a:solidFill>
                  <a:schemeClr val="bg1"/>
                </a:solidFill>
              </a:rPr>
              <a:t>Werknemer</a:t>
            </a:r>
          </a:p>
        </p:txBody>
      </p:sp>
      <p:sp>
        <p:nvSpPr>
          <p:cNvPr id="30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Fietslease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570" y="2336338"/>
            <a:ext cx="3230770" cy="180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22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Wim Roels – </a:t>
            </a:r>
            <a:r>
              <a:rPr lang="nl-BE" sz="1300" dirty="0" err="1">
                <a:solidFill>
                  <a:prstClr val="white">
                    <a:lumMod val="85000"/>
                  </a:prstClr>
                </a:solidFill>
              </a:rPr>
              <a:t>Cycle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</a:t>
            </a:r>
            <a:r>
              <a:rPr lang="nl-BE" sz="1300" dirty="0" err="1">
                <a:solidFill>
                  <a:prstClr val="white">
                    <a:lumMod val="85000"/>
                  </a:prstClr>
                </a:solidFill>
              </a:rPr>
              <a:t>Valley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– 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  <a:hlinkClick r:id="rId2"/>
              </a:rPr>
              <a:t>Wim.Roels@cyclevalley.be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 </a:t>
            </a: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296847" y="1330173"/>
            <a:ext cx="4258816" cy="3394472"/>
          </a:xfrm>
        </p:spPr>
        <p:txBody>
          <a:bodyPr/>
          <a:lstStyle/>
          <a:p>
            <a:r>
              <a:rPr lang="nl-BE" sz="2500" dirty="0">
                <a:solidFill>
                  <a:schemeClr val="bg1"/>
                </a:solidFill>
              </a:rPr>
              <a:t>Wie zijn we…</a:t>
            </a:r>
          </a:p>
          <a:p>
            <a:endParaRPr lang="nl-BE" dirty="0"/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Cargofietsen Stad Gent</a:t>
            </a:r>
          </a:p>
        </p:txBody>
      </p:sp>
      <p:pic>
        <p:nvPicPr>
          <p:cNvPr id="14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2356AF6-9DD8-4972-A2C6-D8E5E1BD248B}"/>
              </a:ext>
            </a:extLst>
          </p:cNvPr>
          <p:cNvGrpSpPr/>
          <p:nvPr/>
        </p:nvGrpSpPr>
        <p:grpSpPr>
          <a:xfrm>
            <a:off x="755576" y="2039201"/>
            <a:ext cx="4349740" cy="2158063"/>
            <a:chOff x="1634619" y="1876766"/>
            <a:chExt cx="8469703" cy="4202126"/>
          </a:xfrm>
        </p:grpSpPr>
        <p:sp>
          <p:nvSpPr>
            <p:cNvPr id="17" name="Rounded Rectangle 13">
              <a:extLst>
                <a:ext uri="{FF2B5EF4-FFF2-40B4-BE49-F238E27FC236}">
                  <a16:creationId xmlns="" xmlns:a16="http://schemas.microsoft.com/office/drawing/2014/main" id="{74C2A68C-C399-4833-8986-D885DA862AD0}"/>
                </a:ext>
              </a:extLst>
            </p:cNvPr>
            <p:cNvSpPr/>
            <p:nvPr/>
          </p:nvSpPr>
          <p:spPr>
            <a:xfrm>
              <a:off x="6100252" y="5016915"/>
              <a:ext cx="2237699" cy="106197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3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Fleet management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149166BB-8CBA-4CE6-94C2-789BCD526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1810" y="1876766"/>
              <a:ext cx="1267863" cy="12678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9B3AC981-80DF-4610-B708-7393F1E17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5950" y="1878170"/>
              <a:ext cx="1388963" cy="1388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061C4561-C532-4CE9-9386-24FDB1FF0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1948" y="3329915"/>
              <a:ext cx="1346522" cy="134652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054674C9-DF0B-4D2A-B1DF-C53978926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9124" y="3267133"/>
              <a:ext cx="1585198" cy="158519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1B9B7F36-0B15-4723-844A-BE1724BCA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3310" y="4670852"/>
              <a:ext cx="1323646" cy="1323646"/>
            </a:xfrm>
            <a:prstGeom prst="rect">
              <a:avLst/>
            </a:prstGeom>
          </p:spPr>
        </p:pic>
        <p:sp>
          <p:nvSpPr>
            <p:cNvPr id="32" name="Rounded Rectangle 12">
              <a:extLst>
                <a:ext uri="{FF2B5EF4-FFF2-40B4-BE49-F238E27FC236}">
                  <a16:creationId xmlns="" xmlns:a16="http://schemas.microsoft.com/office/drawing/2014/main" id="{BE2B7C96-87B9-4ACE-B35C-B108B44DD972}"/>
                </a:ext>
              </a:extLst>
            </p:cNvPr>
            <p:cNvSpPr/>
            <p:nvPr/>
          </p:nvSpPr>
          <p:spPr>
            <a:xfrm>
              <a:off x="6100252" y="4003176"/>
              <a:ext cx="2237699" cy="6676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3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Bedrijfslogo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A9DD1ED7-8125-4B23-89EC-5985ED461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2672" y="4767277"/>
              <a:ext cx="1311615" cy="1311615"/>
            </a:xfrm>
            <a:prstGeom prst="rect">
              <a:avLst/>
            </a:prstGeom>
          </p:spPr>
        </p:pic>
        <p:sp>
          <p:nvSpPr>
            <p:cNvPr id="34" name="Rounded Rectangle 8">
              <a:extLst>
                <a:ext uri="{FF2B5EF4-FFF2-40B4-BE49-F238E27FC236}">
                  <a16:creationId xmlns="" xmlns:a16="http://schemas.microsoft.com/office/drawing/2014/main" id="{004920A3-141A-4993-9561-7E9BAA181E00}"/>
                </a:ext>
              </a:extLst>
            </p:cNvPr>
            <p:cNvSpPr/>
            <p:nvPr/>
          </p:nvSpPr>
          <p:spPr>
            <a:xfrm>
              <a:off x="1634619" y="3267133"/>
              <a:ext cx="2237699" cy="6300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3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Pechbijstand</a:t>
              </a:r>
            </a:p>
          </p:txBody>
        </p:sp>
        <p:sp>
          <p:nvSpPr>
            <p:cNvPr id="35" name="Rounded Rectangle 9">
              <a:extLst>
                <a:ext uri="{FF2B5EF4-FFF2-40B4-BE49-F238E27FC236}">
                  <a16:creationId xmlns="" xmlns:a16="http://schemas.microsoft.com/office/drawing/2014/main" id="{9F8A2BC8-F4BC-4B1C-BD24-DB95713B79C8}"/>
                </a:ext>
              </a:extLst>
            </p:cNvPr>
            <p:cNvSpPr/>
            <p:nvPr/>
          </p:nvSpPr>
          <p:spPr>
            <a:xfrm>
              <a:off x="1634619" y="5016915"/>
              <a:ext cx="2237699" cy="10619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Leasing / Aankoop /</a:t>
              </a:r>
            </a:p>
            <a:p>
              <a:pPr algn="ctr"/>
              <a:r>
                <a:rPr lang="nl-BE" sz="12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Verhuur</a:t>
              </a:r>
            </a:p>
          </p:txBody>
        </p:sp>
        <p:sp>
          <p:nvSpPr>
            <p:cNvPr id="36" name="Rounded Rectangle 10">
              <a:extLst>
                <a:ext uri="{FF2B5EF4-FFF2-40B4-BE49-F238E27FC236}">
                  <a16:creationId xmlns="" xmlns:a16="http://schemas.microsoft.com/office/drawing/2014/main" id="{9C10B9CC-77E5-45D9-A942-23C5214D020D}"/>
                </a:ext>
              </a:extLst>
            </p:cNvPr>
            <p:cNvSpPr/>
            <p:nvPr/>
          </p:nvSpPr>
          <p:spPr>
            <a:xfrm>
              <a:off x="1634619" y="1878170"/>
              <a:ext cx="2237699" cy="74000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Advies / Test op locatie</a:t>
              </a:r>
            </a:p>
          </p:txBody>
        </p:sp>
        <p:sp>
          <p:nvSpPr>
            <p:cNvPr id="37" name="Rounded Rectangle 11">
              <a:extLst>
                <a:ext uri="{FF2B5EF4-FFF2-40B4-BE49-F238E27FC236}">
                  <a16:creationId xmlns="" xmlns:a16="http://schemas.microsoft.com/office/drawing/2014/main" id="{5CA9097E-1F43-4E84-A2EE-BC0D2A9355EA}"/>
                </a:ext>
              </a:extLst>
            </p:cNvPr>
            <p:cNvSpPr/>
            <p:nvPr/>
          </p:nvSpPr>
          <p:spPr>
            <a:xfrm>
              <a:off x="1634619" y="4003174"/>
              <a:ext cx="2237699" cy="66767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3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Verzekering</a:t>
              </a:r>
            </a:p>
          </p:txBody>
        </p:sp>
        <p:sp>
          <p:nvSpPr>
            <p:cNvPr id="38" name="Rounded Rectangle 12">
              <a:extLst>
                <a:ext uri="{FF2B5EF4-FFF2-40B4-BE49-F238E27FC236}">
                  <a16:creationId xmlns="" xmlns:a16="http://schemas.microsoft.com/office/drawing/2014/main" id="{D25EADAE-4114-42F4-B776-3BCF99176914}"/>
                </a:ext>
              </a:extLst>
            </p:cNvPr>
            <p:cNvSpPr/>
            <p:nvPr/>
          </p:nvSpPr>
          <p:spPr>
            <a:xfrm>
              <a:off x="6100252" y="1876766"/>
              <a:ext cx="2237699" cy="7414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Onderhoud op locatie</a:t>
              </a:r>
            </a:p>
          </p:txBody>
        </p:sp>
        <p:sp>
          <p:nvSpPr>
            <p:cNvPr id="39" name="Rounded Rectangle 13">
              <a:extLst>
                <a:ext uri="{FF2B5EF4-FFF2-40B4-BE49-F238E27FC236}">
                  <a16:creationId xmlns="" xmlns:a16="http://schemas.microsoft.com/office/drawing/2014/main" id="{04312345-E26E-4BC3-B3F0-45475654E8E9}"/>
                </a:ext>
              </a:extLst>
            </p:cNvPr>
            <p:cNvSpPr/>
            <p:nvPr/>
          </p:nvSpPr>
          <p:spPr>
            <a:xfrm>
              <a:off x="6100252" y="3267135"/>
              <a:ext cx="2237699" cy="6374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2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Accessoires / Anti-diefstal</a:t>
              </a:r>
            </a:p>
          </p:txBody>
        </p:sp>
      </p:grpSp>
      <p:grpSp>
        <p:nvGrpSpPr>
          <p:cNvPr id="40" name="Groep 39"/>
          <p:cNvGrpSpPr/>
          <p:nvPr/>
        </p:nvGrpSpPr>
        <p:grpSpPr>
          <a:xfrm>
            <a:off x="5189641" y="1103715"/>
            <a:ext cx="5359361" cy="2376579"/>
            <a:chOff x="5485970" y="1023158"/>
            <a:chExt cx="4970156" cy="3418790"/>
          </a:xfr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41" name="Afgeronde rechthoek 40"/>
            <p:cNvSpPr/>
            <p:nvPr/>
          </p:nvSpPr>
          <p:spPr>
            <a:xfrm rot="19044266">
              <a:off x="5485970" y="1023158"/>
              <a:ext cx="4275158" cy="56074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42" name="Afgeronde rechthoek 41"/>
            <p:cNvSpPr/>
            <p:nvPr/>
          </p:nvSpPr>
          <p:spPr>
            <a:xfrm rot="19044266">
              <a:off x="6504606" y="2661971"/>
              <a:ext cx="3790205" cy="1125375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43" name="Afgeronde rechthoek 42"/>
            <p:cNvSpPr/>
            <p:nvPr/>
          </p:nvSpPr>
          <p:spPr>
            <a:xfrm rot="19044266">
              <a:off x="5541326" y="1547222"/>
              <a:ext cx="4914800" cy="1127592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44" name="Afgeronde rechthoek 43"/>
            <p:cNvSpPr/>
            <p:nvPr/>
          </p:nvSpPr>
          <p:spPr>
            <a:xfrm rot="19044266">
              <a:off x="8166154" y="3458514"/>
              <a:ext cx="1660048" cy="98343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104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        Wim 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Roels – </a:t>
            </a:r>
            <a:r>
              <a:rPr lang="nl-BE" sz="1300" dirty="0" err="1">
                <a:solidFill>
                  <a:prstClr val="white">
                    <a:lumMod val="85000"/>
                  </a:prstClr>
                </a:solidFill>
              </a:rPr>
              <a:t>Cycle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</a:t>
            </a:r>
            <a:r>
              <a:rPr lang="nl-BE" sz="1300" dirty="0" err="1">
                <a:solidFill>
                  <a:prstClr val="white">
                    <a:lumMod val="85000"/>
                  </a:prstClr>
                </a:solidFill>
              </a:rPr>
              <a:t>Valley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–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2"/>
              </a:rPr>
              <a:t>Wim.Roels@cyclevalley.be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643657" y="1337518"/>
            <a:ext cx="4258816" cy="3394472"/>
          </a:xfrm>
        </p:spPr>
        <p:txBody>
          <a:bodyPr/>
          <a:lstStyle/>
          <a:p>
            <a:r>
              <a:rPr lang="nl-BE" sz="2500" dirty="0">
                <a:solidFill>
                  <a:schemeClr val="bg1"/>
                </a:solidFill>
              </a:rPr>
              <a:t>Inspiratie…</a:t>
            </a:r>
          </a:p>
          <a:p>
            <a:endParaRPr lang="nl-BE" dirty="0"/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Cargofietsen Stad Gent</a:t>
            </a:r>
          </a:p>
        </p:txBody>
      </p:sp>
      <p:pic>
        <p:nvPicPr>
          <p:cNvPr id="14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pic>
        <p:nvPicPr>
          <p:cNvPr id="40" name="Picture 39" descr="A group of people standing in front of a bicycle&#10;&#10;Description generated with very high confidence">
            <a:extLst>
              <a:ext uri="{FF2B5EF4-FFF2-40B4-BE49-F238E27FC236}">
                <a16:creationId xmlns="" xmlns:a16="http://schemas.microsoft.com/office/drawing/2014/main" id="{5E2DDDF6-E828-4017-822F-3501724981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21164"/>
            <a:ext cx="1809841" cy="1206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Picture 40" descr="A group of people riding on the back of a bicycle&#10;&#10;Description generated with very high confidence">
            <a:extLst>
              <a:ext uri="{FF2B5EF4-FFF2-40B4-BE49-F238E27FC236}">
                <a16:creationId xmlns="" xmlns:a16="http://schemas.microsoft.com/office/drawing/2014/main" id="{CFD35C8D-78AC-476C-8B00-EEBAB47F21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071" y="1821164"/>
            <a:ext cx="1810378" cy="1206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Picture 41" descr="A person riding on the back of a bicycle&#10;&#10;Description generated with very high confidence">
            <a:extLst>
              <a:ext uri="{FF2B5EF4-FFF2-40B4-BE49-F238E27FC236}">
                <a16:creationId xmlns="" xmlns:a16="http://schemas.microsoft.com/office/drawing/2014/main" id="{798C466C-835F-4128-AF46-9C613A11B6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3541" y="3150666"/>
            <a:ext cx="897869" cy="1281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" name="Picture 42" descr="Two people riding on the back of a bicycle&#10;&#10;Description generated with very high confidence">
            <a:extLst>
              <a:ext uri="{FF2B5EF4-FFF2-40B4-BE49-F238E27FC236}">
                <a16:creationId xmlns="" xmlns:a16="http://schemas.microsoft.com/office/drawing/2014/main" id="{EF02906D-A122-4B33-9810-C0D4F4FC8F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774" y="3150666"/>
            <a:ext cx="1918477" cy="1278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A person standing in front of a building&#10;&#10;Description generated with very high confidence">
            <a:extLst>
              <a:ext uri="{FF2B5EF4-FFF2-40B4-BE49-F238E27FC236}">
                <a16:creationId xmlns="" xmlns:a16="http://schemas.microsoft.com/office/drawing/2014/main" id="{62BE58F4-A7D5-4D83-A60D-5FCD6D2868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9063" y="1821164"/>
            <a:ext cx="1930474" cy="1206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" name="Picture 43" descr="A close up of a bicycle&#10;&#10;Description generated with high confidence">
            <a:extLst>
              <a:ext uri="{FF2B5EF4-FFF2-40B4-BE49-F238E27FC236}">
                <a16:creationId xmlns="" xmlns:a16="http://schemas.microsoft.com/office/drawing/2014/main" id="{248AAC32-F9D4-48AE-99B1-6341C786C0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074396" y="3214886"/>
            <a:ext cx="1283406" cy="1154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0545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797340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Wim Roels – Cycle Valley –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2"/>
              </a:rPr>
              <a:t>Wim.Roels@cyclevalley.be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316786"/>
            <a:ext cx="4258816" cy="3394472"/>
          </a:xfrm>
        </p:spPr>
        <p:txBody>
          <a:bodyPr/>
          <a:lstStyle/>
          <a:p>
            <a:r>
              <a:rPr lang="nl-BE" sz="2500" dirty="0">
                <a:solidFill>
                  <a:schemeClr val="bg1"/>
                </a:solidFill>
              </a:rPr>
              <a:t>Onze klanten…</a:t>
            </a:r>
          </a:p>
          <a:p>
            <a:endParaRPr lang="nl-BE" dirty="0"/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Cargofietsen Stad Gent</a:t>
            </a:r>
          </a:p>
        </p:txBody>
      </p:sp>
      <p:pic>
        <p:nvPicPr>
          <p:cNvPr id="14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279CBCD5-24E6-414D-9E17-D5E1EF43C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715" y="3797701"/>
            <a:ext cx="1618287" cy="544691"/>
          </a:xfrm>
          <a:prstGeom prst="rect">
            <a:avLst/>
          </a:prstGeom>
        </p:spPr>
      </p:pic>
      <p:pic>
        <p:nvPicPr>
          <p:cNvPr id="43" name="Afbeelding 25">
            <a:extLst>
              <a:ext uri="{FF2B5EF4-FFF2-40B4-BE49-F238E27FC236}">
                <a16:creationId xmlns="" xmlns:a16="http://schemas.microsoft.com/office/drawing/2014/main" id="{351E54AF-7D00-40B6-99BD-5B27BA9A0B4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3608" y="1845756"/>
            <a:ext cx="1727840" cy="680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Picture 2" descr="Gerelateerde afbeelding">
            <a:hlinkClick r:id="rId6"/>
            <a:extLst>
              <a:ext uri="{FF2B5EF4-FFF2-40B4-BE49-F238E27FC236}">
                <a16:creationId xmlns="" xmlns:a16="http://schemas.microsoft.com/office/drawing/2014/main" id="{1F978CCF-EE6D-4E3E-8464-017FBC54A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416" y="2548192"/>
            <a:ext cx="1216586" cy="11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A046CA25-14B1-4E19-90FC-75DBD2F69D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67623"/>
            <a:ext cx="1745096" cy="4061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1CCCDE20-D097-46D2-8A0B-B8CCD5209B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797701"/>
            <a:ext cx="1745096" cy="54482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A33F07DA-B7B1-4B68-9ABA-601F99C918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95" y="3637922"/>
            <a:ext cx="1403493" cy="73107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24FC3BA5-A118-4EFD-9327-7B3052DFE0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95" y="2967071"/>
            <a:ext cx="1341867" cy="57621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7C6D9623-4435-4738-8804-7DE08EE1607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3895" y="1845756"/>
            <a:ext cx="1783791" cy="1059892"/>
          </a:xfrm>
          <a:prstGeom prst="rect">
            <a:avLst/>
          </a:prstGeom>
        </p:spPr>
      </p:pic>
      <p:pic>
        <p:nvPicPr>
          <p:cNvPr id="55" name="Picture 54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9565E2E3-E67E-4859-B21F-CBD11708D1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187059"/>
            <a:ext cx="1229130" cy="54745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7894777E-FE20-4FE5-838D-BBD8A4F9965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16" y="1854097"/>
            <a:ext cx="1216586" cy="53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1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fgeronde rechthoek 16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 err="1" smtClean="0">
                <a:solidFill>
                  <a:prstClr val="white">
                    <a:lumMod val="85000"/>
                  </a:prstClr>
                </a:solidFill>
              </a:rPr>
              <a:t>Jürgen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Craeye – bycykel –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2"/>
              </a:rPr>
              <a:t>info@bycykel.be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316786"/>
            <a:ext cx="5256615" cy="3394472"/>
          </a:xfrm>
        </p:spPr>
        <p:txBody>
          <a:bodyPr>
            <a:normAutofit fontScale="77500" lnSpcReduction="20000"/>
          </a:bodyPr>
          <a:lstStyle/>
          <a:p>
            <a:r>
              <a:rPr lang="nl-BE" sz="2500" dirty="0" smtClean="0">
                <a:solidFill>
                  <a:schemeClr val="bg1"/>
                </a:solidFill>
              </a:rPr>
              <a:t>2015 : </a:t>
            </a:r>
            <a:r>
              <a:rPr lang="nl-BE" sz="2500" dirty="0" err="1" smtClean="0">
                <a:solidFill>
                  <a:schemeClr val="bg1"/>
                </a:solidFill>
              </a:rPr>
              <a:t>bycykel</a:t>
            </a:r>
            <a:r>
              <a:rPr lang="nl-BE" sz="2500" dirty="0" smtClean="0">
                <a:solidFill>
                  <a:schemeClr val="bg1"/>
                </a:solidFill>
              </a:rPr>
              <a:t> vzw opgericht</a:t>
            </a:r>
          </a:p>
          <a:p>
            <a:pPr marL="0" indent="0">
              <a:buNone/>
            </a:pPr>
            <a:endParaRPr lang="nl-BE" sz="2500" dirty="0" smtClean="0">
              <a:solidFill>
                <a:schemeClr val="bg1"/>
              </a:solidFill>
            </a:endParaRPr>
          </a:p>
          <a:p>
            <a:r>
              <a:rPr lang="nl-BE" sz="2500" dirty="0" smtClean="0">
                <a:solidFill>
                  <a:schemeClr val="bg1"/>
                </a:solidFill>
              </a:rPr>
              <a:t>focus: </a:t>
            </a:r>
          </a:p>
          <a:p>
            <a:pPr marL="0" indent="0">
              <a:buNone/>
            </a:pPr>
            <a:r>
              <a:rPr lang="nl-BE" sz="2500" dirty="0">
                <a:solidFill>
                  <a:schemeClr val="bg1"/>
                </a:solidFill>
              </a:rPr>
              <a:t> </a:t>
            </a:r>
            <a:r>
              <a:rPr lang="nl-BE" sz="2500" dirty="0" smtClean="0">
                <a:solidFill>
                  <a:schemeClr val="bg1"/>
                </a:solidFill>
              </a:rPr>
              <a:t>      -     ontwikkeling &amp; integratie</a:t>
            </a:r>
          </a:p>
          <a:p>
            <a:pPr marL="0" indent="0">
              <a:buNone/>
            </a:pPr>
            <a:r>
              <a:rPr lang="nl-BE" sz="2500" dirty="0" smtClean="0">
                <a:solidFill>
                  <a:schemeClr val="bg1"/>
                </a:solidFill>
              </a:rPr>
              <a:t>             van innovatieve mobiliteitsconcepten</a:t>
            </a:r>
          </a:p>
          <a:p>
            <a:pPr marL="0" indent="0">
              <a:buNone/>
            </a:pPr>
            <a:r>
              <a:rPr lang="nl-BE" sz="2500" dirty="0" smtClean="0">
                <a:solidFill>
                  <a:schemeClr val="bg1"/>
                </a:solidFill>
              </a:rPr>
              <a:t>       -     fiets centraal </a:t>
            </a:r>
          </a:p>
          <a:p>
            <a:pPr marL="0" indent="0">
              <a:buNone/>
            </a:pPr>
            <a:r>
              <a:rPr lang="nl-BE" sz="2500" dirty="0">
                <a:solidFill>
                  <a:schemeClr val="bg1"/>
                </a:solidFill>
              </a:rPr>
              <a:t> </a:t>
            </a:r>
            <a:r>
              <a:rPr lang="nl-BE" sz="2500" dirty="0" smtClean="0">
                <a:solidFill>
                  <a:schemeClr val="bg1"/>
                </a:solidFill>
              </a:rPr>
              <a:t>         </a:t>
            </a:r>
          </a:p>
          <a:p>
            <a:pPr marL="0" indent="0">
              <a:buNone/>
            </a:pPr>
            <a:r>
              <a:rPr lang="nl-BE" sz="2500" dirty="0">
                <a:solidFill>
                  <a:schemeClr val="bg1"/>
                </a:solidFill>
              </a:rPr>
              <a:t> </a:t>
            </a:r>
            <a:r>
              <a:rPr lang="nl-BE" sz="2500" dirty="0" smtClean="0">
                <a:solidFill>
                  <a:schemeClr val="bg1"/>
                </a:solidFill>
              </a:rPr>
              <a:t>      -&gt; </a:t>
            </a:r>
            <a:r>
              <a:rPr lang="nl-BE" sz="2500" dirty="0" smtClean="0">
                <a:solidFill>
                  <a:schemeClr val="bg1"/>
                </a:solidFill>
                <a:hlinkClick r:id="rId3"/>
              </a:rPr>
              <a:t>www.smartbikes.eu</a:t>
            </a:r>
            <a:r>
              <a:rPr lang="nl-BE" sz="2500" dirty="0" smtClean="0">
                <a:solidFill>
                  <a:schemeClr val="bg1"/>
                </a:solidFill>
              </a:rPr>
              <a:t> </a:t>
            </a:r>
            <a:endParaRPr lang="nl-BE" sz="25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BE" sz="2500" dirty="0" smtClean="0">
                <a:solidFill>
                  <a:schemeClr val="bg1"/>
                </a:solidFill>
              </a:rPr>
              <a:t>                      </a:t>
            </a:r>
          </a:p>
          <a:p>
            <a:pPr marL="0" indent="0">
              <a:buNone/>
            </a:pPr>
            <a:r>
              <a:rPr lang="nl-BE" sz="2500" dirty="0">
                <a:solidFill>
                  <a:schemeClr val="bg1"/>
                </a:solidFill>
              </a:rPr>
              <a:t> </a:t>
            </a:r>
            <a:r>
              <a:rPr lang="nl-BE" sz="2500" dirty="0" smtClean="0">
                <a:solidFill>
                  <a:schemeClr val="bg1"/>
                </a:solidFill>
              </a:rPr>
              <a:t>           </a:t>
            </a:r>
            <a:r>
              <a:rPr lang="nl-BE" sz="2500" dirty="0" smtClean="0">
                <a:solidFill>
                  <a:schemeClr val="bg1"/>
                </a:solidFill>
                <a:latin typeface="+mj-lt"/>
              </a:rPr>
              <a:t>totaalaanbod ‘smart bike </a:t>
            </a:r>
            <a:r>
              <a:rPr lang="nl-BE" sz="2500" dirty="0" err="1" smtClean="0">
                <a:solidFill>
                  <a:schemeClr val="bg1"/>
                </a:solidFill>
                <a:latin typeface="+mj-lt"/>
              </a:rPr>
              <a:t>sharing</a:t>
            </a:r>
            <a:r>
              <a:rPr lang="nl-BE" sz="2500" dirty="0" smtClean="0">
                <a:solidFill>
                  <a:schemeClr val="bg1"/>
                </a:solidFill>
                <a:latin typeface="+mj-lt"/>
              </a:rPr>
              <a:t>’</a:t>
            </a:r>
          </a:p>
          <a:p>
            <a:pPr marL="0" indent="0">
              <a:buNone/>
            </a:pPr>
            <a:r>
              <a:rPr lang="nl-BE" sz="2500" dirty="0">
                <a:solidFill>
                  <a:schemeClr val="bg1"/>
                </a:solidFill>
                <a:latin typeface="+mj-lt"/>
              </a:rPr>
              <a:t> </a:t>
            </a:r>
            <a:r>
              <a:rPr lang="nl-BE" sz="2500" dirty="0" smtClean="0">
                <a:solidFill>
                  <a:schemeClr val="bg1"/>
                </a:solidFill>
                <a:latin typeface="+mj-lt"/>
              </a:rPr>
              <a:t>               </a:t>
            </a:r>
            <a:r>
              <a:rPr lang="nl-BE" dirty="0" smtClean="0"/>
              <a:t>   </a:t>
            </a:r>
            <a:endParaRPr lang="nl-BE" sz="1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Slimme fietssloten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 smtClean="0">
                <a:solidFill>
                  <a:prstClr val="white">
                    <a:lumMod val="85000"/>
                  </a:prstClr>
                </a:solidFill>
              </a:rPr>
              <a:t>#WOONWERKGENT</a:t>
            </a:r>
            <a:endParaRPr lang="nl-BE" sz="1100" i="1" dirty="0">
              <a:solidFill>
                <a:prstClr val="white">
                  <a:lumMod val="85000"/>
                </a:prstClr>
              </a:solidFill>
            </a:endParaRPr>
          </a:p>
        </p:txBody>
      </p:sp>
      <p:grpSp>
        <p:nvGrpSpPr>
          <p:cNvPr id="18" name="Groep 17"/>
          <p:cNvGrpSpPr/>
          <p:nvPr/>
        </p:nvGrpSpPr>
        <p:grpSpPr>
          <a:xfrm>
            <a:off x="5189641" y="1103715"/>
            <a:ext cx="5359361" cy="2376579"/>
            <a:chOff x="5485970" y="1023158"/>
            <a:chExt cx="4970156" cy="3418790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2" name="Afgeronde rechthoek 21"/>
            <p:cNvSpPr/>
            <p:nvPr/>
          </p:nvSpPr>
          <p:spPr>
            <a:xfrm rot="19044266">
              <a:off x="5485970" y="1023158"/>
              <a:ext cx="4275158" cy="56074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3" name="Afgeronde rechthoek 22"/>
            <p:cNvSpPr/>
            <p:nvPr/>
          </p:nvSpPr>
          <p:spPr>
            <a:xfrm rot="19044266">
              <a:off x="6504606" y="2661971"/>
              <a:ext cx="3790205" cy="1125375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4" name="Afgeronde rechthoek 23"/>
            <p:cNvSpPr/>
            <p:nvPr/>
          </p:nvSpPr>
          <p:spPr>
            <a:xfrm rot="19044266">
              <a:off x="5541326" y="1547222"/>
              <a:ext cx="4914800" cy="1127592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5" name="Afgeronde rechthoek 24"/>
            <p:cNvSpPr/>
            <p:nvPr/>
          </p:nvSpPr>
          <p:spPr>
            <a:xfrm rot="19044266">
              <a:off x="8166154" y="3458514"/>
              <a:ext cx="1660048" cy="98343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77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 err="1" smtClean="0">
                <a:solidFill>
                  <a:prstClr val="white">
                    <a:lumMod val="85000"/>
                  </a:prstClr>
                </a:solidFill>
              </a:rPr>
              <a:t>Jürgen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Craeye – bycykel –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2"/>
              </a:rPr>
              <a:t>info@bycykel.be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T</a:t>
            </a:r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otaalaanbod 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 smtClean="0">
                <a:solidFill>
                  <a:prstClr val="white">
                    <a:lumMod val="85000"/>
                  </a:prstClr>
                </a:solidFill>
              </a:rPr>
              <a:t>#WOONWERKGENT</a:t>
            </a:r>
            <a:endParaRPr lang="nl-BE" sz="1100" i="1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17" name="Tijdelijke aanduiding voor inhoud 16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2" y="1707654"/>
            <a:ext cx="7972037" cy="244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Afgeronde rechthoek 17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-2" y="1707654"/>
            <a:ext cx="562203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hthoek 9"/>
          <p:cNvSpPr/>
          <p:nvPr/>
        </p:nvSpPr>
        <p:spPr>
          <a:xfrm>
            <a:off x="8460432" y="1714087"/>
            <a:ext cx="683568" cy="2441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531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Bjorn De Vriese – Stad Gent – </a:t>
            </a:r>
            <a:r>
              <a:rPr lang="nl-BE" sz="1300" dirty="0" err="1" smtClean="0">
                <a:solidFill>
                  <a:prstClr val="white">
                    <a:lumMod val="85000"/>
                  </a:prstClr>
                </a:solidFill>
                <a:hlinkClick r:id="rId2"/>
              </a:rPr>
              <a:t>bjorn.devriese@stad.gent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316786"/>
            <a:ext cx="5499290" cy="3394472"/>
          </a:xfrm>
        </p:spPr>
        <p:txBody>
          <a:bodyPr/>
          <a:lstStyle/>
          <a:p>
            <a:r>
              <a:rPr lang="nl-BE" sz="2500" dirty="0" smtClean="0">
                <a:solidFill>
                  <a:schemeClr val="bg1"/>
                </a:solidFill>
              </a:rPr>
              <a:t>12 sprekers</a:t>
            </a:r>
          </a:p>
          <a:p>
            <a:r>
              <a:rPr lang="nl-BE" sz="2500" dirty="0" smtClean="0">
                <a:solidFill>
                  <a:schemeClr val="bg1"/>
                </a:solidFill>
              </a:rPr>
              <a:t>2 min. Pitch</a:t>
            </a:r>
          </a:p>
          <a:p>
            <a:r>
              <a:rPr lang="nl-BE" sz="2500" dirty="0" smtClean="0">
                <a:solidFill>
                  <a:schemeClr val="bg1"/>
                </a:solidFill>
              </a:rPr>
              <a:t>1 vraag uit publiek</a:t>
            </a:r>
          </a:p>
          <a:p>
            <a:r>
              <a:rPr lang="nl-BE" sz="2500" dirty="0" smtClean="0">
                <a:solidFill>
                  <a:schemeClr val="bg1"/>
                </a:solidFill>
              </a:rPr>
              <a:t>Nadien ruimte om te netwerken</a:t>
            </a:r>
            <a:endParaRPr lang="nl-BE" sz="2500" dirty="0">
              <a:solidFill>
                <a:schemeClr val="bg1"/>
              </a:solidFill>
            </a:endParaRPr>
          </a:p>
        </p:txBody>
      </p:sp>
      <p:sp>
        <p:nvSpPr>
          <p:cNvPr id="33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Intro</a:t>
            </a:r>
          </a:p>
        </p:txBody>
      </p:sp>
      <p:pic>
        <p:nvPicPr>
          <p:cNvPr id="1028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grpSp>
        <p:nvGrpSpPr>
          <p:cNvPr id="17" name="Groep 16"/>
          <p:cNvGrpSpPr/>
          <p:nvPr/>
        </p:nvGrpSpPr>
        <p:grpSpPr>
          <a:xfrm>
            <a:off x="5076056" y="1203598"/>
            <a:ext cx="5359361" cy="2376579"/>
            <a:chOff x="5485970" y="1023158"/>
            <a:chExt cx="4970156" cy="3418790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8" name="Afgeronde rechthoek 17"/>
            <p:cNvSpPr/>
            <p:nvPr/>
          </p:nvSpPr>
          <p:spPr>
            <a:xfrm rot="19044266">
              <a:off x="5485970" y="1023158"/>
              <a:ext cx="4275158" cy="56074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0" name="Afgeronde rechthoek 19"/>
            <p:cNvSpPr/>
            <p:nvPr/>
          </p:nvSpPr>
          <p:spPr>
            <a:xfrm rot="19044266">
              <a:off x="6504606" y="2661971"/>
              <a:ext cx="3790205" cy="1125375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1" name="Afgeronde rechthoek 20"/>
            <p:cNvSpPr/>
            <p:nvPr/>
          </p:nvSpPr>
          <p:spPr>
            <a:xfrm rot="19044266">
              <a:off x="5541326" y="1547222"/>
              <a:ext cx="4914800" cy="1127592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2" name="Afgeronde rechthoek 21"/>
            <p:cNvSpPr/>
            <p:nvPr/>
          </p:nvSpPr>
          <p:spPr>
            <a:xfrm rot="19044266">
              <a:off x="8166154" y="3458514"/>
              <a:ext cx="1660048" cy="98343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28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 err="1" smtClean="0">
                <a:solidFill>
                  <a:prstClr val="white">
                    <a:lumMod val="85000"/>
                  </a:prstClr>
                </a:solidFill>
              </a:rPr>
              <a:t>Jürgen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Craeye – bycykel –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2"/>
              </a:rPr>
              <a:t>info@bycykel.be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419622"/>
            <a:ext cx="5499289" cy="3024336"/>
          </a:xfrm>
        </p:spPr>
        <p:txBody>
          <a:bodyPr>
            <a:normAutofit/>
          </a:bodyPr>
          <a:lstStyle/>
          <a:p>
            <a:r>
              <a:rPr lang="nl-BE" sz="2500" dirty="0" smtClean="0">
                <a:solidFill>
                  <a:schemeClr val="bg1"/>
                </a:solidFill>
              </a:rPr>
              <a:t>Unieke combinatie technologie</a:t>
            </a:r>
          </a:p>
          <a:p>
            <a:pPr marL="0" indent="0">
              <a:buNone/>
            </a:pPr>
            <a:endParaRPr lang="nl-BE" sz="25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BE" sz="25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BE" sz="500" dirty="0" smtClean="0">
              <a:solidFill>
                <a:schemeClr val="bg1"/>
              </a:solidFill>
            </a:endParaRPr>
          </a:p>
          <a:p>
            <a:r>
              <a:rPr lang="nl-BE" sz="2500" dirty="0">
                <a:solidFill>
                  <a:schemeClr val="bg1"/>
                </a:solidFill>
              </a:rPr>
              <a:t>G</a:t>
            </a:r>
            <a:r>
              <a:rPr lang="nl-BE" sz="2500" dirty="0" smtClean="0">
                <a:solidFill>
                  <a:schemeClr val="bg1"/>
                </a:solidFill>
              </a:rPr>
              <a:t>eschikt </a:t>
            </a:r>
            <a:r>
              <a:rPr lang="nl-BE" sz="2500" dirty="0">
                <a:solidFill>
                  <a:schemeClr val="bg1"/>
                </a:solidFill>
              </a:rPr>
              <a:t>voor nagenoeg alle </a:t>
            </a:r>
            <a:r>
              <a:rPr lang="nl-BE" sz="2500" dirty="0" smtClean="0">
                <a:solidFill>
                  <a:schemeClr val="bg1"/>
                </a:solidFill>
              </a:rPr>
              <a:t>fietstypes</a:t>
            </a:r>
          </a:p>
          <a:p>
            <a:pPr marL="0" indent="0">
              <a:buNone/>
            </a:pPr>
            <a:endParaRPr lang="nl-BE" sz="600" dirty="0" smtClean="0">
              <a:solidFill>
                <a:schemeClr val="bg1"/>
              </a:solidFill>
            </a:endParaRPr>
          </a:p>
          <a:p>
            <a:r>
              <a:rPr lang="nl-BE" sz="2500" dirty="0">
                <a:solidFill>
                  <a:schemeClr val="bg1"/>
                </a:solidFill>
              </a:rPr>
              <a:t>O</a:t>
            </a:r>
            <a:r>
              <a:rPr lang="nl-BE" sz="2500" dirty="0" smtClean="0">
                <a:solidFill>
                  <a:schemeClr val="bg1"/>
                </a:solidFill>
              </a:rPr>
              <a:t>pladen slot via naafdynamo</a:t>
            </a:r>
            <a:endParaRPr lang="nl-BE" sz="25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BE" sz="2500" dirty="0">
                <a:solidFill>
                  <a:schemeClr val="bg1"/>
                </a:solidFill>
              </a:rPr>
              <a:t>     </a:t>
            </a:r>
          </a:p>
          <a:p>
            <a:pPr marL="0" indent="0">
              <a:buNone/>
            </a:pPr>
            <a:endParaRPr lang="nl-BE" sz="2500" dirty="0" smtClean="0">
              <a:solidFill>
                <a:schemeClr val="bg1"/>
              </a:solidFill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Smart </a:t>
            </a:r>
            <a:r>
              <a:rPr lang="nl-BE" sz="3600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locks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 smtClean="0">
                <a:solidFill>
                  <a:prstClr val="white">
                    <a:lumMod val="85000"/>
                  </a:prstClr>
                </a:solidFill>
              </a:rPr>
              <a:t>#WOONWERKGENT</a:t>
            </a:r>
            <a:endParaRPr lang="nl-BE" sz="1100" i="1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22" name="Afbeelding 21" descr="Afbeeldingsresultaat voor GPS logo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4273" y="2068205"/>
            <a:ext cx="626570" cy="5232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Afbeelding 24" descr="Afbeeldingsresultaat voor logo gs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33" y="2190842"/>
            <a:ext cx="1047452" cy="31466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6" name="Afbeelding 25" descr="Afbeeldingsresultaat voor logo BL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105" y="2189520"/>
            <a:ext cx="1114425" cy="31599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7" name="Afbeelding 26" descr="Afbeeldingsresultaat voor NF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972" y="2035276"/>
            <a:ext cx="847725" cy="5353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vak 3"/>
          <p:cNvSpPr txBox="1"/>
          <p:nvPr/>
        </p:nvSpPr>
        <p:spPr>
          <a:xfrm>
            <a:off x="2166131" y="2087385"/>
            <a:ext cx="242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solidFill>
                  <a:prstClr val="white"/>
                </a:solidFill>
              </a:rPr>
              <a:t>+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32" name="Tekstvak 31"/>
          <p:cNvSpPr txBox="1"/>
          <p:nvPr/>
        </p:nvSpPr>
        <p:spPr>
          <a:xfrm>
            <a:off x="3698740" y="2068204"/>
            <a:ext cx="242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solidFill>
                  <a:prstClr val="white"/>
                </a:solidFill>
              </a:rPr>
              <a:t>+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33" name="Tekstvak 32"/>
          <p:cNvSpPr txBox="1"/>
          <p:nvPr/>
        </p:nvSpPr>
        <p:spPr>
          <a:xfrm>
            <a:off x="4725121" y="2047361"/>
            <a:ext cx="242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solidFill>
                  <a:prstClr val="white"/>
                </a:solidFill>
              </a:rPr>
              <a:t>+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23" name="Afgeronde rechthoek 22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 err="1" smtClean="0">
                <a:solidFill>
                  <a:prstClr val="white">
                    <a:lumMod val="85000"/>
                  </a:prstClr>
                </a:solidFill>
              </a:rPr>
              <a:t>Jürgen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Craeye – bycykel –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2"/>
              </a:rPr>
              <a:t>info@bycykel.be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657907" y="1319122"/>
            <a:ext cx="5823396" cy="3041777"/>
          </a:xfrm>
        </p:spPr>
        <p:txBody>
          <a:bodyPr>
            <a:normAutofit fontScale="25000" lnSpcReduction="20000"/>
          </a:bodyPr>
          <a:lstStyle/>
          <a:p>
            <a:r>
              <a:rPr lang="nl-BE" sz="9600" dirty="0">
                <a:solidFill>
                  <a:schemeClr val="bg1"/>
                </a:solidFill>
              </a:rPr>
              <a:t>P</a:t>
            </a:r>
            <a:r>
              <a:rPr lang="nl-BE" sz="9600" dirty="0" smtClean="0">
                <a:solidFill>
                  <a:schemeClr val="bg1"/>
                </a:solidFill>
              </a:rPr>
              <a:t>ublic bike </a:t>
            </a:r>
            <a:r>
              <a:rPr lang="nl-BE" sz="9600" dirty="0" err="1" smtClean="0">
                <a:solidFill>
                  <a:schemeClr val="bg1"/>
                </a:solidFill>
              </a:rPr>
              <a:t>sharing</a:t>
            </a:r>
            <a:r>
              <a:rPr lang="nl-BE" sz="9600" dirty="0">
                <a:solidFill>
                  <a:schemeClr val="bg1"/>
                </a:solidFill>
              </a:rPr>
              <a:t/>
            </a:r>
            <a:br>
              <a:rPr lang="nl-BE" sz="9600" dirty="0">
                <a:solidFill>
                  <a:schemeClr val="bg1"/>
                </a:solidFill>
              </a:rPr>
            </a:br>
            <a:r>
              <a:rPr lang="nl-BE" sz="9600" i="1" dirty="0" smtClean="0">
                <a:solidFill>
                  <a:schemeClr val="bg1"/>
                </a:solidFill>
              </a:rPr>
              <a:t>back </a:t>
            </a:r>
            <a:r>
              <a:rPr lang="nl-BE" sz="9600" i="1" dirty="0" err="1" smtClean="0">
                <a:solidFill>
                  <a:schemeClr val="bg1"/>
                </a:solidFill>
              </a:rPr>
              <a:t>to</a:t>
            </a:r>
            <a:r>
              <a:rPr lang="nl-BE" sz="9600" i="1" dirty="0" smtClean="0">
                <a:solidFill>
                  <a:schemeClr val="bg1"/>
                </a:solidFill>
              </a:rPr>
              <a:t> </a:t>
            </a:r>
            <a:r>
              <a:rPr lang="nl-BE" sz="9600" i="1" dirty="0" err="1" smtClean="0">
                <a:solidFill>
                  <a:schemeClr val="bg1"/>
                </a:solidFill>
              </a:rPr>
              <a:t>one</a:t>
            </a:r>
            <a:r>
              <a:rPr lang="nl-BE" sz="9600" i="1" dirty="0" smtClean="0">
                <a:solidFill>
                  <a:schemeClr val="bg1"/>
                </a:solidFill>
              </a:rPr>
              <a:t>/ back </a:t>
            </a:r>
            <a:r>
              <a:rPr lang="nl-BE" sz="9600" i="1" dirty="0" err="1" smtClean="0">
                <a:solidFill>
                  <a:schemeClr val="bg1"/>
                </a:solidFill>
              </a:rPr>
              <a:t>to</a:t>
            </a:r>
            <a:r>
              <a:rPr lang="nl-BE" sz="9600" i="1" dirty="0" smtClean="0">
                <a:solidFill>
                  <a:schemeClr val="bg1"/>
                </a:solidFill>
              </a:rPr>
              <a:t> </a:t>
            </a:r>
            <a:r>
              <a:rPr lang="nl-BE" sz="9600" i="1" dirty="0" err="1" smtClean="0">
                <a:solidFill>
                  <a:schemeClr val="bg1"/>
                </a:solidFill>
              </a:rPr>
              <a:t>many</a:t>
            </a:r>
            <a:r>
              <a:rPr lang="nl-BE" sz="9600" i="1" dirty="0" smtClean="0">
                <a:solidFill>
                  <a:schemeClr val="bg1"/>
                </a:solidFill>
              </a:rPr>
              <a:t>/ free </a:t>
            </a:r>
            <a:r>
              <a:rPr lang="nl-BE" sz="9600" i="1" dirty="0" err="1" smtClean="0">
                <a:solidFill>
                  <a:schemeClr val="bg1"/>
                </a:solidFill>
              </a:rPr>
              <a:t>floating</a:t>
            </a:r>
            <a:endParaRPr lang="nl-BE" sz="9600" i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BE" sz="9600" dirty="0" smtClean="0">
                <a:solidFill>
                  <a:schemeClr val="bg1"/>
                </a:solidFill>
              </a:rPr>
              <a:t>       </a:t>
            </a:r>
          </a:p>
          <a:p>
            <a:r>
              <a:rPr lang="nl-BE" sz="9600" dirty="0" err="1" smtClean="0">
                <a:solidFill>
                  <a:schemeClr val="bg1"/>
                </a:solidFill>
              </a:rPr>
              <a:t>Work</a:t>
            </a:r>
            <a:r>
              <a:rPr lang="nl-BE" sz="9600" dirty="0" smtClean="0">
                <a:solidFill>
                  <a:schemeClr val="bg1"/>
                </a:solidFill>
              </a:rPr>
              <a:t> </a:t>
            </a:r>
            <a:r>
              <a:rPr lang="nl-BE" sz="9600" dirty="0" err="1" smtClean="0">
                <a:solidFill>
                  <a:schemeClr val="bg1"/>
                </a:solidFill>
              </a:rPr>
              <a:t>by</a:t>
            </a:r>
            <a:r>
              <a:rPr lang="nl-BE" sz="9600" dirty="0" smtClean="0">
                <a:solidFill>
                  <a:schemeClr val="bg1"/>
                </a:solidFill>
              </a:rPr>
              <a:t> </a:t>
            </a:r>
            <a:r>
              <a:rPr lang="nl-BE" sz="9600" dirty="0" err="1" smtClean="0">
                <a:solidFill>
                  <a:schemeClr val="bg1"/>
                </a:solidFill>
              </a:rPr>
              <a:t>cycle</a:t>
            </a:r>
            <a:r>
              <a:rPr lang="nl-BE" sz="9600" dirty="0" smtClean="0">
                <a:solidFill>
                  <a:schemeClr val="bg1"/>
                </a:solidFill>
              </a:rPr>
              <a:t/>
            </a:r>
            <a:br>
              <a:rPr lang="nl-BE" sz="9600" dirty="0" smtClean="0">
                <a:solidFill>
                  <a:schemeClr val="bg1"/>
                </a:solidFill>
              </a:rPr>
            </a:br>
            <a:r>
              <a:rPr lang="nl-BE" sz="9600" dirty="0" err="1" smtClean="0">
                <a:solidFill>
                  <a:schemeClr val="bg1"/>
                </a:solidFill>
              </a:rPr>
              <a:t>Study</a:t>
            </a:r>
            <a:r>
              <a:rPr lang="nl-BE" sz="9600" dirty="0" smtClean="0">
                <a:solidFill>
                  <a:schemeClr val="bg1"/>
                </a:solidFill>
              </a:rPr>
              <a:t> </a:t>
            </a:r>
            <a:r>
              <a:rPr lang="nl-BE" sz="9600" dirty="0" err="1" smtClean="0">
                <a:solidFill>
                  <a:schemeClr val="bg1"/>
                </a:solidFill>
              </a:rPr>
              <a:t>by</a:t>
            </a:r>
            <a:r>
              <a:rPr lang="nl-BE" sz="9600" dirty="0" smtClean="0">
                <a:solidFill>
                  <a:schemeClr val="bg1"/>
                </a:solidFill>
              </a:rPr>
              <a:t> </a:t>
            </a:r>
            <a:r>
              <a:rPr lang="nl-BE" sz="9600" dirty="0" err="1" smtClean="0">
                <a:solidFill>
                  <a:schemeClr val="bg1"/>
                </a:solidFill>
              </a:rPr>
              <a:t>cycle</a:t>
            </a:r>
            <a:r>
              <a:rPr lang="nl-BE" sz="9600" dirty="0" smtClean="0">
                <a:solidFill>
                  <a:schemeClr val="bg1"/>
                </a:solidFill>
              </a:rPr>
              <a:t/>
            </a:r>
            <a:br>
              <a:rPr lang="nl-BE" sz="9600" dirty="0" smtClean="0">
                <a:solidFill>
                  <a:schemeClr val="bg1"/>
                </a:solidFill>
              </a:rPr>
            </a:br>
            <a:r>
              <a:rPr lang="nl-BE" sz="9600" dirty="0" err="1" smtClean="0">
                <a:solidFill>
                  <a:schemeClr val="bg1"/>
                </a:solidFill>
              </a:rPr>
              <a:t>Explore</a:t>
            </a:r>
            <a:r>
              <a:rPr lang="nl-BE" sz="9600" dirty="0" smtClean="0">
                <a:solidFill>
                  <a:schemeClr val="bg1"/>
                </a:solidFill>
              </a:rPr>
              <a:t> </a:t>
            </a:r>
            <a:r>
              <a:rPr lang="nl-BE" sz="9600" dirty="0" err="1" smtClean="0">
                <a:solidFill>
                  <a:schemeClr val="bg1"/>
                </a:solidFill>
              </a:rPr>
              <a:t>by</a:t>
            </a:r>
            <a:r>
              <a:rPr lang="nl-BE" sz="9600" dirty="0" smtClean="0">
                <a:solidFill>
                  <a:schemeClr val="bg1"/>
                </a:solidFill>
              </a:rPr>
              <a:t> </a:t>
            </a:r>
            <a:r>
              <a:rPr lang="nl-BE" sz="9600" dirty="0" err="1" smtClean="0">
                <a:solidFill>
                  <a:schemeClr val="bg1"/>
                </a:solidFill>
              </a:rPr>
              <a:t>cycle</a:t>
            </a:r>
            <a:r>
              <a:rPr lang="nl-BE" sz="9600" dirty="0" smtClean="0">
                <a:solidFill>
                  <a:schemeClr val="bg1"/>
                </a:solidFill>
              </a:rPr>
              <a:t/>
            </a:r>
            <a:br>
              <a:rPr lang="nl-BE" sz="9600" dirty="0" smtClean="0">
                <a:solidFill>
                  <a:schemeClr val="bg1"/>
                </a:solidFill>
              </a:rPr>
            </a:br>
            <a:r>
              <a:rPr lang="nl-BE" sz="9600" dirty="0" smtClean="0">
                <a:solidFill>
                  <a:schemeClr val="bg1"/>
                </a:solidFill>
              </a:rPr>
              <a:t>Live </a:t>
            </a:r>
            <a:r>
              <a:rPr lang="nl-BE" sz="9600" dirty="0" err="1" smtClean="0">
                <a:solidFill>
                  <a:schemeClr val="bg1"/>
                </a:solidFill>
              </a:rPr>
              <a:t>by</a:t>
            </a:r>
            <a:r>
              <a:rPr lang="nl-BE" sz="9600" dirty="0" smtClean="0">
                <a:solidFill>
                  <a:schemeClr val="bg1"/>
                </a:solidFill>
              </a:rPr>
              <a:t> </a:t>
            </a:r>
            <a:r>
              <a:rPr lang="nl-BE" sz="9600" dirty="0" err="1" smtClean="0">
                <a:solidFill>
                  <a:schemeClr val="bg1"/>
                </a:solidFill>
              </a:rPr>
              <a:t>cycle</a:t>
            </a:r>
            <a:endParaRPr lang="nl-BE" sz="9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BE" sz="9600" dirty="0" smtClean="0">
              <a:solidFill>
                <a:schemeClr val="bg1"/>
              </a:solidFill>
            </a:endParaRPr>
          </a:p>
          <a:p>
            <a:r>
              <a:rPr lang="nl-BE" sz="9600" dirty="0" smtClean="0">
                <a:solidFill>
                  <a:schemeClr val="bg1"/>
                </a:solidFill>
              </a:rPr>
              <a:t>Maatwerk </a:t>
            </a:r>
          </a:p>
          <a:p>
            <a:pPr marL="0" indent="0">
              <a:buNone/>
            </a:pPr>
            <a:r>
              <a:rPr lang="nl-BE" sz="2500" dirty="0" smtClean="0">
                <a:solidFill>
                  <a:schemeClr val="bg1"/>
                </a:solidFill>
              </a:rPr>
              <a:t>           </a:t>
            </a:r>
            <a:endParaRPr lang="nl-BE" sz="25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BE" sz="25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BE" sz="2500" dirty="0">
                <a:solidFill>
                  <a:schemeClr val="bg1"/>
                </a:solidFill>
              </a:rPr>
              <a:t> </a:t>
            </a:r>
            <a:r>
              <a:rPr lang="nl-BE" sz="2500" dirty="0" smtClean="0">
                <a:solidFill>
                  <a:schemeClr val="bg1"/>
                </a:solidFill>
              </a:rPr>
              <a:t>   	</a:t>
            </a:r>
          </a:p>
          <a:p>
            <a:pPr marL="0" indent="0">
              <a:buNone/>
            </a:pPr>
            <a:r>
              <a:rPr lang="nl-BE" sz="2500" dirty="0" smtClean="0">
                <a:solidFill>
                  <a:schemeClr val="bg1"/>
                </a:solidFill>
              </a:rPr>
              <a:t>    </a:t>
            </a:r>
            <a:endParaRPr lang="nl-BE" dirty="0"/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T</a:t>
            </a:r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oepassingen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 smtClean="0">
                <a:solidFill>
                  <a:prstClr val="white">
                    <a:lumMod val="85000"/>
                  </a:prstClr>
                </a:solidFill>
              </a:rPr>
              <a:t>#WOONWERKGENT</a:t>
            </a:r>
            <a:endParaRPr lang="nl-BE" sz="1100" i="1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7" name="Afgeronde rechthoek 16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9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 err="1" smtClean="0">
                <a:solidFill>
                  <a:prstClr val="white">
                    <a:lumMod val="85000"/>
                  </a:prstClr>
                </a:solidFill>
              </a:rPr>
              <a:t>Jürgen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Craeye – bycykel –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2"/>
              </a:rPr>
              <a:t>info@bycykel.be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Trapido</a:t>
            </a:r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 – fietsdelen Gent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 smtClean="0">
                <a:solidFill>
                  <a:prstClr val="white">
                    <a:lumMod val="85000"/>
                  </a:prstClr>
                </a:solidFill>
              </a:rPr>
              <a:t>#WOONWERKGENT</a:t>
            </a:r>
            <a:endParaRPr lang="nl-BE" sz="1100" i="1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17" name="Tijdelijke aanduiding voor inhoud 16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9952" y="1420830"/>
            <a:ext cx="3797647" cy="30951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394987" y="1491630"/>
            <a:ext cx="170850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b="1" u="sng" dirty="0" smtClean="0">
                <a:solidFill>
                  <a:prstClr val="white"/>
                </a:solidFill>
              </a:rPr>
              <a:t>Locaties</a:t>
            </a:r>
          </a:p>
          <a:p>
            <a:endParaRPr lang="nl-BE" sz="1400" dirty="0" smtClean="0">
              <a:solidFill>
                <a:prstClr val="white"/>
              </a:solidFill>
            </a:endParaRPr>
          </a:p>
          <a:p>
            <a:r>
              <a:rPr lang="nl-BE" sz="1400" dirty="0" smtClean="0">
                <a:solidFill>
                  <a:prstClr val="white"/>
                </a:solidFill>
              </a:rPr>
              <a:t>P+R Oostakker</a:t>
            </a:r>
          </a:p>
          <a:p>
            <a:r>
              <a:rPr lang="nl-BE" sz="1400" dirty="0" smtClean="0">
                <a:solidFill>
                  <a:prstClr val="white"/>
                </a:solidFill>
              </a:rPr>
              <a:t>P+R </a:t>
            </a:r>
            <a:r>
              <a:rPr lang="nl-BE" sz="1400" dirty="0" err="1" smtClean="0">
                <a:solidFill>
                  <a:prstClr val="white"/>
                </a:solidFill>
              </a:rPr>
              <a:t>Muide</a:t>
            </a:r>
            <a:endParaRPr lang="nl-BE" sz="1400" dirty="0" smtClean="0">
              <a:solidFill>
                <a:prstClr val="white"/>
              </a:solidFill>
            </a:endParaRPr>
          </a:p>
          <a:p>
            <a:r>
              <a:rPr lang="nl-BE" sz="1400" dirty="0" smtClean="0">
                <a:solidFill>
                  <a:prstClr val="white"/>
                </a:solidFill>
              </a:rPr>
              <a:t>P+R </a:t>
            </a:r>
            <a:r>
              <a:rPr lang="nl-BE" sz="1400" dirty="0" err="1" smtClean="0">
                <a:solidFill>
                  <a:prstClr val="white"/>
                </a:solidFill>
              </a:rPr>
              <a:t>Galveston</a:t>
            </a:r>
            <a:endParaRPr lang="nl-BE" sz="1400" dirty="0" smtClean="0">
              <a:solidFill>
                <a:prstClr val="white"/>
              </a:solidFill>
            </a:endParaRPr>
          </a:p>
          <a:p>
            <a:r>
              <a:rPr lang="nl-BE" sz="1400" dirty="0" smtClean="0">
                <a:solidFill>
                  <a:prstClr val="white"/>
                </a:solidFill>
              </a:rPr>
              <a:t>P+R </a:t>
            </a:r>
            <a:r>
              <a:rPr lang="nl-BE" sz="1400" dirty="0" err="1" smtClean="0">
                <a:solidFill>
                  <a:prstClr val="white"/>
                </a:solidFill>
              </a:rPr>
              <a:t>Bourgoyen</a:t>
            </a:r>
            <a:endParaRPr lang="nl-BE" sz="1400" dirty="0" smtClean="0">
              <a:solidFill>
                <a:prstClr val="white"/>
              </a:solidFill>
            </a:endParaRPr>
          </a:p>
          <a:p>
            <a:r>
              <a:rPr lang="nl-BE" sz="1400" dirty="0" smtClean="0">
                <a:solidFill>
                  <a:prstClr val="white"/>
                </a:solidFill>
              </a:rPr>
              <a:t>P+R Watersportbaan</a:t>
            </a:r>
          </a:p>
          <a:p>
            <a:r>
              <a:rPr lang="nl-BE" sz="1400" dirty="0" smtClean="0">
                <a:solidFill>
                  <a:prstClr val="white"/>
                </a:solidFill>
              </a:rPr>
              <a:t>P+R Gentbrugge</a:t>
            </a:r>
          </a:p>
          <a:p>
            <a:r>
              <a:rPr lang="nl-BE" sz="1400" dirty="0" smtClean="0">
                <a:solidFill>
                  <a:prstClr val="white"/>
                </a:solidFill>
              </a:rPr>
              <a:t>P+R Arsenaal</a:t>
            </a:r>
          </a:p>
          <a:p>
            <a:r>
              <a:rPr lang="nl-BE" sz="1400" dirty="0" smtClean="0">
                <a:solidFill>
                  <a:prstClr val="white"/>
                </a:solidFill>
              </a:rPr>
              <a:t>P+R The Loop/Expo</a:t>
            </a:r>
          </a:p>
          <a:p>
            <a:r>
              <a:rPr lang="nl-BE" sz="1400" dirty="0" smtClean="0">
                <a:solidFill>
                  <a:prstClr val="white"/>
                </a:solidFill>
              </a:rPr>
              <a:t>P+R </a:t>
            </a:r>
            <a:r>
              <a:rPr lang="nl-BE" sz="1400" dirty="0" err="1" smtClean="0">
                <a:solidFill>
                  <a:prstClr val="white"/>
                </a:solidFill>
              </a:rPr>
              <a:t>Hekers</a:t>
            </a:r>
            <a:endParaRPr lang="nl-BE" sz="1400" dirty="0" smtClean="0">
              <a:solidFill>
                <a:prstClr val="white"/>
              </a:solidFill>
            </a:endParaRPr>
          </a:p>
          <a:p>
            <a:r>
              <a:rPr lang="nl-BE" sz="1400" dirty="0" smtClean="0">
                <a:solidFill>
                  <a:prstClr val="white"/>
                </a:solidFill>
              </a:rPr>
              <a:t>Klaartestraat</a:t>
            </a:r>
          </a:p>
          <a:p>
            <a:r>
              <a:rPr lang="nl-BE" sz="1400" dirty="0" smtClean="0">
                <a:solidFill>
                  <a:prstClr val="white"/>
                </a:solidFill>
              </a:rPr>
              <a:t>Zuiderpoort</a:t>
            </a:r>
          </a:p>
        </p:txBody>
      </p:sp>
      <p:sp>
        <p:nvSpPr>
          <p:cNvPr id="18" name="Afgeronde rechthoek 17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9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Jan Vanhee – De Fietsambassade Gent – </a:t>
            </a:r>
            <a:r>
              <a:rPr lang="nl-BE" sz="1300" dirty="0" err="1" smtClean="0">
                <a:solidFill>
                  <a:prstClr val="white">
                    <a:lumMod val="85000"/>
                  </a:prstClr>
                </a:solidFill>
                <a:hlinkClick r:id="rId2"/>
              </a:rPr>
              <a:t>Jan.Vanhee@stad.gent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296847" y="1330173"/>
            <a:ext cx="4258816" cy="3394472"/>
          </a:xfrm>
        </p:spPr>
        <p:txBody>
          <a:bodyPr/>
          <a:lstStyle/>
          <a:p>
            <a:endParaRPr lang="nl-BE" sz="2500" dirty="0" smtClean="0">
              <a:solidFill>
                <a:schemeClr val="bg1"/>
              </a:solidFill>
            </a:endParaRPr>
          </a:p>
          <a:p>
            <a:endParaRPr lang="nl-BE" dirty="0"/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Fietsdiefstalpreventie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17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vak 17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 smtClean="0">
                <a:solidFill>
                  <a:prstClr val="white">
                    <a:lumMod val="85000"/>
                  </a:prstClr>
                </a:solidFill>
              </a:rPr>
              <a:t>#WOONWERKGENT</a:t>
            </a:r>
            <a:endParaRPr lang="nl-BE" sz="1100" i="1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1026" name="Picture 2" descr="https://fietsbult.files.wordpress.com/2017/07/170725-5.jpg?w=480&amp;h=3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563638"/>
            <a:ext cx="3808244" cy="231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fgeronde rechthoek 19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grpSp>
        <p:nvGrpSpPr>
          <p:cNvPr id="21" name="Groep 20"/>
          <p:cNvGrpSpPr/>
          <p:nvPr/>
        </p:nvGrpSpPr>
        <p:grpSpPr>
          <a:xfrm>
            <a:off x="5189641" y="1103715"/>
            <a:ext cx="5359361" cy="2376579"/>
            <a:chOff x="5485970" y="1023158"/>
            <a:chExt cx="4970156" cy="3418790"/>
          </a:xfr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2" name="Afgeronde rechthoek 21"/>
            <p:cNvSpPr/>
            <p:nvPr/>
          </p:nvSpPr>
          <p:spPr>
            <a:xfrm rot="19044266">
              <a:off x="5485970" y="1023158"/>
              <a:ext cx="4275158" cy="56074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3" name="Afgeronde rechthoek 22"/>
            <p:cNvSpPr/>
            <p:nvPr/>
          </p:nvSpPr>
          <p:spPr>
            <a:xfrm rot="19044266">
              <a:off x="6504606" y="2661971"/>
              <a:ext cx="3790205" cy="1125375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4" name="Afgeronde rechthoek 23"/>
            <p:cNvSpPr/>
            <p:nvPr/>
          </p:nvSpPr>
          <p:spPr>
            <a:xfrm rot="19044266">
              <a:off x="5541326" y="1547222"/>
              <a:ext cx="4914800" cy="1127592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5" name="Afgeronde rechthoek 24"/>
            <p:cNvSpPr/>
            <p:nvPr/>
          </p:nvSpPr>
          <p:spPr>
            <a:xfrm rot="19044266">
              <a:off x="8166154" y="3458514"/>
              <a:ext cx="1660048" cy="98343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583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Jan Vanhee – De Fietsambassade Gent – </a:t>
            </a:r>
            <a:r>
              <a:rPr lang="nl-BE" sz="1300" dirty="0" err="1">
                <a:solidFill>
                  <a:prstClr val="white">
                    <a:lumMod val="85000"/>
                  </a:prstClr>
                </a:solidFill>
                <a:hlinkClick r:id="rId3"/>
              </a:rPr>
              <a:t>Jan.Vanhee@stad.gent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 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Fietsdiefstalpreventie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296847" y="1330173"/>
            <a:ext cx="4258816" cy="3394472"/>
          </a:xfrm>
        </p:spPr>
        <p:txBody>
          <a:bodyPr/>
          <a:lstStyle/>
          <a:p>
            <a:endParaRPr lang="nl-BE" sz="2500" dirty="0" smtClean="0">
              <a:solidFill>
                <a:schemeClr val="bg1"/>
              </a:solidFill>
            </a:endParaRPr>
          </a:p>
          <a:p>
            <a:endParaRPr lang="nl-BE" dirty="0"/>
          </a:p>
        </p:txBody>
      </p:sp>
      <p:pic>
        <p:nvPicPr>
          <p:cNvPr id="17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vak 17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 smtClean="0">
                <a:solidFill>
                  <a:prstClr val="white">
                    <a:lumMod val="85000"/>
                  </a:prstClr>
                </a:solidFill>
              </a:rPr>
              <a:t>#WOONWERKGENT</a:t>
            </a:r>
            <a:endParaRPr lang="nl-BE" sz="1100" i="1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20" name="Tijdelijke aanduiding voor inhoud 2"/>
          <p:cNvSpPr txBox="1">
            <a:spLocks/>
          </p:cNvSpPr>
          <p:nvPr/>
        </p:nvSpPr>
        <p:spPr>
          <a:xfrm>
            <a:off x="611560" y="1549433"/>
            <a:ext cx="4258816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500" dirty="0" err="1" smtClean="0">
                <a:solidFill>
                  <a:prstClr val="white"/>
                </a:solidFill>
              </a:rPr>
              <a:t>Fietsmarkeren</a:t>
            </a:r>
            <a:r>
              <a:rPr lang="nl-BE" sz="2500" dirty="0" smtClean="0">
                <a:solidFill>
                  <a:prstClr val="white"/>
                </a:solidFill>
              </a:rPr>
              <a:t>: RR-nummer graveren of </a:t>
            </a:r>
            <a:r>
              <a:rPr lang="nl-BE" sz="2500" dirty="0" err="1" smtClean="0">
                <a:solidFill>
                  <a:prstClr val="white"/>
                </a:solidFill>
              </a:rPr>
              <a:t>bestickeren</a:t>
            </a:r>
            <a:endParaRPr lang="nl-BE" sz="2500" dirty="0" smtClean="0">
              <a:solidFill>
                <a:prstClr val="white"/>
              </a:solidFill>
            </a:endParaRPr>
          </a:p>
          <a:p>
            <a:r>
              <a:rPr lang="nl-BE" sz="2500" dirty="0" smtClean="0">
                <a:solidFill>
                  <a:prstClr val="white"/>
                </a:solidFill>
              </a:rPr>
              <a:t>Stimuleren 2 fietssloten</a:t>
            </a:r>
          </a:p>
          <a:p>
            <a:r>
              <a:rPr lang="nl-BE" sz="2500" dirty="0" smtClean="0">
                <a:solidFill>
                  <a:prstClr val="white"/>
                </a:solidFill>
              </a:rPr>
              <a:t>Fietsenstallingen: openbaar domein, maar ook privé</a:t>
            </a:r>
          </a:p>
          <a:p>
            <a:endParaRPr lang="nl-BE" sz="2500" dirty="0" smtClean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113" y="1549433"/>
            <a:ext cx="3897365" cy="292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fgeronde rechthoek 9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488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Fietsdiefstalpreventie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337518"/>
            <a:ext cx="6867442" cy="3394472"/>
          </a:xfrm>
        </p:spPr>
        <p:txBody>
          <a:bodyPr>
            <a:normAutofit/>
          </a:bodyPr>
          <a:lstStyle/>
          <a:p>
            <a:r>
              <a:rPr lang="nl-BE" sz="2500" dirty="0" smtClean="0">
                <a:solidFill>
                  <a:schemeClr val="bg1"/>
                </a:solidFill>
              </a:rPr>
              <a:t>Proefproject GPS-tracking</a:t>
            </a:r>
            <a:endParaRPr lang="nl-BE" sz="2100" dirty="0" smtClean="0">
              <a:solidFill>
                <a:schemeClr val="bg1"/>
              </a:solidFill>
            </a:endParaRPr>
          </a:p>
          <a:p>
            <a:pPr lvl="1"/>
            <a:r>
              <a:rPr lang="nl-BE" sz="2100" dirty="0" smtClean="0">
                <a:solidFill>
                  <a:schemeClr val="bg1"/>
                </a:solidFill>
              </a:rPr>
              <a:t>Stad Gent, politie, Fietsambassade</a:t>
            </a:r>
          </a:p>
          <a:p>
            <a:pPr lvl="1"/>
            <a:r>
              <a:rPr lang="nl-BE" sz="2100" dirty="0" smtClean="0">
                <a:solidFill>
                  <a:schemeClr val="bg1"/>
                </a:solidFill>
              </a:rPr>
              <a:t>GPS in ringslot en fietslichtjes</a:t>
            </a:r>
          </a:p>
          <a:p>
            <a:pPr lvl="1"/>
            <a:r>
              <a:rPr lang="nl-BE" sz="2100" dirty="0" smtClean="0">
                <a:solidFill>
                  <a:schemeClr val="bg1"/>
                </a:solidFill>
              </a:rPr>
              <a:t>Sim-kaart</a:t>
            </a:r>
          </a:p>
          <a:p>
            <a:r>
              <a:rPr lang="nl-BE" sz="2500" dirty="0" smtClean="0">
                <a:solidFill>
                  <a:schemeClr val="bg1"/>
                </a:solidFill>
              </a:rPr>
              <a:t>30-tal testgebruikers</a:t>
            </a:r>
          </a:p>
          <a:p>
            <a:r>
              <a:rPr lang="nl-BE" sz="2500" dirty="0" err="1" smtClean="0">
                <a:solidFill>
                  <a:schemeClr val="bg1"/>
                </a:solidFill>
              </a:rPr>
              <a:t>App</a:t>
            </a:r>
            <a:endParaRPr lang="nl-BE" sz="2500" dirty="0" smtClean="0">
              <a:solidFill>
                <a:schemeClr val="bg1"/>
              </a:solidFill>
            </a:endParaRPr>
          </a:p>
          <a:p>
            <a:r>
              <a:rPr lang="nl-BE" sz="2500" dirty="0" smtClean="0">
                <a:solidFill>
                  <a:schemeClr val="bg1"/>
                </a:solidFill>
              </a:rPr>
              <a:t>Testcases politie</a:t>
            </a:r>
          </a:p>
          <a:p>
            <a:endParaRPr lang="nl-BE" dirty="0"/>
          </a:p>
        </p:txBody>
      </p:sp>
      <p:pic>
        <p:nvPicPr>
          <p:cNvPr id="17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vak 17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 smtClean="0">
                <a:solidFill>
                  <a:prstClr val="white">
                    <a:lumMod val="85000"/>
                  </a:prstClr>
                </a:solidFill>
              </a:rPr>
              <a:t>#WOONWERKGENT</a:t>
            </a:r>
            <a:endParaRPr lang="nl-BE" sz="1100" i="1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Jan Vanhee – De Fietsambassade Gent – </a:t>
            </a:r>
            <a:r>
              <a:rPr lang="nl-BE" sz="1300" dirty="0" err="1">
                <a:solidFill>
                  <a:prstClr val="white">
                    <a:lumMod val="85000"/>
                  </a:prstClr>
                </a:solidFill>
                <a:hlinkClick r:id="rId4"/>
              </a:rPr>
              <a:t>Jan.Vanhee@stad.gent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18248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Johannes </a:t>
            </a:r>
            <a:r>
              <a:rPr lang="nl-BE" sz="1300" dirty="0" err="1">
                <a:solidFill>
                  <a:prstClr val="white">
                    <a:lumMod val="85000"/>
                  </a:prstClr>
                </a:solidFill>
              </a:rPr>
              <a:t>Rodenbach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– Autodelen.net – 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  <a:hlinkClick r:id="rId2"/>
              </a:rPr>
              <a:t>Johannes@autodelen.net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Autodelen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 smtClean="0">
                <a:solidFill>
                  <a:prstClr val="white">
                    <a:lumMod val="85000"/>
                  </a:prstClr>
                </a:solidFill>
              </a:rPr>
              <a:t>#WOONWERKGENT</a:t>
            </a:r>
            <a:endParaRPr lang="nl-BE" sz="1100" i="1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67544" y="1288260"/>
            <a:ext cx="5688632" cy="2653657"/>
          </a:xfrm>
        </p:spPr>
        <p:txBody>
          <a:bodyPr>
            <a:noAutofit/>
          </a:bodyPr>
          <a:lstStyle/>
          <a:p>
            <a:pPr marL="120650" indent="0">
              <a:buFont typeface="Arial"/>
              <a:buNone/>
              <a:defRPr/>
            </a:pPr>
            <a:r>
              <a:rPr lang="nl-BE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DOEL</a:t>
            </a:r>
            <a:r>
              <a:rPr lang="nl-BE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: de </a:t>
            </a:r>
            <a:r>
              <a:rPr lang="nl-BE" sz="1800" dirty="0">
                <a:solidFill>
                  <a:schemeClr val="bg1"/>
                </a:solidFill>
                <a:latin typeface="Calibri" panose="020F0502020204030204" pitchFamily="34" charset="0"/>
              </a:rPr>
              <a:t>ecologische-, sociale en economische voordelen van autodelen te maximaliseren door: </a:t>
            </a:r>
          </a:p>
          <a:p>
            <a:pPr marL="120650" indent="0">
              <a:buFont typeface="Arial"/>
              <a:buNone/>
              <a:defRPr/>
            </a:pPr>
            <a:endParaRPr lang="nl-BE" sz="1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171450" indent="-171450">
              <a:defRPr/>
            </a:pPr>
            <a:r>
              <a:rPr lang="nl-BE" sz="1800" dirty="0">
                <a:solidFill>
                  <a:schemeClr val="bg1"/>
                </a:solidFill>
                <a:latin typeface="Calibri" panose="020F0502020204030204" pitchFamily="34" charset="0"/>
              </a:rPr>
              <a:t>De belangen te bundelen van de </a:t>
            </a:r>
            <a:r>
              <a:rPr lang="nl-BE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autodeelgroepen </a:t>
            </a:r>
            <a:r>
              <a:rPr lang="nl-BE" sz="1800" dirty="0">
                <a:solidFill>
                  <a:schemeClr val="bg1"/>
                </a:solidFill>
                <a:latin typeface="Calibri" panose="020F0502020204030204" pitchFamily="34" charset="0"/>
              </a:rPr>
              <a:t>en </a:t>
            </a:r>
            <a:r>
              <a:rPr lang="nl-BE" sz="1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autodeelorganisaties</a:t>
            </a:r>
            <a:endParaRPr lang="nl-BE" sz="1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171450" indent="-171450">
              <a:defRPr/>
            </a:pPr>
            <a:r>
              <a:rPr lang="nl-BE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Autodelen te </a:t>
            </a:r>
            <a:r>
              <a:rPr lang="nl-BE" sz="1800" dirty="0">
                <a:solidFill>
                  <a:schemeClr val="bg1"/>
                </a:solidFill>
                <a:latin typeface="Calibri" panose="020F0502020204030204" pitchFamily="34" charset="0"/>
              </a:rPr>
              <a:t>vertegenwoordigen </a:t>
            </a:r>
            <a:r>
              <a:rPr lang="nl-BE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tegenover (lokale) overheden</a:t>
            </a:r>
            <a:endParaRPr lang="nl-BE" sz="1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171450" indent="-171450">
              <a:defRPr/>
            </a:pPr>
            <a:r>
              <a:rPr lang="nl-BE" sz="1800" dirty="0">
                <a:solidFill>
                  <a:schemeClr val="bg1"/>
                </a:solidFill>
                <a:latin typeface="Calibri" panose="020F0502020204030204" pitchFamily="34" charset="0"/>
              </a:rPr>
              <a:t>De uitbouw van het algemeen concept </a:t>
            </a:r>
            <a:r>
              <a:rPr lang="nl-BE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autodelen</a:t>
            </a:r>
            <a:endParaRPr lang="nl-BE" sz="1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171450" indent="-171450">
              <a:defRPr/>
            </a:pPr>
            <a:r>
              <a:rPr lang="nl-BE" sz="1800" dirty="0">
                <a:solidFill>
                  <a:schemeClr val="bg1"/>
                </a:solidFill>
                <a:latin typeface="Calibri" panose="020F0502020204030204" pitchFamily="34" charset="0"/>
              </a:rPr>
              <a:t>Innovatie en pilootprojecten</a:t>
            </a:r>
          </a:p>
          <a:p>
            <a:endParaRPr lang="nl-BE" sz="2000" dirty="0">
              <a:solidFill>
                <a:schemeClr val="bg1"/>
              </a:solidFill>
            </a:endParaRPr>
          </a:p>
        </p:txBody>
      </p:sp>
      <p:grpSp>
        <p:nvGrpSpPr>
          <p:cNvPr id="22" name="Groep 21"/>
          <p:cNvGrpSpPr/>
          <p:nvPr/>
        </p:nvGrpSpPr>
        <p:grpSpPr>
          <a:xfrm>
            <a:off x="5189641" y="1103715"/>
            <a:ext cx="5359361" cy="2376579"/>
            <a:chOff x="5485970" y="1023158"/>
            <a:chExt cx="4970156" cy="3418790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3" name="Afgeronde rechthoek 22"/>
            <p:cNvSpPr/>
            <p:nvPr/>
          </p:nvSpPr>
          <p:spPr>
            <a:xfrm rot="19044266">
              <a:off x="5485970" y="1023158"/>
              <a:ext cx="4275158" cy="56074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5" name="Afgeronde rechthoek 24"/>
            <p:cNvSpPr/>
            <p:nvPr/>
          </p:nvSpPr>
          <p:spPr>
            <a:xfrm rot="19044266">
              <a:off x="6504606" y="2661971"/>
              <a:ext cx="3790205" cy="1125375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6" name="Afgeronde rechthoek 25"/>
            <p:cNvSpPr/>
            <p:nvPr/>
          </p:nvSpPr>
          <p:spPr>
            <a:xfrm rot="19044266">
              <a:off x="5541326" y="1547222"/>
              <a:ext cx="4914800" cy="1127592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7" name="Afgeronde rechthoek 26"/>
            <p:cNvSpPr/>
            <p:nvPr/>
          </p:nvSpPr>
          <p:spPr>
            <a:xfrm rot="19044266">
              <a:off x="8166154" y="3458514"/>
              <a:ext cx="1660048" cy="98343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19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Johannes </a:t>
            </a:r>
            <a:r>
              <a:rPr lang="nl-BE" sz="1300" dirty="0" err="1">
                <a:solidFill>
                  <a:prstClr val="white">
                    <a:lumMod val="85000"/>
                  </a:prstClr>
                </a:solidFill>
              </a:rPr>
              <a:t>Rodenbach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– Autodelen.net – 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  <a:hlinkClick r:id="rId2"/>
              </a:rPr>
              <a:t>Johannes@autodelen.net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Autodelen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 smtClean="0">
                <a:solidFill>
                  <a:prstClr val="white">
                    <a:lumMod val="85000"/>
                  </a:prstClr>
                </a:solidFill>
              </a:rPr>
              <a:t>#WOONWERKGENT</a:t>
            </a:r>
            <a:endParaRPr lang="nl-BE" sz="1100" i="1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492746" y="1126180"/>
            <a:ext cx="6175598" cy="653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 smtClean="0">
                <a:solidFill>
                  <a:srgbClr val="E8B54D"/>
                </a:solidFill>
              </a:rPr>
              <a:t>AUTODELEN VOOR BEDRIJVEN/ORGANISATIES: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42046" y="1779662"/>
            <a:ext cx="2148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 dirty="0" smtClean="0">
                <a:solidFill>
                  <a:prstClr val="white"/>
                </a:solidFill>
              </a:rPr>
              <a:t>Vier </a:t>
            </a:r>
            <a:r>
              <a:rPr lang="nl-BE" sz="1600" b="1" dirty="0">
                <a:solidFill>
                  <a:prstClr val="white"/>
                </a:solidFill>
              </a:rPr>
              <a:t>manieren</a:t>
            </a:r>
          </a:p>
        </p:txBody>
      </p:sp>
      <p:cxnSp>
        <p:nvCxnSpPr>
          <p:cNvPr id="22" name="Straight Arrow Connector 21"/>
          <p:cNvCxnSpPr>
            <a:endCxn id="91" idx="0"/>
          </p:cNvCxnSpPr>
          <p:nvPr/>
        </p:nvCxnSpPr>
        <p:spPr>
          <a:xfrm flipH="1">
            <a:off x="2531051" y="2212962"/>
            <a:ext cx="2013615" cy="574812"/>
          </a:xfrm>
          <a:prstGeom prst="straightConnector1">
            <a:avLst/>
          </a:prstGeom>
          <a:ln>
            <a:solidFill>
              <a:srgbClr val="A0B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87" idx="0"/>
          </p:cNvCxnSpPr>
          <p:nvPr/>
        </p:nvCxnSpPr>
        <p:spPr>
          <a:xfrm>
            <a:off x="4544666" y="2212962"/>
            <a:ext cx="2019203" cy="578489"/>
          </a:xfrm>
          <a:prstGeom prst="straightConnector1">
            <a:avLst/>
          </a:prstGeom>
          <a:ln>
            <a:solidFill>
              <a:srgbClr val="A0B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346259" y="4118979"/>
            <a:ext cx="597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prstClr val="white"/>
                </a:solidFill>
              </a:rPr>
              <a:t>①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29223" y="4118981"/>
            <a:ext cx="554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prstClr val="white"/>
                </a:solidFill>
              </a:rPr>
              <a:t>②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97325" y="4121488"/>
            <a:ext cx="561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prstClr val="white"/>
                </a:solidFill>
              </a:rPr>
              <a:t>③</a:t>
            </a:r>
          </a:p>
        </p:txBody>
      </p:sp>
      <p:cxnSp>
        <p:nvCxnSpPr>
          <p:cNvPr id="35" name="Straight Arrow Connector 34"/>
          <p:cNvCxnSpPr>
            <a:stCxn id="91" idx="2"/>
          </p:cNvCxnSpPr>
          <p:nvPr/>
        </p:nvCxnSpPr>
        <p:spPr>
          <a:xfrm flipH="1">
            <a:off x="1645566" y="3187884"/>
            <a:ext cx="885485" cy="552212"/>
          </a:xfrm>
          <a:prstGeom prst="straightConnector1">
            <a:avLst/>
          </a:prstGeom>
          <a:ln>
            <a:solidFill>
              <a:srgbClr val="A0B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91" idx="2"/>
            <a:endCxn id="85" idx="0"/>
          </p:cNvCxnSpPr>
          <p:nvPr/>
        </p:nvCxnSpPr>
        <p:spPr>
          <a:xfrm>
            <a:off x="2531051" y="3187884"/>
            <a:ext cx="875525" cy="541671"/>
          </a:xfrm>
          <a:prstGeom prst="straightConnector1">
            <a:avLst/>
          </a:prstGeom>
          <a:ln>
            <a:solidFill>
              <a:srgbClr val="A0B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87" idx="2"/>
            <a:endCxn id="70" idx="0"/>
          </p:cNvCxnSpPr>
          <p:nvPr/>
        </p:nvCxnSpPr>
        <p:spPr>
          <a:xfrm flipH="1">
            <a:off x="5775940" y="3191561"/>
            <a:ext cx="787929" cy="551833"/>
          </a:xfrm>
          <a:prstGeom prst="straightConnector1">
            <a:avLst/>
          </a:prstGeom>
          <a:ln>
            <a:solidFill>
              <a:srgbClr val="A0B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87" idx="2"/>
            <a:endCxn id="78" idx="0"/>
          </p:cNvCxnSpPr>
          <p:nvPr/>
        </p:nvCxnSpPr>
        <p:spPr>
          <a:xfrm>
            <a:off x="6563869" y="3191561"/>
            <a:ext cx="860028" cy="548535"/>
          </a:xfrm>
          <a:prstGeom prst="straightConnector1">
            <a:avLst/>
          </a:prstGeom>
          <a:ln>
            <a:solidFill>
              <a:srgbClr val="A0B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142993" y="4118979"/>
            <a:ext cx="561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prstClr val="white"/>
                </a:solidFill>
                <a:cs typeface="Calibri" panose="020F0502020204030204" pitchFamily="34" charset="0"/>
              </a:rPr>
              <a:t>④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168133" y="3743394"/>
            <a:ext cx="1215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000" dirty="0" smtClean="0">
                <a:solidFill>
                  <a:prstClr val="white"/>
                </a:solidFill>
              </a:rPr>
              <a:t>Mee investeren in nieuwe deelwagens</a:t>
            </a:r>
            <a:endParaRPr lang="nl-BE" sz="1000" dirty="0">
              <a:solidFill>
                <a:prstClr val="white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711273" y="3740096"/>
            <a:ext cx="1425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000" dirty="0" smtClean="0">
                <a:solidFill>
                  <a:prstClr val="white"/>
                </a:solidFill>
              </a:rPr>
              <a:t>Bestaande deelwagens gebruiken</a:t>
            </a:r>
            <a:endParaRPr lang="nl-BE" sz="1000" dirty="0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073638" y="3702548"/>
            <a:ext cx="1215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000" dirty="0" smtClean="0">
                <a:solidFill>
                  <a:prstClr val="white"/>
                </a:solidFill>
              </a:rPr>
              <a:t>In eigen beheer: “Doe-het-zelf”</a:t>
            </a:r>
            <a:endParaRPr lang="nl-BE" sz="1000" dirty="0">
              <a:solidFill>
                <a:prstClr val="white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389604" y="3729555"/>
            <a:ext cx="2033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000" dirty="0" smtClean="0">
                <a:solidFill>
                  <a:prstClr val="white"/>
                </a:solidFill>
              </a:rPr>
              <a:t>Met technologische ondersteuning van autodeelorganisatie</a:t>
            </a:r>
            <a:endParaRPr lang="nl-BE" sz="1000" dirty="0">
              <a:solidFill>
                <a:prstClr val="white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652873" y="2791451"/>
            <a:ext cx="1821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000" dirty="0" smtClean="0">
                <a:solidFill>
                  <a:prstClr val="white"/>
                </a:solidFill>
              </a:rPr>
              <a:t>Wagenpark stelselmatig vervangen door deelwagens</a:t>
            </a:r>
            <a:endParaRPr lang="nl-BE" sz="1000" dirty="0">
              <a:solidFill>
                <a:prstClr val="white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620055" y="2787774"/>
            <a:ext cx="1821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000" dirty="0" smtClean="0">
                <a:solidFill>
                  <a:prstClr val="white"/>
                </a:solidFill>
              </a:rPr>
              <a:t>Huidig wagenpark delen met omwonenden</a:t>
            </a:r>
            <a:endParaRPr lang="nl-BE" sz="1000" dirty="0">
              <a:solidFill>
                <a:prstClr val="white"/>
              </a:solidFill>
            </a:endParaRPr>
          </a:p>
        </p:txBody>
      </p:sp>
      <p:sp>
        <p:nvSpPr>
          <p:cNvPr id="26" name="Afgeronde rechthoek 25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0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6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26617" y="1122717"/>
            <a:ext cx="6552728" cy="3384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Johannes </a:t>
            </a:r>
            <a:r>
              <a:rPr lang="nl-BE" sz="1300" dirty="0" err="1">
                <a:solidFill>
                  <a:prstClr val="white">
                    <a:lumMod val="85000"/>
                  </a:prstClr>
                </a:solidFill>
              </a:rPr>
              <a:t>Rodenbach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– Autodelen.net – 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  <a:hlinkClick r:id="rId2"/>
              </a:rPr>
              <a:t>Johannes@autodelen.net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Autodelen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 smtClean="0">
                <a:solidFill>
                  <a:prstClr val="white">
                    <a:lumMod val="85000"/>
                  </a:prstClr>
                </a:solidFill>
              </a:rPr>
              <a:t>#WOONWERKGENT</a:t>
            </a:r>
            <a:endParaRPr lang="nl-BE" sz="1100" i="1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63" y="1664102"/>
            <a:ext cx="634421" cy="42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793" y="3859021"/>
            <a:ext cx="643874" cy="330560"/>
          </a:xfrm>
          <a:prstGeom prst="rect">
            <a:avLst/>
          </a:prstGeom>
        </p:spPr>
      </p:pic>
      <p:pic>
        <p:nvPicPr>
          <p:cNvPr id="41" name="Picture 2" descr="http://www.kortrijk.be/sites/kortrijk/files/media/cambio-autodele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90" y="1718378"/>
            <a:ext cx="726902" cy="31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C:\Users\jef\Google Drive\foto's\logo\logo's autodeelaanbieders\logo Bolide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709" y="3467684"/>
            <a:ext cx="957285" cy="30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:\Users\jef\Google Drive\foto's\logo\logo's autodeelaanbieders\logo Parta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709" y="2609427"/>
            <a:ext cx="986355" cy="41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Afbeeldingsresultaat voor DRIVE NOW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655" y="3509340"/>
            <a:ext cx="804044" cy="2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828" y="1350749"/>
            <a:ext cx="792846" cy="17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Diamond 48"/>
          <p:cNvSpPr/>
          <p:nvPr/>
        </p:nvSpPr>
        <p:spPr>
          <a:xfrm>
            <a:off x="3574044" y="1546611"/>
            <a:ext cx="2712765" cy="2536588"/>
          </a:xfrm>
          <a:prstGeom prst="diamond">
            <a:avLst/>
          </a:prstGeom>
        </p:spPr>
        <p:style>
          <a:lnRef idx="0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131" y="3157909"/>
            <a:ext cx="769597" cy="2677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262" y="1744549"/>
            <a:ext cx="746090" cy="2759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00" y="1262240"/>
            <a:ext cx="1021087" cy="326995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542260" y="1338777"/>
            <a:ext cx="2754478" cy="2971014"/>
            <a:chOff x="2284342" y="1700808"/>
            <a:chExt cx="4751914" cy="4005724"/>
          </a:xfrm>
        </p:grpSpPr>
        <p:sp>
          <p:nvSpPr>
            <p:cNvPr id="30" name="Freeform 29"/>
            <p:cNvSpPr/>
            <p:nvPr/>
          </p:nvSpPr>
          <p:spPr>
            <a:xfrm>
              <a:off x="2284342" y="1700808"/>
              <a:ext cx="1657397" cy="1657397"/>
            </a:xfrm>
            <a:custGeom>
              <a:avLst/>
              <a:gdLst>
                <a:gd name="connsiteX0" fmla="*/ 0 w 1657397"/>
                <a:gd name="connsiteY0" fmla="*/ 276238 h 1657397"/>
                <a:gd name="connsiteX1" fmla="*/ 276238 w 1657397"/>
                <a:gd name="connsiteY1" fmla="*/ 0 h 1657397"/>
                <a:gd name="connsiteX2" fmla="*/ 1381159 w 1657397"/>
                <a:gd name="connsiteY2" fmla="*/ 0 h 1657397"/>
                <a:gd name="connsiteX3" fmla="*/ 1657397 w 1657397"/>
                <a:gd name="connsiteY3" fmla="*/ 276238 h 1657397"/>
                <a:gd name="connsiteX4" fmla="*/ 1657397 w 1657397"/>
                <a:gd name="connsiteY4" fmla="*/ 1381159 h 1657397"/>
                <a:gd name="connsiteX5" fmla="*/ 1381159 w 1657397"/>
                <a:gd name="connsiteY5" fmla="*/ 1657397 h 1657397"/>
                <a:gd name="connsiteX6" fmla="*/ 276238 w 1657397"/>
                <a:gd name="connsiteY6" fmla="*/ 1657397 h 1657397"/>
                <a:gd name="connsiteX7" fmla="*/ 0 w 1657397"/>
                <a:gd name="connsiteY7" fmla="*/ 1381159 h 1657397"/>
                <a:gd name="connsiteX8" fmla="*/ 0 w 1657397"/>
                <a:gd name="connsiteY8" fmla="*/ 276238 h 165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7397" h="1657397">
                  <a:moveTo>
                    <a:pt x="0" y="276238"/>
                  </a:moveTo>
                  <a:cubicBezTo>
                    <a:pt x="0" y="123676"/>
                    <a:pt x="123676" y="0"/>
                    <a:pt x="276238" y="0"/>
                  </a:cubicBezTo>
                  <a:lnTo>
                    <a:pt x="1381159" y="0"/>
                  </a:lnTo>
                  <a:cubicBezTo>
                    <a:pt x="1533721" y="0"/>
                    <a:pt x="1657397" y="123676"/>
                    <a:pt x="1657397" y="276238"/>
                  </a:cubicBezTo>
                  <a:lnTo>
                    <a:pt x="1657397" y="1381159"/>
                  </a:lnTo>
                  <a:cubicBezTo>
                    <a:pt x="1657397" y="1533721"/>
                    <a:pt x="1533721" y="1657397"/>
                    <a:pt x="1381159" y="1657397"/>
                  </a:cubicBezTo>
                  <a:lnTo>
                    <a:pt x="276238" y="1657397"/>
                  </a:lnTo>
                  <a:cubicBezTo>
                    <a:pt x="123676" y="1657397"/>
                    <a:pt x="0" y="1533721"/>
                    <a:pt x="0" y="1381159"/>
                  </a:cubicBezTo>
                  <a:lnTo>
                    <a:pt x="0" y="276238"/>
                  </a:lnTo>
                  <a:close/>
                </a:path>
              </a:pathLst>
            </a:custGeom>
            <a:solidFill>
              <a:srgbClr val="A0B1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7107" tIns="157107" rIns="157107" bIns="157107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050" b="1" dirty="0" err="1" smtClean="0">
                  <a:solidFill>
                    <a:prstClr val="white"/>
                  </a:solidFill>
                </a:rPr>
                <a:t>Roundtrip</a:t>
              </a:r>
              <a:endParaRPr lang="nl-BE" sz="1050" b="1" dirty="0" smtClean="0">
                <a:solidFill>
                  <a:prstClr val="white"/>
                </a:solidFill>
              </a:endParaRP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050" dirty="0">
                  <a:solidFill>
                    <a:prstClr val="white"/>
                  </a:solidFill>
                </a:rPr>
                <a:t>v</a:t>
              </a:r>
              <a:r>
                <a:rPr lang="nl-BE" sz="1050" dirty="0" smtClean="0">
                  <a:solidFill>
                    <a:prstClr val="white"/>
                  </a:solidFill>
                </a:rPr>
                <a:t>aste standplaats</a:t>
              </a:r>
              <a:endParaRPr lang="nl-BE" sz="1050" dirty="0">
                <a:solidFill>
                  <a:prstClr val="white"/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5378859" y="1700808"/>
              <a:ext cx="1657397" cy="1657397"/>
            </a:xfrm>
            <a:custGeom>
              <a:avLst/>
              <a:gdLst>
                <a:gd name="connsiteX0" fmla="*/ 0 w 1657397"/>
                <a:gd name="connsiteY0" fmla="*/ 276238 h 1657397"/>
                <a:gd name="connsiteX1" fmla="*/ 276238 w 1657397"/>
                <a:gd name="connsiteY1" fmla="*/ 0 h 1657397"/>
                <a:gd name="connsiteX2" fmla="*/ 1381159 w 1657397"/>
                <a:gd name="connsiteY2" fmla="*/ 0 h 1657397"/>
                <a:gd name="connsiteX3" fmla="*/ 1657397 w 1657397"/>
                <a:gd name="connsiteY3" fmla="*/ 276238 h 1657397"/>
                <a:gd name="connsiteX4" fmla="*/ 1657397 w 1657397"/>
                <a:gd name="connsiteY4" fmla="*/ 1381159 h 1657397"/>
                <a:gd name="connsiteX5" fmla="*/ 1381159 w 1657397"/>
                <a:gd name="connsiteY5" fmla="*/ 1657397 h 1657397"/>
                <a:gd name="connsiteX6" fmla="*/ 276238 w 1657397"/>
                <a:gd name="connsiteY6" fmla="*/ 1657397 h 1657397"/>
                <a:gd name="connsiteX7" fmla="*/ 0 w 1657397"/>
                <a:gd name="connsiteY7" fmla="*/ 1381159 h 1657397"/>
                <a:gd name="connsiteX8" fmla="*/ 0 w 1657397"/>
                <a:gd name="connsiteY8" fmla="*/ 276238 h 165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7397" h="1657397">
                  <a:moveTo>
                    <a:pt x="0" y="276238"/>
                  </a:moveTo>
                  <a:cubicBezTo>
                    <a:pt x="0" y="123676"/>
                    <a:pt x="123676" y="0"/>
                    <a:pt x="276238" y="0"/>
                  </a:cubicBezTo>
                  <a:lnTo>
                    <a:pt x="1381159" y="0"/>
                  </a:lnTo>
                  <a:cubicBezTo>
                    <a:pt x="1533721" y="0"/>
                    <a:pt x="1657397" y="123676"/>
                    <a:pt x="1657397" y="276238"/>
                  </a:cubicBezTo>
                  <a:lnTo>
                    <a:pt x="1657397" y="1381159"/>
                  </a:lnTo>
                  <a:cubicBezTo>
                    <a:pt x="1657397" y="1533721"/>
                    <a:pt x="1533721" y="1657397"/>
                    <a:pt x="1381159" y="1657397"/>
                  </a:cubicBezTo>
                  <a:lnTo>
                    <a:pt x="276238" y="1657397"/>
                  </a:lnTo>
                  <a:cubicBezTo>
                    <a:pt x="123676" y="1657397"/>
                    <a:pt x="0" y="1533721"/>
                    <a:pt x="0" y="1381159"/>
                  </a:cubicBezTo>
                  <a:lnTo>
                    <a:pt x="0" y="276238"/>
                  </a:lnTo>
                  <a:close/>
                </a:path>
              </a:pathLst>
            </a:custGeom>
            <a:solidFill>
              <a:srgbClr val="A0B1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7107" tIns="157107" rIns="157107" bIns="157107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050" b="1" dirty="0" err="1" smtClean="0">
                  <a:solidFill>
                    <a:prstClr val="white"/>
                  </a:solidFill>
                </a:rPr>
                <a:t>Oneway</a:t>
              </a:r>
              <a:endParaRPr lang="nl-BE" sz="1050" b="1" dirty="0" smtClean="0">
                <a:solidFill>
                  <a:prstClr val="white"/>
                </a:solidFill>
              </a:endParaRP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050" dirty="0" smtClean="0">
                  <a:solidFill>
                    <a:prstClr val="white"/>
                  </a:solidFill>
                </a:rPr>
                <a:t>vaste standplaats</a:t>
              </a:r>
              <a:endParaRPr lang="nl-BE" sz="1050" dirty="0">
                <a:solidFill>
                  <a:prstClr val="white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2391326" y="4049135"/>
              <a:ext cx="1657397" cy="1657397"/>
            </a:xfrm>
            <a:custGeom>
              <a:avLst/>
              <a:gdLst>
                <a:gd name="connsiteX0" fmla="*/ 0 w 1657397"/>
                <a:gd name="connsiteY0" fmla="*/ 276238 h 1657397"/>
                <a:gd name="connsiteX1" fmla="*/ 276238 w 1657397"/>
                <a:gd name="connsiteY1" fmla="*/ 0 h 1657397"/>
                <a:gd name="connsiteX2" fmla="*/ 1381159 w 1657397"/>
                <a:gd name="connsiteY2" fmla="*/ 0 h 1657397"/>
                <a:gd name="connsiteX3" fmla="*/ 1657397 w 1657397"/>
                <a:gd name="connsiteY3" fmla="*/ 276238 h 1657397"/>
                <a:gd name="connsiteX4" fmla="*/ 1657397 w 1657397"/>
                <a:gd name="connsiteY4" fmla="*/ 1381159 h 1657397"/>
                <a:gd name="connsiteX5" fmla="*/ 1381159 w 1657397"/>
                <a:gd name="connsiteY5" fmla="*/ 1657397 h 1657397"/>
                <a:gd name="connsiteX6" fmla="*/ 276238 w 1657397"/>
                <a:gd name="connsiteY6" fmla="*/ 1657397 h 1657397"/>
                <a:gd name="connsiteX7" fmla="*/ 0 w 1657397"/>
                <a:gd name="connsiteY7" fmla="*/ 1381159 h 1657397"/>
                <a:gd name="connsiteX8" fmla="*/ 0 w 1657397"/>
                <a:gd name="connsiteY8" fmla="*/ 276238 h 165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7397" h="1657397">
                  <a:moveTo>
                    <a:pt x="0" y="276238"/>
                  </a:moveTo>
                  <a:cubicBezTo>
                    <a:pt x="0" y="123676"/>
                    <a:pt x="123676" y="0"/>
                    <a:pt x="276238" y="0"/>
                  </a:cubicBezTo>
                  <a:lnTo>
                    <a:pt x="1381159" y="0"/>
                  </a:lnTo>
                  <a:cubicBezTo>
                    <a:pt x="1533721" y="0"/>
                    <a:pt x="1657397" y="123676"/>
                    <a:pt x="1657397" y="276238"/>
                  </a:cubicBezTo>
                  <a:lnTo>
                    <a:pt x="1657397" y="1381159"/>
                  </a:lnTo>
                  <a:cubicBezTo>
                    <a:pt x="1657397" y="1533721"/>
                    <a:pt x="1533721" y="1657397"/>
                    <a:pt x="1381159" y="1657397"/>
                  </a:cubicBezTo>
                  <a:lnTo>
                    <a:pt x="276238" y="1657397"/>
                  </a:lnTo>
                  <a:cubicBezTo>
                    <a:pt x="123676" y="1657397"/>
                    <a:pt x="0" y="1533721"/>
                    <a:pt x="0" y="1381159"/>
                  </a:cubicBezTo>
                  <a:lnTo>
                    <a:pt x="0" y="276238"/>
                  </a:lnTo>
                  <a:close/>
                </a:path>
              </a:pathLst>
            </a:custGeom>
            <a:solidFill>
              <a:srgbClr val="A0B1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7107" tIns="157107" rIns="157107" bIns="157107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050" b="1" dirty="0" err="1" smtClean="0">
                  <a:solidFill>
                    <a:prstClr val="white"/>
                  </a:solidFill>
                </a:rPr>
                <a:t>Roundtrip</a:t>
              </a:r>
              <a:r>
                <a:rPr lang="nl-BE" sz="1050" dirty="0" smtClean="0">
                  <a:solidFill>
                    <a:prstClr val="white"/>
                  </a:solidFill>
                </a:rPr>
                <a:t> 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050" dirty="0" smtClean="0">
                  <a:solidFill>
                    <a:prstClr val="white"/>
                  </a:solidFill>
                </a:rPr>
                <a:t>geen vaste standplaats</a:t>
              </a:r>
              <a:endParaRPr lang="nl-BE" sz="1050" dirty="0">
                <a:solidFill>
                  <a:prstClr val="white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5378859" y="4049135"/>
              <a:ext cx="1657397" cy="1657397"/>
            </a:xfrm>
            <a:custGeom>
              <a:avLst/>
              <a:gdLst>
                <a:gd name="connsiteX0" fmla="*/ 0 w 1657397"/>
                <a:gd name="connsiteY0" fmla="*/ 276238 h 1657397"/>
                <a:gd name="connsiteX1" fmla="*/ 276238 w 1657397"/>
                <a:gd name="connsiteY1" fmla="*/ 0 h 1657397"/>
                <a:gd name="connsiteX2" fmla="*/ 1381159 w 1657397"/>
                <a:gd name="connsiteY2" fmla="*/ 0 h 1657397"/>
                <a:gd name="connsiteX3" fmla="*/ 1657397 w 1657397"/>
                <a:gd name="connsiteY3" fmla="*/ 276238 h 1657397"/>
                <a:gd name="connsiteX4" fmla="*/ 1657397 w 1657397"/>
                <a:gd name="connsiteY4" fmla="*/ 1381159 h 1657397"/>
                <a:gd name="connsiteX5" fmla="*/ 1381159 w 1657397"/>
                <a:gd name="connsiteY5" fmla="*/ 1657397 h 1657397"/>
                <a:gd name="connsiteX6" fmla="*/ 276238 w 1657397"/>
                <a:gd name="connsiteY6" fmla="*/ 1657397 h 1657397"/>
                <a:gd name="connsiteX7" fmla="*/ 0 w 1657397"/>
                <a:gd name="connsiteY7" fmla="*/ 1381159 h 1657397"/>
                <a:gd name="connsiteX8" fmla="*/ 0 w 1657397"/>
                <a:gd name="connsiteY8" fmla="*/ 276238 h 165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7397" h="1657397">
                  <a:moveTo>
                    <a:pt x="0" y="276238"/>
                  </a:moveTo>
                  <a:cubicBezTo>
                    <a:pt x="0" y="123676"/>
                    <a:pt x="123676" y="0"/>
                    <a:pt x="276238" y="0"/>
                  </a:cubicBezTo>
                  <a:lnTo>
                    <a:pt x="1381159" y="0"/>
                  </a:lnTo>
                  <a:cubicBezTo>
                    <a:pt x="1533721" y="0"/>
                    <a:pt x="1657397" y="123676"/>
                    <a:pt x="1657397" y="276238"/>
                  </a:cubicBezTo>
                  <a:lnTo>
                    <a:pt x="1657397" y="1381159"/>
                  </a:lnTo>
                  <a:cubicBezTo>
                    <a:pt x="1657397" y="1533721"/>
                    <a:pt x="1533721" y="1657397"/>
                    <a:pt x="1381159" y="1657397"/>
                  </a:cubicBezTo>
                  <a:lnTo>
                    <a:pt x="276238" y="1657397"/>
                  </a:lnTo>
                  <a:cubicBezTo>
                    <a:pt x="123676" y="1657397"/>
                    <a:pt x="0" y="1533721"/>
                    <a:pt x="0" y="1381159"/>
                  </a:cubicBezTo>
                  <a:lnTo>
                    <a:pt x="0" y="276238"/>
                  </a:lnTo>
                  <a:close/>
                </a:path>
              </a:pathLst>
            </a:custGeom>
            <a:solidFill>
              <a:srgbClr val="A0B1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7107" tIns="157107" rIns="157107" bIns="157107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050" b="1" dirty="0" err="1" smtClean="0">
                  <a:solidFill>
                    <a:prstClr val="white"/>
                  </a:solidFill>
                </a:rPr>
                <a:t>Oneway</a:t>
              </a:r>
              <a:endParaRPr lang="nl-BE" sz="1050" b="1" dirty="0" smtClean="0">
                <a:solidFill>
                  <a:prstClr val="white"/>
                </a:solidFill>
              </a:endParaRP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050" dirty="0" smtClean="0">
                  <a:solidFill>
                    <a:prstClr val="white"/>
                  </a:solidFill>
                </a:rPr>
                <a:t>geen vaste standplaats</a:t>
              </a:r>
              <a:endParaRPr lang="nl-BE" sz="105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743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7"/>
          <p:cNvSpPr/>
          <p:nvPr/>
        </p:nvSpPr>
        <p:spPr>
          <a:xfrm>
            <a:off x="1230577" y="1150979"/>
            <a:ext cx="6552728" cy="3384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Johannes Rodenbach – Autodelen.net –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2"/>
              </a:rPr>
              <a:t>Johannes@autodelen.net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Autodelen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 smtClean="0">
                <a:solidFill>
                  <a:prstClr val="white">
                    <a:lumMod val="85000"/>
                  </a:prstClr>
                </a:solidFill>
              </a:rPr>
              <a:t>#WOONWERKGENT</a:t>
            </a:r>
            <a:endParaRPr lang="nl-BE" sz="1100" i="1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20" y="2072531"/>
            <a:ext cx="682271" cy="3895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263" y="1759924"/>
            <a:ext cx="932777" cy="316311"/>
          </a:xfrm>
          <a:prstGeom prst="rect">
            <a:avLst/>
          </a:prstGeom>
        </p:spPr>
      </p:pic>
      <p:pic>
        <p:nvPicPr>
          <p:cNvPr id="32" name="Picture 2" descr="Afbeeldingsresultaat voor tapaz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209" y="1354883"/>
            <a:ext cx="365894" cy="36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149" y="1781116"/>
            <a:ext cx="889634" cy="2951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01" y="1354883"/>
            <a:ext cx="899182" cy="272952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814753" y="1354883"/>
            <a:ext cx="3596515" cy="3026315"/>
            <a:chOff x="1646172" y="2120158"/>
            <a:chExt cx="5455722" cy="4164983"/>
          </a:xfrm>
        </p:grpSpPr>
        <p:sp>
          <p:nvSpPr>
            <p:cNvPr id="36" name="Freeform 35"/>
            <p:cNvSpPr/>
            <p:nvPr/>
          </p:nvSpPr>
          <p:spPr>
            <a:xfrm>
              <a:off x="1646172" y="2120158"/>
              <a:ext cx="2560934" cy="673268"/>
            </a:xfrm>
            <a:custGeom>
              <a:avLst/>
              <a:gdLst>
                <a:gd name="connsiteX0" fmla="*/ 0 w 2424765"/>
                <a:gd name="connsiteY0" fmla="*/ 121238 h 1212382"/>
                <a:gd name="connsiteX1" fmla="*/ 121238 w 2424765"/>
                <a:gd name="connsiteY1" fmla="*/ 0 h 1212382"/>
                <a:gd name="connsiteX2" fmla="*/ 2303527 w 2424765"/>
                <a:gd name="connsiteY2" fmla="*/ 0 h 1212382"/>
                <a:gd name="connsiteX3" fmla="*/ 2424765 w 2424765"/>
                <a:gd name="connsiteY3" fmla="*/ 121238 h 1212382"/>
                <a:gd name="connsiteX4" fmla="*/ 2424765 w 2424765"/>
                <a:gd name="connsiteY4" fmla="*/ 1091144 h 1212382"/>
                <a:gd name="connsiteX5" fmla="*/ 2303527 w 2424765"/>
                <a:gd name="connsiteY5" fmla="*/ 1212382 h 1212382"/>
                <a:gd name="connsiteX6" fmla="*/ 121238 w 2424765"/>
                <a:gd name="connsiteY6" fmla="*/ 1212382 h 1212382"/>
                <a:gd name="connsiteX7" fmla="*/ 0 w 2424765"/>
                <a:gd name="connsiteY7" fmla="*/ 1091144 h 1212382"/>
                <a:gd name="connsiteX8" fmla="*/ 0 w 2424765"/>
                <a:gd name="connsiteY8" fmla="*/ 121238 h 12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24765" h="1212382">
                  <a:moveTo>
                    <a:pt x="0" y="121238"/>
                  </a:moveTo>
                  <a:cubicBezTo>
                    <a:pt x="0" y="54280"/>
                    <a:pt x="54280" y="0"/>
                    <a:pt x="121238" y="0"/>
                  </a:cubicBezTo>
                  <a:lnTo>
                    <a:pt x="2303527" y="0"/>
                  </a:lnTo>
                  <a:cubicBezTo>
                    <a:pt x="2370485" y="0"/>
                    <a:pt x="2424765" y="54280"/>
                    <a:pt x="2424765" y="121238"/>
                  </a:cubicBezTo>
                  <a:lnTo>
                    <a:pt x="2424765" y="1091144"/>
                  </a:lnTo>
                  <a:cubicBezTo>
                    <a:pt x="2424765" y="1158102"/>
                    <a:pt x="2370485" y="1212382"/>
                    <a:pt x="2303527" y="1212382"/>
                  </a:cubicBezTo>
                  <a:lnTo>
                    <a:pt x="121238" y="1212382"/>
                  </a:lnTo>
                  <a:cubicBezTo>
                    <a:pt x="54280" y="1212382"/>
                    <a:pt x="0" y="1158102"/>
                    <a:pt x="0" y="1091144"/>
                  </a:cubicBezTo>
                  <a:lnTo>
                    <a:pt x="0" y="121238"/>
                  </a:lnTo>
                  <a:close/>
                </a:path>
              </a:pathLst>
            </a:custGeom>
            <a:solidFill>
              <a:srgbClr val="A0B1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0754" tIns="72339" rIns="90754" bIns="72339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400" dirty="0">
                  <a:solidFill>
                    <a:prstClr val="white"/>
                  </a:solidFill>
                </a:rPr>
                <a:t>K</a:t>
              </a:r>
              <a:r>
                <a:rPr lang="nl-BE" sz="1400" dirty="0" smtClean="0">
                  <a:solidFill>
                    <a:prstClr val="white"/>
                  </a:solidFill>
                </a:rPr>
                <a:t>ostendelend</a:t>
              </a:r>
              <a:endParaRPr lang="nl-BE" sz="1400" dirty="0">
                <a:solidFill>
                  <a:prstClr val="white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1888649" y="2753809"/>
              <a:ext cx="242476" cy="9092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09287"/>
                  </a:lnTo>
                  <a:lnTo>
                    <a:pt x="242476" y="909287"/>
                  </a:lnTo>
                </a:path>
              </a:pathLst>
            </a:custGeom>
            <a:noFill/>
          </p:spPr>
          <p:style>
            <a:lnRef idx="2">
              <a:schemeClr val="accent5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Freeform 45"/>
            <p:cNvSpPr/>
            <p:nvPr/>
          </p:nvSpPr>
          <p:spPr>
            <a:xfrm>
              <a:off x="2131125" y="3364870"/>
              <a:ext cx="1939812" cy="1212382"/>
            </a:xfrm>
            <a:custGeom>
              <a:avLst/>
              <a:gdLst>
                <a:gd name="connsiteX0" fmla="*/ 0 w 1939812"/>
                <a:gd name="connsiteY0" fmla="*/ 121238 h 1212382"/>
                <a:gd name="connsiteX1" fmla="*/ 121238 w 1939812"/>
                <a:gd name="connsiteY1" fmla="*/ 0 h 1212382"/>
                <a:gd name="connsiteX2" fmla="*/ 1818574 w 1939812"/>
                <a:gd name="connsiteY2" fmla="*/ 0 h 1212382"/>
                <a:gd name="connsiteX3" fmla="*/ 1939812 w 1939812"/>
                <a:gd name="connsiteY3" fmla="*/ 121238 h 1212382"/>
                <a:gd name="connsiteX4" fmla="*/ 1939812 w 1939812"/>
                <a:gd name="connsiteY4" fmla="*/ 1091144 h 1212382"/>
                <a:gd name="connsiteX5" fmla="*/ 1818574 w 1939812"/>
                <a:gd name="connsiteY5" fmla="*/ 1212382 h 1212382"/>
                <a:gd name="connsiteX6" fmla="*/ 121238 w 1939812"/>
                <a:gd name="connsiteY6" fmla="*/ 1212382 h 1212382"/>
                <a:gd name="connsiteX7" fmla="*/ 0 w 1939812"/>
                <a:gd name="connsiteY7" fmla="*/ 1091144 h 1212382"/>
                <a:gd name="connsiteX8" fmla="*/ 0 w 1939812"/>
                <a:gd name="connsiteY8" fmla="*/ 121238 h 12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9812" h="1212382">
                  <a:moveTo>
                    <a:pt x="0" y="121238"/>
                  </a:moveTo>
                  <a:cubicBezTo>
                    <a:pt x="0" y="54280"/>
                    <a:pt x="54280" y="0"/>
                    <a:pt x="121238" y="0"/>
                  </a:cubicBezTo>
                  <a:lnTo>
                    <a:pt x="1818574" y="0"/>
                  </a:lnTo>
                  <a:cubicBezTo>
                    <a:pt x="1885532" y="0"/>
                    <a:pt x="1939812" y="54280"/>
                    <a:pt x="1939812" y="121238"/>
                  </a:cubicBezTo>
                  <a:lnTo>
                    <a:pt x="1939812" y="1091144"/>
                  </a:lnTo>
                  <a:cubicBezTo>
                    <a:pt x="1939812" y="1158102"/>
                    <a:pt x="1885532" y="1212382"/>
                    <a:pt x="1818574" y="1212382"/>
                  </a:cubicBezTo>
                  <a:lnTo>
                    <a:pt x="121238" y="1212382"/>
                  </a:lnTo>
                  <a:cubicBezTo>
                    <a:pt x="54280" y="1212382"/>
                    <a:pt x="0" y="1158102"/>
                    <a:pt x="0" y="1091144"/>
                  </a:cubicBezTo>
                  <a:lnTo>
                    <a:pt x="0" y="121238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14" tIns="62179" rIns="75514" bIns="62179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Aft>
                  <a:spcPct val="35000"/>
                </a:spcAft>
              </a:pPr>
              <a:r>
                <a:rPr lang="nl-BE" sz="11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Groep bepaalt afspraken</a:t>
              </a:r>
            </a:p>
          </p:txBody>
        </p:sp>
        <p:sp>
          <p:nvSpPr>
            <p:cNvPr id="50" name="Freeform 49"/>
            <p:cNvSpPr/>
            <p:nvPr/>
          </p:nvSpPr>
          <p:spPr>
            <a:xfrm>
              <a:off x="1888648" y="2753808"/>
              <a:ext cx="242476" cy="251715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424765"/>
                  </a:lnTo>
                  <a:lnTo>
                    <a:pt x="242476" y="2424765"/>
                  </a:lnTo>
                </a:path>
              </a:pathLst>
            </a:custGeom>
            <a:noFill/>
          </p:spPr>
          <p:style>
            <a:lnRef idx="2">
              <a:schemeClr val="accent5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Freeform 50"/>
            <p:cNvSpPr/>
            <p:nvPr/>
          </p:nvSpPr>
          <p:spPr>
            <a:xfrm>
              <a:off x="2131125" y="5049594"/>
              <a:ext cx="1939812" cy="1212382"/>
            </a:xfrm>
            <a:custGeom>
              <a:avLst/>
              <a:gdLst>
                <a:gd name="connsiteX0" fmla="*/ 0 w 1939812"/>
                <a:gd name="connsiteY0" fmla="*/ 121238 h 1212382"/>
                <a:gd name="connsiteX1" fmla="*/ 121238 w 1939812"/>
                <a:gd name="connsiteY1" fmla="*/ 0 h 1212382"/>
                <a:gd name="connsiteX2" fmla="*/ 1818574 w 1939812"/>
                <a:gd name="connsiteY2" fmla="*/ 0 h 1212382"/>
                <a:gd name="connsiteX3" fmla="*/ 1939812 w 1939812"/>
                <a:gd name="connsiteY3" fmla="*/ 121238 h 1212382"/>
                <a:gd name="connsiteX4" fmla="*/ 1939812 w 1939812"/>
                <a:gd name="connsiteY4" fmla="*/ 1091144 h 1212382"/>
                <a:gd name="connsiteX5" fmla="*/ 1818574 w 1939812"/>
                <a:gd name="connsiteY5" fmla="*/ 1212382 h 1212382"/>
                <a:gd name="connsiteX6" fmla="*/ 121238 w 1939812"/>
                <a:gd name="connsiteY6" fmla="*/ 1212382 h 1212382"/>
                <a:gd name="connsiteX7" fmla="*/ 0 w 1939812"/>
                <a:gd name="connsiteY7" fmla="*/ 1091144 h 1212382"/>
                <a:gd name="connsiteX8" fmla="*/ 0 w 1939812"/>
                <a:gd name="connsiteY8" fmla="*/ 121238 h 12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9812" h="1212382">
                  <a:moveTo>
                    <a:pt x="0" y="121238"/>
                  </a:moveTo>
                  <a:cubicBezTo>
                    <a:pt x="0" y="54280"/>
                    <a:pt x="54280" y="0"/>
                    <a:pt x="121238" y="0"/>
                  </a:cubicBezTo>
                  <a:lnTo>
                    <a:pt x="1818574" y="0"/>
                  </a:lnTo>
                  <a:cubicBezTo>
                    <a:pt x="1885532" y="0"/>
                    <a:pt x="1939812" y="54280"/>
                    <a:pt x="1939812" y="121238"/>
                  </a:cubicBezTo>
                  <a:lnTo>
                    <a:pt x="1939812" y="1091144"/>
                  </a:lnTo>
                  <a:cubicBezTo>
                    <a:pt x="1939812" y="1158102"/>
                    <a:pt x="1885532" y="1212382"/>
                    <a:pt x="1818574" y="1212382"/>
                  </a:cubicBezTo>
                  <a:lnTo>
                    <a:pt x="121238" y="1212382"/>
                  </a:lnTo>
                  <a:cubicBezTo>
                    <a:pt x="54280" y="1212382"/>
                    <a:pt x="0" y="1158102"/>
                    <a:pt x="0" y="1091144"/>
                  </a:cubicBezTo>
                  <a:lnTo>
                    <a:pt x="0" y="121238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14" tIns="62179" rIns="75514" bIns="62179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100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Eénmalig</a:t>
              </a:r>
              <a:r>
                <a:rPr lang="nl-BE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contract</a:t>
              </a:r>
              <a:endParaRPr lang="nl-BE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4677129" y="2120160"/>
              <a:ext cx="2424765" cy="673267"/>
            </a:xfrm>
            <a:custGeom>
              <a:avLst/>
              <a:gdLst>
                <a:gd name="connsiteX0" fmla="*/ 0 w 2424765"/>
                <a:gd name="connsiteY0" fmla="*/ 121238 h 1212382"/>
                <a:gd name="connsiteX1" fmla="*/ 121238 w 2424765"/>
                <a:gd name="connsiteY1" fmla="*/ 0 h 1212382"/>
                <a:gd name="connsiteX2" fmla="*/ 2303527 w 2424765"/>
                <a:gd name="connsiteY2" fmla="*/ 0 h 1212382"/>
                <a:gd name="connsiteX3" fmla="*/ 2424765 w 2424765"/>
                <a:gd name="connsiteY3" fmla="*/ 121238 h 1212382"/>
                <a:gd name="connsiteX4" fmla="*/ 2424765 w 2424765"/>
                <a:gd name="connsiteY4" fmla="*/ 1091144 h 1212382"/>
                <a:gd name="connsiteX5" fmla="*/ 2303527 w 2424765"/>
                <a:gd name="connsiteY5" fmla="*/ 1212382 h 1212382"/>
                <a:gd name="connsiteX6" fmla="*/ 121238 w 2424765"/>
                <a:gd name="connsiteY6" fmla="*/ 1212382 h 1212382"/>
                <a:gd name="connsiteX7" fmla="*/ 0 w 2424765"/>
                <a:gd name="connsiteY7" fmla="*/ 1091144 h 1212382"/>
                <a:gd name="connsiteX8" fmla="*/ 0 w 2424765"/>
                <a:gd name="connsiteY8" fmla="*/ 121238 h 12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24765" h="1212382">
                  <a:moveTo>
                    <a:pt x="0" y="121238"/>
                  </a:moveTo>
                  <a:cubicBezTo>
                    <a:pt x="0" y="54280"/>
                    <a:pt x="54280" y="0"/>
                    <a:pt x="121238" y="0"/>
                  </a:cubicBezTo>
                  <a:lnTo>
                    <a:pt x="2303527" y="0"/>
                  </a:lnTo>
                  <a:cubicBezTo>
                    <a:pt x="2370485" y="0"/>
                    <a:pt x="2424765" y="54280"/>
                    <a:pt x="2424765" y="121238"/>
                  </a:cubicBezTo>
                  <a:lnTo>
                    <a:pt x="2424765" y="1091144"/>
                  </a:lnTo>
                  <a:cubicBezTo>
                    <a:pt x="2424765" y="1158102"/>
                    <a:pt x="2370485" y="1212382"/>
                    <a:pt x="2303527" y="1212382"/>
                  </a:cubicBezTo>
                  <a:lnTo>
                    <a:pt x="121238" y="1212382"/>
                  </a:lnTo>
                  <a:cubicBezTo>
                    <a:pt x="54280" y="1212382"/>
                    <a:pt x="0" y="1158102"/>
                    <a:pt x="0" y="1091144"/>
                  </a:cubicBezTo>
                  <a:lnTo>
                    <a:pt x="0" y="121238"/>
                  </a:lnTo>
                  <a:close/>
                </a:path>
              </a:pathLst>
            </a:custGeom>
            <a:solidFill>
              <a:srgbClr val="A0B1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0754" tIns="72339" rIns="90754" bIns="72339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400" dirty="0" smtClean="0">
                  <a:solidFill>
                    <a:prstClr val="white"/>
                  </a:solidFill>
                </a:rPr>
                <a:t>Marktprijs</a:t>
              </a:r>
              <a:r>
                <a:rPr lang="nl-BE" dirty="0" smtClean="0">
                  <a:solidFill>
                    <a:prstClr val="white"/>
                  </a:solidFill>
                </a:rPr>
                <a:t> </a:t>
              </a:r>
              <a:endParaRPr lang="nl-BE" dirty="0">
                <a:solidFill>
                  <a:prstClr val="white"/>
                </a:solidFill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4919606" y="2753809"/>
              <a:ext cx="242476" cy="9092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09287"/>
                  </a:lnTo>
                  <a:lnTo>
                    <a:pt x="242476" y="909287"/>
                  </a:lnTo>
                </a:path>
              </a:pathLst>
            </a:custGeom>
            <a:noFill/>
          </p:spPr>
          <p:style>
            <a:lnRef idx="2">
              <a:schemeClr val="accent5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Freeform 53"/>
            <p:cNvSpPr/>
            <p:nvPr/>
          </p:nvSpPr>
          <p:spPr>
            <a:xfrm>
              <a:off x="5162082" y="3364870"/>
              <a:ext cx="1939812" cy="1212382"/>
            </a:xfrm>
            <a:custGeom>
              <a:avLst/>
              <a:gdLst>
                <a:gd name="connsiteX0" fmla="*/ 0 w 1939812"/>
                <a:gd name="connsiteY0" fmla="*/ 121238 h 1212382"/>
                <a:gd name="connsiteX1" fmla="*/ 121238 w 1939812"/>
                <a:gd name="connsiteY1" fmla="*/ 0 h 1212382"/>
                <a:gd name="connsiteX2" fmla="*/ 1818574 w 1939812"/>
                <a:gd name="connsiteY2" fmla="*/ 0 h 1212382"/>
                <a:gd name="connsiteX3" fmla="*/ 1939812 w 1939812"/>
                <a:gd name="connsiteY3" fmla="*/ 121238 h 1212382"/>
                <a:gd name="connsiteX4" fmla="*/ 1939812 w 1939812"/>
                <a:gd name="connsiteY4" fmla="*/ 1091144 h 1212382"/>
                <a:gd name="connsiteX5" fmla="*/ 1818574 w 1939812"/>
                <a:gd name="connsiteY5" fmla="*/ 1212382 h 1212382"/>
                <a:gd name="connsiteX6" fmla="*/ 121238 w 1939812"/>
                <a:gd name="connsiteY6" fmla="*/ 1212382 h 1212382"/>
                <a:gd name="connsiteX7" fmla="*/ 0 w 1939812"/>
                <a:gd name="connsiteY7" fmla="*/ 1091144 h 1212382"/>
                <a:gd name="connsiteX8" fmla="*/ 0 w 1939812"/>
                <a:gd name="connsiteY8" fmla="*/ 121238 h 12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9812" h="1212382">
                  <a:moveTo>
                    <a:pt x="0" y="121238"/>
                  </a:moveTo>
                  <a:cubicBezTo>
                    <a:pt x="0" y="54280"/>
                    <a:pt x="54280" y="0"/>
                    <a:pt x="121238" y="0"/>
                  </a:cubicBezTo>
                  <a:lnTo>
                    <a:pt x="1818574" y="0"/>
                  </a:lnTo>
                  <a:cubicBezTo>
                    <a:pt x="1885532" y="0"/>
                    <a:pt x="1939812" y="54280"/>
                    <a:pt x="1939812" y="121238"/>
                  </a:cubicBezTo>
                  <a:lnTo>
                    <a:pt x="1939812" y="1091144"/>
                  </a:lnTo>
                  <a:cubicBezTo>
                    <a:pt x="1939812" y="1158102"/>
                    <a:pt x="1885532" y="1212382"/>
                    <a:pt x="1818574" y="1212382"/>
                  </a:cubicBezTo>
                  <a:lnTo>
                    <a:pt x="121238" y="1212382"/>
                  </a:lnTo>
                  <a:cubicBezTo>
                    <a:pt x="54280" y="1212382"/>
                    <a:pt x="0" y="1158102"/>
                    <a:pt x="0" y="1091144"/>
                  </a:cubicBezTo>
                  <a:lnTo>
                    <a:pt x="0" y="121238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14" tIns="62179" rIns="75514" bIns="62179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Aft>
                  <a:spcPct val="35000"/>
                </a:spcAft>
              </a:pPr>
              <a:r>
                <a:rPr lang="nl-BE" sz="11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Platform bepaalt afspraken</a:t>
              </a: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919606" y="2753809"/>
              <a:ext cx="242476" cy="235900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424765"/>
                  </a:lnTo>
                  <a:lnTo>
                    <a:pt x="242476" y="2424765"/>
                  </a:lnTo>
                </a:path>
              </a:pathLst>
            </a:custGeom>
            <a:noFill/>
          </p:spPr>
          <p:style>
            <a:lnRef idx="2">
              <a:schemeClr val="accent5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Freeform 55"/>
            <p:cNvSpPr/>
            <p:nvPr/>
          </p:nvSpPr>
          <p:spPr>
            <a:xfrm>
              <a:off x="5162082" y="5072759"/>
              <a:ext cx="1939812" cy="1212382"/>
            </a:xfrm>
            <a:custGeom>
              <a:avLst/>
              <a:gdLst>
                <a:gd name="connsiteX0" fmla="*/ 0 w 1939812"/>
                <a:gd name="connsiteY0" fmla="*/ 121238 h 1212382"/>
                <a:gd name="connsiteX1" fmla="*/ 121238 w 1939812"/>
                <a:gd name="connsiteY1" fmla="*/ 0 h 1212382"/>
                <a:gd name="connsiteX2" fmla="*/ 1818574 w 1939812"/>
                <a:gd name="connsiteY2" fmla="*/ 0 h 1212382"/>
                <a:gd name="connsiteX3" fmla="*/ 1939812 w 1939812"/>
                <a:gd name="connsiteY3" fmla="*/ 121238 h 1212382"/>
                <a:gd name="connsiteX4" fmla="*/ 1939812 w 1939812"/>
                <a:gd name="connsiteY4" fmla="*/ 1091144 h 1212382"/>
                <a:gd name="connsiteX5" fmla="*/ 1818574 w 1939812"/>
                <a:gd name="connsiteY5" fmla="*/ 1212382 h 1212382"/>
                <a:gd name="connsiteX6" fmla="*/ 121238 w 1939812"/>
                <a:gd name="connsiteY6" fmla="*/ 1212382 h 1212382"/>
                <a:gd name="connsiteX7" fmla="*/ 0 w 1939812"/>
                <a:gd name="connsiteY7" fmla="*/ 1091144 h 1212382"/>
                <a:gd name="connsiteX8" fmla="*/ 0 w 1939812"/>
                <a:gd name="connsiteY8" fmla="*/ 121238 h 12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9812" h="1212382">
                  <a:moveTo>
                    <a:pt x="0" y="121238"/>
                  </a:moveTo>
                  <a:cubicBezTo>
                    <a:pt x="0" y="54280"/>
                    <a:pt x="54280" y="0"/>
                    <a:pt x="121238" y="0"/>
                  </a:cubicBezTo>
                  <a:lnTo>
                    <a:pt x="1818574" y="0"/>
                  </a:lnTo>
                  <a:cubicBezTo>
                    <a:pt x="1885532" y="0"/>
                    <a:pt x="1939812" y="54280"/>
                    <a:pt x="1939812" y="121238"/>
                  </a:cubicBezTo>
                  <a:lnTo>
                    <a:pt x="1939812" y="1091144"/>
                  </a:lnTo>
                  <a:cubicBezTo>
                    <a:pt x="1939812" y="1158102"/>
                    <a:pt x="1885532" y="1212382"/>
                    <a:pt x="1818574" y="1212382"/>
                  </a:cubicBezTo>
                  <a:lnTo>
                    <a:pt x="121238" y="1212382"/>
                  </a:lnTo>
                  <a:cubicBezTo>
                    <a:pt x="54280" y="1212382"/>
                    <a:pt x="0" y="1158102"/>
                    <a:pt x="0" y="1091144"/>
                  </a:cubicBezTo>
                  <a:lnTo>
                    <a:pt x="0" y="121238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14" tIns="62179" rIns="75514" bIns="62179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Altijd contract tussen autodelers</a:t>
              </a:r>
              <a:endParaRPr lang="nl-BE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43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Bjorn De Vriese – Stad Gent – </a:t>
            </a:r>
            <a:r>
              <a:rPr lang="nl-BE" sz="1300" dirty="0" err="1" smtClean="0">
                <a:solidFill>
                  <a:prstClr val="white">
                    <a:lumMod val="85000"/>
                  </a:prstClr>
                </a:solidFill>
                <a:hlinkClick r:id="rId2"/>
              </a:rPr>
              <a:t>bjorn.devriese@stad.gent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316786"/>
            <a:ext cx="5499290" cy="3394472"/>
          </a:xfrm>
        </p:spPr>
        <p:txBody>
          <a:bodyPr/>
          <a:lstStyle/>
          <a:p>
            <a:r>
              <a:rPr lang="nl-BE" sz="2500" dirty="0" smtClean="0">
                <a:solidFill>
                  <a:schemeClr val="bg1"/>
                </a:solidFill>
              </a:rPr>
              <a:t>Ondersteuning IVA Mobiliteitsbedrijf</a:t>
            </a:r>
          </a:p>
          <a:p>
            <a:r>
              <a:rPr lang="nl-BE" sz="2500" dirty="0" smtClean="0">
                <a:solidFill>
                  <a:schemeClr val="bg1"/>
                </a:solidFill>
              </a:rPr>
              <a:t>Woon-werkverkeer</a:t>
            </a:r>
          </a:p>
          <a:p>
            <a:r>
              <a:rPr lang="nl-BE" sz="2500" dirty="0" smtClean="0">
                <a:solidFill>
                  <a:schemeClr val="bg1"/>
                </a:solidFill>
              </a:rPr>
              <a:t>Bedrijfsvervoerplanning</a:t>
            </a:r>
            <a:endParaRPr lang="nl-BE" sz="2500" dirty="0">
              <a:solidFill>
                <a:schemeClr val="bg1"/>
              </a:solidFill>
            </a:endParaRPr>
          </a:p>
          <a:p>
            <a:pPr lvl="1"/>
            <a:r>
              <a:rPr lang="nl-BE" sz="2100" dirty="0" smtClean="0">
                <a:solidFill>
                  <a:schemeClr val="bg1"/>
                </a:solidFill>
              </a:rPr>
              <a:t>Informeren</a:t>
            </a:r>
          </a:p>
          <a:p>
            <a:pPr lvl="1"/>
            <a:r>
              <a:rPr lang="nl-BE" sz="2100" dirty="0" smtClean="0">
                <a:solidFill>
                  <a:schemeClr val="bg1"/>
                </a:solidFill>
              </a:rPr>
              <a:t>Inspireren</a:t>
            </a:r>
          </a:p>
          <a:p>
            <a:pPr lvl="1"/>
            <a:r>
              <a:rPr lang="nl-BE" sz="2100" dirty="0" smtClean="0">
                <a:solidFill>
                  <a:schemeClr val="bg1"/>
                </a:solidFill>
              </a:rPr>
              <a:t>Begeleiden </a:t>
            </a:r>
          </a:p>
          <a:p>
            <a:r>
              <a:rPr lang="nl-BE" sz="2500" dirty="0" smtClean="0">
                <a:solidFill>
                  <a:schemeClr val="bg1"/>
                </a:solidFill>
              </a:rPr>
              <a:t>Plenair</a:t>
            </a:r>
            <a:endParaRPr lang="nl-BE" sz="2500" dirty="0">
              <a:solidFill>
                <a:schemeClr val="bg1"/>
              </a:solidFill>
            </a:endParaRPr>
          </a:p>
        </p:txBody>
      </p:sp>
      <p:sp>
        <p:nvSpPr>
          <p:cNvPr id="33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Bedrijvenwerking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1028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</p:spTree>
    <p:extLst>
      <p:ext uri="{BB962C8B-B14F-4D97-AF65-F5344CB8AC3E}">
        <p14:creationId xmlns:p14="http://schemas.microsoft.com/office/powerpoint/2010/main" val="371074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354088" y="1059582"/>
            <a:ext cx="5842280" cy="2765141"/>
          </a:xfrm>
        </p:spPr>
        <p:txBody>
          <a:bodyPr>
            <a:normAutofit/>
          </a:bodyPr>
          <a:lstStyle/>
          <a:p>
            <a:r>
              <a:rPr lang="nl-BE" sz="2400" dirty="0">
                <a:solidFill>
                  <a:schemeClr val="bg1"/>
                </a:solidFill>
              </a:rPr>
              <a:t>Elektrisch personenvervoer</a:t>
            </a:r>
          </a:p>
          <a:p>
            <a:r>
              <a:rPr lang="nl-BE" sz="2400" dirty="0">
                <a:solidFill>
                  <a:schemeClr val="bg1"/>
                </a:solidFill>
              </a:rPr>
              <a:t>Elektrisch logistiek vervoer</a:t>
            </a:r>
          </a:p>
          <a:p>
            <a:r>
              <a:rPr lang="nl-BE" sz="2400" dirty="0">
                <a:solidFill>
                  <a:schemeClr val="bg1"/>
                </a:solidFill>
              </a:rPr>
              <a:t>Mobiel bedrijfsplan</a:t>
            </a:r>
          </a:p>
          <a:p>
            <a:r>
              <a:rPr lang="nl-BE" sz="2400" dirty="0">
                <a:solidFill>
                  <a:schemeClr val="bg1"/>
                </a:solidFill>
              </a:rPr>
              <a:t>Oplossingen voor </a:t>
            </a:r>
            <a:r>
              <a:rPr lang="nl-BE" sz="2400" dirty="0" smtClean="0">
                <a:solidFill>
                  <a:schemeClr val="bg1"/>
                </a:solidFill>
              </a:rPr>
              <a:t>privé personen</a:t>
            </a:r>
            <a:r>
              <a:rPr lang="nl-BE" sz="2400" dirty="0">
                <a:solidFill>
                  <a:schemeClr val="bg1"/>
                </a:solidFill>
              </a:rPr>
              <a:t>, bedrijven en openbare besturen.</a:t>
            </a:r>
          </a:p>
          <a:p>
            <a:pPr marL="0" indent="0">
              <a:buNone/>
            </a:pPr>
            <a:r>
              <a:rPr lang="nl-BE" sz="2800" dirty="0">
                <a:solidFill>
                  <a:schemeClr val="bg1"/>
                </a:solidFill>
              </a:rPr>
              <a:t>  </a:t>
            </a:r>
            <a:endParaRPr lang="nl-BE" dirty="0"/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3AB284F3-63E1-47FA-8C8F-4E272E016990}"/>
              </a:ext>
            </a:extLst>
          </p:cNvPr>
          <p:cNvSpPr/>
          <p:nvPr/>
        </p:nvSpPr>
        <p:spPr>
          <a:xfrm>
            <a:off x="377032" y="3727536"/>
            <a:ext cx="3915687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BEZIT WORDT GEBRUIK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2113651" y="4807290"/>
            <a:ext cx="703034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Patrick De Smet – Autobedrijf Van Der Linden –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3"/>
              </a:rPr>
              <a:t>autobedrijfvanderlinden@skynet.be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grpSp>
        <p:nvGrpSpPr>
          <p:cNvPr id="27" name="Groep 26"/>
          <p:cNvGrpSpPr/>
          <p:nvPr/>
        </p:nvGrpSpPr>
        <p:grpSpPr>
          <a:xfrm>
            <a:off x="5189641" y="1103715"/>
            <a:ext cx="5359361" cy="2376579"/>
            <a:chOff x="5485970" y="1023158"/>
            <a:chExt cx="4970156" cy="3418790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8" name="Afgeronde rechthoek 27"/>
            <p:cNvSpPr/>
            <p:nvPr/>
          </p:nvSpPr>
          <p:spPr>
            <a:xfrm rot="19044266">
              <a:off x="5485970" y="1023158"/>
              <a:ext cx="4275158" cy="56074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9" name="Afgeronde rechthoek 28"/>
            <p:cNvSpPr/>
            <p:nvPr/>
          </p:nvSpPr>
          <p:spPr>
            <a:xfrm rot="19044266">
              <a:off x="6504606" y="2661971"/>
              <a:ext cx="3790205" cy="1125375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32" name="Afgeronde rechthoek 31"/>
            <p:cNvSpPr/>
            <p:nvPr/>
          </p:nvSpPr>
          <p:spPr>
            <a:xfrm rot="19044266">
              <a:off x="5541326" y="1547222"/>
              <a:ext cx="4914800" cy="1127592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33" name="Afgeronde rechthoek 32"/>
            <p:cNvSpPr/>
            <p:nvPr/>
          </p:nvSpPr>
          <p:spPr>
            <a:xfrm rot="19044266">
              <a:off x="8166154" y="3458514"/>
              <a:ext cx="1660048" cy="98343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</p:grpSp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296847" y="123478"/>
            <a:ext cx="6291553" cy="871538"/>
          </a:xfrm>
        </p:spPr>
        <p:txBody>
          <a:bodyPr>
            <a:noAutofit/>
          </a:bodyPr>
          <a:lstStyle/>
          <a:p>
            <a:pPr algn="l"/>
            <a:r>
              <a:rPr lang="nl-BE" sz="3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Elektrische </a:t>
            </a:r>
            <a:r>
              <a:rPr lang="nl-BE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mobiliteitsoplossingen</a:t>
            </a:r>
            <a:endParaRPr lang="nl-BE" sz="3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88889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xmlns="" id="{F9D80A47-13CC-4EA3-8709-D24F265170BA}"/>
              </a:ext>
            </a:extLst>
          </p:cNvPr>
          <p:cNvSpPr/>
          <p:nvPr/>
        </p:nvSpPr>
        <p:spPr>
          <a:xfrm>
            <a:off x="467544" y="1383651"/>
            <a:ext cx="2801865" cy="9360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292475" y="0"/>
            <a:ext cx="6291553" cy="871538"/>
          </a:xfrm>
        </p:spPr>
        <p:txBody>
          <a:bodyPr>
            <a:noAutofit/>
          </a:bodyPr>
          <a:lstStyle/>
          <a:p>
            <a:pPr algn="l"/>
            <a:r>
              <a:rPr lang="nl-BE" sz="32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Elektrische </a:t>
            </a:r>
            <a:r>
              <a:rPr lang="nl-BE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mobiliteitsoplossingen</a:t>
            </a:r>
            <a:endParaRPr lang="nl-BE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xmlns="" id="{CC5F7937-E231-473E-AFF7-E62F8E335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536" y="2499742"/>
            <a:ext cx="3008313" cy="2094877"/>
          </a:xfrm>
        </p:spPr>
        <p:txBody>
          <a:bodyPr>
            <a:normAutofit/>
          </a:bodyPr>
          <a:lstStyle/>
          <a:p>
            <a:r>
              <a:rPr lang="nl-BE" sz="1800" b="1" dirty="0">
                <a:solidFill>
                  <a:schemeClr val="bg1"/>
                </a:solidFill>
              </a:rPr>
              <a:t>AUTODELEN VOOR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dirty="0" smtClean="0">
                <a:solidFill>
                  <a:schemeClr val="bg1"/>
                </a:solidFill>
              </a:rPr>
              <a:t>Bedrijven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dirty="0" smtClean="0">
                <a:solidFill>
                  <a:schemeClr val="bg1"/>
                </a:solidFill>
              </a:rPr>
              <a:t>Openbare Besturen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dirty="0" smtClean="0">
                <a:solidFill>
                  <a:schemeClr val="bg1"/>
                </a:solidFill>
              </a:rPr>
              <a:t>Particulieren</a:t>
            </a:r>
            <a:endParaRPr lang="nl-BE" sz="1800" dirty="0">
              <a:solidFill>
                <a:schemeClr val="bg1"/>
              </a:solidFill>
            </a:endParaRP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B46DE5A4-BFA8-41DB-8CC8-DDA5D2D57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08" y="1622549"/>
            <a:ext cx="2209800" cy="47625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xmlns="" id="{9E0C6107-24A2-4491-9E92-EB14DF562658}"/>
              </a:ext>
            </a:extLst>
          </p:cNvPr>
          <p:cNvSpPr/>
          <p:nvPr/>
        </p:nvSpPr>
        <p:spPr>
          <a:xfrm>
            <a:off x="3635896" y="1518160"/>
            <a:ext cx="30485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AUTODELEN</a:t>
            </a:r>
            <a:endParaRPr lang="nl-NL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2113651" y="4807290"/>
            <a:ext cx="703034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Patrick De Smet – Autobedrijf Van Der Linden –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4"/>
              </a:rPr>
              <a:t>autobedrijfvanderlinden@skynet.be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2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 rot="16200000">
            <a:off x="4405767" y="-2374586"/>
            <a:ext cx="147487" cy="816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281100" y="195486"/>
            <a:ext cx="6832349" cy="857250"/>
          </a:xfrm>
        </p:spPr>
        <p:txBody>
          <a:bodyPr>
            <a:noAutofit/>
          </a:bodyPr>
          <a:lstStyle/>
          <a:p>
            <a:pPr algn="l"/>
            <a:r>
              <a:rPr lang="nl-BE" sz="3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Elektrisch personenvervoer</a:t>
            </a: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E9E35C89-4125-48F9-AE38-896B511018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36" y="1765291"/>
            <a:ext cx="1837804" cy="183780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4C1FFA1D-4961-4CA3-9278-EF55E31D01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1073"/>
            <a:ext cx="2731413" cy="183780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EBFE1F4E-6E01-4B73-8B70-311FB1EC77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4301" y="1767128"/>
            <a:ext cx="2649183" cy="1835967"/>
          </a:xfrm>
          <a:prstGeom prst="rect">
            <a:avLst/>
          </a:prstGeom>
        </p:spPr>
      </p:pic>
      <p:sp>
        <p:nvSpPr>
          <p:cNvPr id="18" name="Tekstvak 17"/>
          <p:cNvSpPr txBox="1"/>
          <p:nvPr/>
        </p:nvSpPr>
        <p:spPr>
          <a:xfrm>
            <a:off x="2113651" y="4807290"/>
            <a:ext cx="703034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Patrick De Smet – Autobedrijf Van Der Linden –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7"/>
              </a:rPr>
              <a:t>autobedrijfvanderlinden@skynet.be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3094889" y="1635646"/>
            <a:ext cx="508947" cy="2088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/>
          <p:cNvSpPr/>
          <p:nvPr/>
        </p:nvSpPr>
        <p:spPr>
          <a:xfrm>
            <a:off x="5405354" y="1635646"/>
            <a:ext cx="508947" cy="2088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hthoek 13"/>
          <p:cNvSpPr/>
          <p:nvPr/>
        </p:nvSpPr>
        <p:spPr>
          <a:xfrm rot="16200000">
            <a:off x="4450638" y="-942783"/>
            <a:ext cx="242726" cy="914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/>
          <p:cNvSpPr/>
          <p:nvPr/>
        </p:nvSpPr>
        <p:spPr>
          <a:xfrm>
            <a:off x="8563045" y="1635646"/>
            <a:ext cx="113411" cy="2088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hthoek 16"/>
          <p:cNvSpPr/>
          <p:nvPr/>
        </p:nvSpPr>
        <p:spPr>
          <a:xfrm>
            <a:off x="0" y="1635646"/>
            <a:ext cx="562203" cy="2088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hthoek 21"/>
          <p:cNvSpPr/>
          <p:nvPr/>
        </p:nvSpPr>
        <p:spPr>
          <a:xfrm>
            <a:off x="8538159" y="1635646"/>
            <a:ext cx="605841" cy="2088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794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2113651" y="4807290"/>
            <a:ext cx="703034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Patrick De Smet – Autobedrijf Van Der Linden –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2"/>
              </a:rPr>
              <a:t>autobedrijfvanderlinden@skynet.be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296846" y="190839"/>
            <a:ext cx="6816603" cy="857250"/>
          </a:xfrm>
        </p:spPr>
        <p:txBody>
          <a:bodyPr>
            <a:noAutofit/>
          </a:bodyPr>
          <a:lstStyle/>
          <a:p>
            <a:pPr algn="l"/>
            <a:r>
              <a:rPr lang="nl-BE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Utility oplossingen</a:t>
            </a:r>
            <a:endParaRPr lang="nl-BE" sz="3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AB00401D-F89B-48EB-8A15-05894252F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782" y="1316786"/>
            <a:ext cx="3031065" cy="151553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94182529-68C1-4C11-B4D1-4D7EFD6D8C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5" y="1059582"/>
            <a:ext cx="3401737" cy="185359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14C21C68-7033-440C-BC2A-5D7AAA7AD2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36" y="1245888"/>
            <a:ext cx="2088232" cy="1657328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xmlns="" id="{F2E6F075-E34D-4DB6-871B-FA2A7204E6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152383"/>
            <a:ext cx="2520280" cy="1417657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xmlns="" id="{1244CAFF-0CEB-4050-A313-D1E941D0B5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11" y="3003798"/>
            <a:ext cx="1801247" cy="141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0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Nils Wuytens – The New Drive –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2"/>
              </a:rPr>
              <a:t>Nils.Wuytens@thenewdrive.be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694034" y="1379525"/>
            <a:ext cx="4454030" cy="3401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800" b="1" dirty="0" smtClean="0">
                <a:solidFill>
                  <a:schemeClr val="bg1"/>
                </a:solidFill>
              </a:rPr>
              <a:t>Missie</a:t>
            </a:r>
          </a:p>
          <a:p>
            <a:pPr marL="0" indent="0">
              <a:buNone/>
            </a:pPr>
            <a:endParaRPr lang="nl-BE" sz="1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BE" sz="2600" dirty="0" smtClean="0">
                <a:solidFill>
                  <a:schemeClr val="bg1"/>
                </a:solidFill>
              </a:rPr>
              <a:t>Zero-emissie </a:t>
            </a:r>
            <a:r>
              <a:rPr lang="nl-BE" sz="2600" dirty="0">
                <a:solidFill>
                  <a:schemeClr val="bg1"/>
                </a:solidFill>
              </a:rPr>
              <a:t>wagenparken in Vlaanderen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6192688" cy="857250"/>
          </a:xfrm>
        </p:spPr>
        <p:txBody>
          <a:bodyPr>
            <a:normAutofit/>
          </a:bodyPr>
          <a:lstStyle/>
          <a:p>
            <a:pPr algn="l"/>
            <a:r>
              <a:rPr lang="nl-BE" sz="29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Platform Elektrische Bedrijfswagens</a:t>
            </a:r>
            <a:endParaRPr lang="nl-BE" sz="29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grpSp>
        <p:nvGrpSpPr>
          <p:cNvPr id="26" name="Groep 25"/>
          <p:cNvGrpSpPr/>
          <p:nvPr/>
        </p:nvGrpSpPr>
        <p:grpSpPr>
          <a:xfrm>
            <a:off x="5189641" y="1103715"/>
            <a:ext cx="5359361" cy="2376579"/>
            <a:chOff x="5485970" y="1023158"/>
            <a:chExt cx="4970156" cy="3418790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7" name="Afgeronde rechthoek 26"/>
            <p:cNvSpPr/>
            <p:nvPr/>
          </p:nvSpPr>
          <p:spPr>
            <a:xfrm rot="19044266">
              <a:off x="5485970" y="1023158"/>
              <a:ext cx="4275158" cy="56074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8" name="Afgeronde rechthoek 27"/>
            <p:cNvSpPr/>
            <p:nvPr/>
          </p:nvSpPr>
          <p:spPr>
            <a:xfrm rot="19044266">
              <a:off x="6504606" y="2661971"/>
              <a:ext cx="3790205" cy="1125375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32" name="Afgeronde rechthoek 31"/>
            <p:cNvSpPr/>
            <p:nvPr/>
          </p:nvSpPr>
          <p:spPr>
            <a:xfrm rot="19044266">
              <a:off x="5541326" y="1547222"/>
              <a:ext cx="4914800" cy="1127592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33" name="Afgeronde rechthoek 32"/>
            <p:cNvSpPr/>
            <p:nvPr/>
          </p:nvSpPr>
          <p:spPr>
            <a:xfrm rot="19044266">
              <a:off x="8166154" y="3458514"/>
              <a:ext cx="1660048" cy="98343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64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Nils Wuytens – The New Drive – 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  <a:hlinkClick r:id="rId2"/>
              </a:rPr>
              <a:t>Nils.Wuytens@thenewdrive.be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 </a:t>
            </a: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316786"/>
            <a:ext cx="6939450" cy="3401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750" b="1" dirty="0">
                <a:solidFill>
                  <a:schemeClr val="bg1"/>
                </a:solidFill>
              </a:rPr>
              <a:t>Doelstelling </a:t>
            </a:r>
            <a:r>
              <a:rPr lang="nl-BE" sz="2750" b="1" dirty="0" smtClean="0">
                <a:solidFill>
                  <a:schemeClr val="bg1"/>
                </a:solidFill>
              </a:rPr>
              <a:t>2020</a:t>
            </a:r>
          </a:p>
          <a:p>
            <a:pPr marL="0" indent="0">
              <a:buNone/>
            </a:pPr>
            <a:endParaRPr lang="nl-BE" sz="1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2750" dirty="0">
                <a:solidFill>
                  <a:schemeClr val="bg1"/>
                </a:solidFill>
              </a:rPr>
              <a:t>De transitie naar elektrische </a:t>
            </a:r>
            <a:r>
              <a:rPr lang="nl-NL" sz="2750" dirty="0" smtClean="0">
                <a:solidFill>
                  <a:schemeClr val="bg1"/>
                </a:solidFill>
              </a:rPr>
              <a:t>bedrijfswagens </a:t>
            </a:r>
            <a:r>
              <a:rPr lang="nl-NL" sz="2750" dirty="0">
                <a:solidFill>
                  <a:schemeClr val="bg1"/>
                </a:solidFill>
              </a:rPr>
              <a:t>versnellen, met een concrete ambitie van 25% </a:t>
            </a:r>
            <a:r>
              <a:rPr lang="nl-NL" sz="2750" dirty="0" smtClean="0">
                <a:solidFill>
                  <a:schemeClr val="bg1"/>
                </a:solidFill>
              </a:rPr>
              <a:t>elektrisch.</a:t>
            </a:r>
            <a:endParaRPr lang="nl-NL" sz="2750" dirty="0">
              <a:solidFill>
                <a:schemeClr val="bg1"/>
              </a:solidFill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6192688" cy="857250"/>
          </a:xfrm>
        </p:spPr>
        <p:txBody>
          <a:bodyPr>
            <a:normAutofit/>
          </a:bodyPr>
          <a:lstStyle/>
          <a:p>
            <a:pPr algn="l"/>
            <a:r>
              <a:rPr lang="nl-BE" sz="29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Platform Elektrische Bedrijfswagens</a:t>
            </a: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</p:spTree>
    <p:extLst>
      <p:ext uri="{BB962C8B-B14F-4D97-AF65-F5344CB8AC3E}">
        <p14:creationId xmlns:p14="http://schemas.microsoft.com/office/powerpoint/2010/main" val="386377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Nils Wuytens – The New Drive – 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  <a:hlinkClick r:id="rId2"/>
              </a:rPr>
              <a:t>Nils.Wuytens@thenewdrive.be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 </a:t>
            </a: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316786"/>
            <a:ext cx="7200800" cy="3401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800" b="1" dirty="0" smtClean="0">
                <a:solidFill>
                  <a:schemeClr val="bg1"/>
                </a:solidFill>
              </a:rPr>
              <a:t>Strategie</a:t>
            </a:r>
          </a:p>
          <a:p>
            <a:pPr marL="0" indent="0">
              <a:buNone/>
            </a:pPr>
            <a:endParaRPr lang="nl-BE" sz="1000" b="1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nl-NL" sz="2800" dirty="0">
                <a:solidFill>
                  <a:schemeClr val="bg1"/>
                </a:solidFill>
              </a:rPr>
              <a:t>Market pull met koplopers</a:t>
            </a:r>
          </a:p>
          <a:p>
            <a:pPr marL="514350" indent="-514350">
              <a:buAutoNum type="arabicPeriod"/>
            </a:pPr>
            <a:r>
              <a:rPr lang="nl-NL" sz="2800" dirty="0">
                <a:solidFill>
                  <a:schemeClr val="bg1"/>
                </a:solidFill>
              </a:rPr>
              <a:t>Objectief informeren</a:t>
            </a:r>
          </a:p>
          <a:p>
            <a:pPr marL="514350" indent="-514350">
              <a:buAutoNum type="arabicPeriod"/>
            </a:pPr>
            <a:r>
              <a:rPr lang="nl-NL" sz="2800" dirty="0">
                <a:solidFill>
                  <a:schemeClr val="bg1"/>
                </a:solidFill>
              </a:rPr>
              <a:t>Delen van goede oefeningen </a:t>
            </a:r>
            <a:r>
              <a:rPr lang="nl-NL" sz="2800" dirty="0" smtClean="0">
                <a:solidFill>
                  <a:schemeClr val="bg1"/>
                </a:solidFill>
              </a:rPr>
              <a:t>en </a:t>
            </a:r>
            <a:r>
              <a:rPr lang="nl-NL" sz="2800" dirty="0">
                <a:solidFill>
                  <a:schemeClr val="bg1"/>
                </a:solidFill>
              </a:rPr>
              <a:t>inspiratie met anderen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6192688" cy="857250"/>
          </a:xfrm>
        </p:spPr>
        <p:txBody>
          <a:bodyPr>
            <a:normAutofit/>
          </a:bodyPr>
          <a:lstStyle/>
          <a:p>
            <a:pPr algn="l"/>
            <a:r>
              <a:rPr lang="nl-BE" sz="29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Platform Elektrische Bedrijfswagens</a:t>
            </a: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</p:spTree>
    <p:extLst>
      <p:ext uri="{BB962C8B-B14F-4D97-AF65-F5344CB8AC3E}">
        <p14:creationId xmlns:p14="http://schemas.microsoft.com/office/powerpoint/2010/main" val="64454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Nils Wuytens – The New Drive – 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  <a:hlinkClick r:id="rId2"/>
              </a:rPr>
              <a:t>Nils.Wuytens@thenewdrive.be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 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6192688" cy="857250"/>
          </a:xfrm>
        </p:spPr>
        <p:txBody>
          <a:bodyPr>
            <a:normAutofit/>
          </a:bodyPr>
          <a:lstStyle/>
          <a:p>
            <a:pPr algn="l"/>
            <a:r>
              <a:rPr lang="nl-BE" sz="29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Platform Elektrische Bedrijfswagens</a:t>
            </a: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sp>
        <p:nvSpPr>
          <p:cNvPr id="27" name="Tijdelijke aanduiding voor inhoud 2">
            <a:extLst>
              <a:ext uri="{FF2B5EF4-FFF2-40B4-BE49-F238E27FC236}">
                <a16:creationId xmlns:a16="http://schemas.microsoft.com/office/drawing/2014/main" xmlns="" id="{F9FDB9A7-2B54-4C93-88F6-545473CBF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303536"/>
            <a:ext cx="5616624" cy="3401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800" b="1" dirty="0">
                <a:solidFill>
                  <a:schemeClr val="bg1"/>
                </a:solidFill>
              </a:rPr>
              <a:t>Stand van </a:t>
            </a:r>
            <a:r>
              <a:rPr lang="nl-BE" sz="2800" b="1" dirty="0" smtClean="0">
                <a:solidFill>
                  <a:schemeClr val="bg1"/>
                </a:solidFill>
              </a:rPr>
              <a:t>zaken</a:t>
            </a:r>
          </a:p>
          <a:p>
            <a:pPr marL="0" indent="0">
              <a:buNone/>
            </a:pPr>
            <a:endParaRPr lang="nl-BE" sz="1000" b="1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nl-NL" sz="2800" dirty="0">
                <a:solidFill>
                  <a:schemeClr val="bg1"/>
                </a:solidFill>
              </a:rPr>
              <a:t>Model e-</a:t>
            </a:r>
            <a:r>
              <a:rPr lang="nl-NL" sz="2800" dirty="0" err="1">
                <a:solidFill>
                  <a:schemeClr val="bg1"/>
                </a:solidFill>
              </a:rPr>
              <a:t>car</a:t>
            </a:r>
            <a:r>
              <a:rPr lang="nl-NL" sz="2800" dirty="0">
                <a:solidFill>
                  <a:schemeClr val="bg1"/>
                </a:solidFill>
              </a:rPr>
              <a:t> policy</a:t>
            </a:r>
          </a:p>
          <a:p>
            <a:pPr marL="514350" indent="-514350">
              <a:buAutoNum type="arabicPeriod"/>
            </a:pPr>
            <a:r>
              <a:rPr lang="nl-NL" sz="2800" dirty="0">
                <a:solidFill>
                  <a:schemeClr val="bg1"/>
                </a:solidFill>
              </a:rPr>
              <a:t>Preview e-</a:t>
            </a:r>
            <a:r>
              <a:rPr lang="nl-NL" sz="2800" dirty="0" err="1">
                <a:solidFill>
                  <a:schemeClr val="bg1"/>
                </a:solidFill>
              </a:rPr>
              <a:t>mobility</a:t>
            </a:r>
            <a:r>
              <a:rPr lang="nl-NL" sz="2800" dirty="0">
                <a:solidFill>
                  <a:schemeClr val="bg1"/>
                </a:solidFill>
              </a:rPr>
              <a:t> draaiboek </a:t>
            </a:r>
            <a:r>
              <a:rPr lang="nl-NL" sz="2800" i="1" dirty="0">
                <a:solidFill>
                  <a:schemeClr val="bg1"/>
                </a:solidFill>
              </a:rPr>
              <a:t>“aan de slag met EV”</a:t>
            </a:r>
          </a:p>
          <a:p>
            <a:pPr marL="514350" indent="-514350">
              <a:buAutoNum type="arabicPeriod"/>
            </a:pPr>
            <a:r>
              <a:rPr lang="nl-NL" sz="2800" dirty="0">
                <a:solidFill>
                  <a:schemeClr val="bg1"/>
                </a:solidFill>
              </a:rPr>
              <a:t>Praktijktest koplopers</a:t>
            </a:r>
          </a:p>
          <a:p>
            <a:pPr marL="514350" indent="-514350">
              <a:buAutoNum type="arabicPeriod"/>
            </a:pPr>
            <a:r>
              <a:rPr lang="nl-NL" sz="2800" dirty="0">
                <a:solidFill>
                  <a:schemeClr val="bg1"/>
                </a:solidFill>
              </a:rPr>
              <a:t>Wij Rijden Elektrisch</a:t>
            </a:r>
          </a:p>
        </p:txBody>
      </p:sp>
    </p:spTree>
    <p:extLst>
      <p:ext uri="{BB962C8B-B14F-4D97-AF65-F5344CB8AC3E}">
        <p14:creationId xmlns:p14="http://schemas.microsoft.com/office/powerpoint/2010/main" val="271583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Nils Wuytens – The New Drive – 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  <a:hlinkClick r:id="rId2"/>
              </a:rPr>
              <a:t>Nils.Wuytens@thenewdrive.be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 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6192688" cy="857250"/>
          </a:xfrm>
        </p:spPr>
        <p:txBody>
          <a:bodyPr>
            <a:normAutofit/>
          </a:bodyPr>
          <a:lstStyle/>
          <a:p>
            <a:pPr algn="l"/>
            <a:r>
              <a:rPr lang="nl-BE" sz="29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Platform Elektrische Bedrijfswagens</a:t>
            </a: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sp>
        <p:nvSpPr>
          <p:cNvPr id="27" name="Tijdelijke aanduiding voor inhoud 2">
            <a:extLst>
              <a:ext uri="{FF2B5EF4-FFF2-40B4-BE49-F238E27FC236}">
                <a16:creationId xmlns:a16="http://schemas.microsoft.com/office/drawing/2014/main" xmlns="" id="{F9FDB9A7-2B54-4C93-88F6-545473CBF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3749"/>
            <a:ext cx="9144000" cy="317422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nl-BE" sz="2400" b="1" dirty="0">
                <a:solidFill>
                  <a:schemeClr val="bg1"/>
                </a:solidFill>
                <a:hlinkClick r:id="rId4"/>
              </a:rPr>
              <a:t>www.platformelektrischebedrijfswagens.be</a:t>
            </a:r>
            <a:r>
              <a:rPr lang="nl-BE" sz="2400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nl-BE" sz="2800" b="1" dirty="0">
                <a:solidFill>
                  <a:schemeClr val="bg1"/>
                </a:solidFill>
              </a:rPr>
              <a:t> </a:t>
            </a:r>
            <a:endParaRPr lang="nl-N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Helena De Bruycker – Traject –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2"/>
              </a:rPr>
              <a:t>hdb@traject.be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="" xmlns:a16="http://schemas.microsoft.com/office/drawing/2014/main" id="{50DE074B-D59A-413D-9E2C-51697E398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67" y="2061383"/>
            <a:ext cx="1656199" cy="1031576"/>
          </a:xfrm>
          <a:prstGeom prst="rect">
            <a:avLst/>
          </a:prstGeom>
        </p:spPr>
      </p:pic>
      <p:pic>
        <p:nvPicPr>
          <p:cNvPr id="1028" name="Picture 4" descr="Image result for fairpark logo">
            <a:extLst>
              <a:ext uri="{FF2B5EF4-FFF2-40B4-BE49-F238E27FC236}">
                <a16:creationId xmlns="" xmlns:a16="http://schemas.microsoft.com/office/drawing/2014/main" id="{9F7BA30F-BD94-4959-8798-77AA82770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525" y="1071389"/>
            <a:ext cx="2003681" cy="66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="" xmlns:a16="http://schemas.microsoft.com/office/drawing/2014/main" id="{84BEF70C-E8C0-4E06-9FE6-154CBE4554CB}"/>
              </a:ext>
            </a:extLst>
          </p:cNvPr>
          <p:cNvSpPr txBox="1"/>
          <p:nvPr/>
        </p:nvSpPr>
        <p:spPr>
          <a:xfrm>
            <a:off x="661534" y="1739283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solidFill>
                  <a:prstClr val="white"/>
                </a:solidFill>
              </a:rPr>
              <a:t>Slim parkeerbeheersysteem</a:t>
            </a:r>
          </a:p>
        </p:txBody>
      </p:sp>
      <p:sp>
        <p:nvSpPr>
          <p:cNvPr id="32" name="Pijl: omlaag 31">
            <a:extLst>
              <a:ext uri="{FF2B5EF4-FFF2-40B4-BE49-F238E27FC236}">
                <a16:creationId xmlns="" xmlns:a16="http://schemas.microsoft.com/office/drawing/2014/main" id="{A6B44E17-3B1E-4B61-AE3B-02DEBDB8D586}"/>
              </a:ext>
            </a:extLst>
          </p:cNvPr>
          <p:cNvSpPr/>
          <p:nvPr/>
        </p:nvSpPr>
        <p:spPr>
          <a:xfrm rot="2727255">
            <a:off x="2067871" y="3069343"/>
            <a:ext cx="167581" cy="792087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33" name="Pijl: omlaag 32">
            <a:extLst>
              <a:ext uri="{FF2B5EF4-FFF2-40B4-BE49-F238E27FC236}">
                <a16:creationId xmlns="" xmlns:a16="http://schemas.microsoft.com/office/drawing/2014/main" id="{3F3B0B67-4B1C-4FF0-914D-95FDE0AC5915}"/>
              </a:ext>
            </a:extLst>
          </p:cNvPr>
          <p:cNvSpPr/>
          <p:nvPr/>
        </p:nvSpPr>
        <p:spPr>
          <a:xfrm rot="18329889" flipH="1">
            <a:off x="4256254" y="3030976"/>
            <a:ext cx="160455" cy="841691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="" xmlns:a16="http://schemas.microsoft.com/office/drawing/2014/main" id="{D2B2572C-80FF-459F-AE4B-CC901A2772A4}"/>
              </a:ext>
            </a:extLst>
          </p:cNvPr>
          <p:cNvSpPr txBox="1"/>
          <p:nvPr/>
        </p:nvSpPr>
        <p:spPr>
          <a:xfrm>
            <a:off x="3669515" y="3802920"/>
            <a:ext cx="2574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prstClr val="white"/>
                </a:solidFill>
              </a:rPr>
              <a:t>Bezetting parkeerplaatsen </a:t>
            </a:r>
          </a:p>
          <a:p>
            <a:pPr algn="ctr"/>
            <a:r>
              <a:rPr lang="nl-BE" dirty="0">
                <a:solidFill>
                  <a:prstClr val="white"/>
                </a:solidFill>
              </a:rPr>
              <a:t>optimaliseren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="" xmlns:a16="http://schemas.microsoft.com/office/drawing/2014/main" id="{0AAB66C8-BC63-41CA-BBB4-A25F8DD1FDAF}"/>
              </a:ext>
            </a:extLst>
          </p:cNvPr>
          <p:cNvSpPr txBox="1"/>
          <p:nvPr/>
        </p:nvSpPr>
        <p:spPr>
          <a:xfrm>
            <a:off x="523611" y="3749143"/>
            <a:ext cx="2574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prstClr val="white"/>
                </a:solidFill>
              </a:rPr>
              <a:t>Eerlijke verdeling</a:t>
            </a:r>
          </a:p>
          <a:p>
            <a:pPr algn="ctr"/>
            <a:r>
              <a:rPr lang="nl-BE" dirty="0">
                <a:solidFill>
                  <a:prstClr val="white"/>
                </a:solidFill>
              </a:rPr>
              <a:t> van </a:t>
            </a:r>
          </a:p>
          <a:p>
            <a:pPr algn="ctr"/>
            <a:r>
              <a:rPr lang="nl-BE" dirty="0">
                <a:solidFill>
                  <a:prstClr val="white"/>
                </a:solidFill>
              </a:rPr>
              <a:t>parkeerplaatsen </a:t>
            </a:r>
          </a:p>
        </p:txBody>
      </p:sp>
      <p:grpSp>
        <p:nvGrpSpPr>
          <p:cNvPr id="28" name="Groep 27"/>
          <p:cNvGrpSpPr/>
          <p:nvPr/>
        </p:nvGrpSpPr>
        <p:grpSpPr>
          <a:xfrm>
            <a:off x="5189641" y="1103715"/>
            <a:ext cx="5359361" cy="2376579"/>
            <a:chOff x="5485970" y="1023158"/>
            <a:chExt cx="4970156" cy="3418790"/>
          </a:xfr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30" name="Afgeronde rechthoek 29"/>
            <p:cNvSpPr/>
            <p:nvPr/>
          </p:nvSpPr>
          <p:spPr>
            <a:xfrm rot="19044266">
              <a:off x="5485970" y="1023158"/>
              <a:ext cx="4275158" cy="56074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31" name="Afgeronde rechthoek 30"/>
            <p:cNvSpPr/>
            <p:nvPr/>
          </p:nvSpPr>
          <p:spPr>
            <a:xfrm rot="19044266">
              <a:off x="6504606" y="2661971"/>
              <a:ext cx="3790205" cy="1125375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35" name="Afgeronde rechthoek 34"/>
            <p:cNvSpPr/>
            <p:nvPr/>
          </p:nvSpPr>
          <p:spPr>
            <a:xfrm rot="19044266">
              <a:off x="5541326" y="1547222"/>
              <a:ext cx="4914800" cy="1127592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36" name="Afgeronde rechthoek 35"/>
            <p:cNvSpPr/>
            <p:nvPr/>
          </p:nvSpPr>
          <p:spPr>
            <a:xfrm rot="19044266">
              <a:off x="8166154" y="3458514"/>
              <a:ext cx="1660048" cy="98343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</p:grpSp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6192688" cy="857250"/>
          </a:xfrm>
        </p:spPr>
        <p:txBody>
          <a:bodyPr>
            <a:normAutofit/>
          </a:bodyPr>
          <a:lstStyle/>
          <a:p>
            <a:pPr algn="l"/>
            <a:r>
              <a:rPr lang="nl-BE" sz="29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Parkeerbeleid</a:t>
            </a:r>
            <a:endParaRPr lang="nl-BE" sz="29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58687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 smtClean="0">
                <a:solidFill>
                  <a:schemeClr val="bg1">
                    <a:lumMod val="85000"/>
                  </a:schemeClr>
                </a:solidFill>
              </a:rPr>
              <a:t>Frank Claeys  </a:t>
            </a:r>
            <a:r>
              <a:rPr lang="nl-BE" sz="1300" dirty="0">
                <a:solidFill>
                  <a:schemeClr val="bg1">
                    <a:lumMod val="85000"/>
                  </a:schemeClr>
                </a:solidFill>
              </a:rPr>
              <a:t>– </a:t>
            </a:r>
            <a:r>
              <a:rPr lang="nl-BE" sz="1300" dirty="0" err="1">
                <a:solidFill>
                  <a:schemeClr val="bg1">
                    <a:lumMod val="85000"/>
                  </a:schemeClr>
                </a:solidFill>
              </a:rPr>
              <a:t>HoGent</a:t>
            </a:r>
            <a:r>
              <a:rPr lang="nl-BE" sz="1300" dirty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nl-BE" sz="1300" dirty="0" smtClean="0">
                <a:solidFill>
                  <a:schemeClr val="bg1">
                    <a:lumMod val="85000"/>
                  </a:schemeClr>
                </a:solidFill>
                <a:hlinkClick r:id="rId2"/>
              </a:rPr>
              <a:t>Frank.Claeys@HoGent.be</a:t>
            </a:r>
            <a:r>
              <a:rPr lang="nl-BE" sz="13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nl-BE" sz="13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328469"/>
            <a:ext cx="4258816" cy="3394472"/>
          </a:xfrm>
        </p:spPr>
        <p:txBody>
          <a:bodyPr/>
          <a:lstStyle/>
          <a:p>
            <a:r>
              <a:rPr lang="nl-BE" sz="2600" dirty="0" smtClean="0">
                <a:solidFill>
                  <a:schemeClr val="bg1"/>
                </a:solidFill>
              </a:rPr>
              <a:t>Werkgroep Gezond Bezig i.s.m. de dienst Preventie, Milieu en Welzijn</a:t>
            </a:r>
            <a:endParaRPr lang="nl-BE" sz="2600" dirty="0">
              <a:solidFill>
                <a:schemeClr val="bg1"/>
              </a:solidFill>
            </a:endParaRPr>
          </a:p>
          <a:p>
            <a:endParaRPr lang="nl-BE" dirty="0"/>
          </a:p>
        </p:txBody>
      </p:sp>
      <p:sp>
        <p:nvSpPr>
          <p:cNvPr id="33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Bike To Work</a:t>
            </a:r>
          </a:p>
        </p:txBody>
      </p:sp>
      <p:pic>
        <p:nvPicPr>
          <p:cNvPr id="18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kstvak 19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grpSp>
        <p:nvGrpSpPr>
          <p:cNvPr id="16" name="Groep 15"/>
          <p:cNvGrpSpPr/>
          <p:nvPr/>
        </p:nvGrpSpPr>
        <p:grpSpPr>
          <a:xfrm>
            <a:off x="5189641" y="1103715"/>
            <a:ext cx="5359361" cy="2376579"/>
            <a:chOff x="5485970" y="1023158"/>
            <a:chExt cx="4970156" cy="3418790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7" name="Afgeronde rechthoek 16"/>
            <p:cNvSpPr/>
            <p:nvPr/>
          </p:nvSpPr>
          <p:spPr>
            <a:xfrm rot="19044266">
              <a:off x="5485970" y="1023158"/>
              <a:ext cx="4275158" cy="56074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1" name="Afgeronde rechthoek 20"/>
            <p:cNvSpPr/>
            <p:nvPr/>
          </p:nvSpPr>
          <p:spPr>
            <a:xfrm rot="19044266">
              <a:off x="6504606" y="2661971"/>
              <a:ext cx="3790205" cy="1125375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2" name="Afgeronde rechthoek 21"/>
            <p:cNvSpPr/>
            <p:nvPr/>
          </p:nvSpPr>
          <p:spPr>
            <a:xfrm rot="19044266">
              <a:off x="5541326" y="1547222"/>
              <a:ext cx="4914800" cy="1127592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3" name="Afgeronde rechthoek 22"/>
            <p:cNvSpPr/>
            <p:nvPr/>
          </p:nvSpPr>
          <p:spPr>
            <a:xfrm rot="19044266">
              <a:off x="8166154" y="3458514"/>
              <a:ext cx="1660048" cy="98343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866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nl-BE">
              <a:solidFill>
                <a:prstClr val="white"/>
              </a:solidFill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371605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Eerlijke verdeling van parkeerplaatsen</a:t>
            </a: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="" xmlns:a16="http://schemas.microsoft.com/office/drawing/2014/main" id="{B248275B-C0DE-4FAC-90F7-E9E8FF5F7E85}"/>
              </a:ext>
            </a:extLst>
          </p:cNvPr>
          <p:cNvSpPr txBox="1">
            <a:spLocks/>
          </p:cNvSpPr>
          <p:nvPr/>
        </p:nvSpPr>
        <p:spPr>
          <a:xfrm>
            <a:off x="377032" y="1337518"/>
            <a:ext cx="7371498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800" dirty="0">
                <a:solidFill>
                  <a:prstClr val="white"/>
                </a:solidFill>
              </a:rPr>
              <a:t>Op basis van criteria  &amp; bijhorende punten</a:t>
            </a:r>
          </a:p>
          <a:p>
            <a:r>
              <a:rPr lang="nl-BE" sz="2800" dirty="0">
                <a:solidFill>
                  <a:prstClr val="white"/>
                </a:solidFill>
              </a:rPr>
              <a:t>Volledig vrij te kiezen</a:t>
            </a:r>
          </a:p>
          <a:p>
            <a:r>
              <a:rPr lang="nl-BE" sz="2800" dirty="0">
                <a:solidFill>
                  <a:prstClr val="white"/>
                </a:solidFill>
              </a:rPr>
              <a:t>Opdeling tussen permanente &amp; occasionele parkeerplaatsen</a:t>
            </a:r>
          </a:p>
          <a:p>
            <a:endParaRPr lang="nl-BE" sz="2800" dirty="0">
              <a:solidFill>
                <a:prstClr val="black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="" xmlns:a16="http://schemas.microsoft.com/office/drawing/2014/main" id="{C94EF4D0-9373-4D14-A756-DEFBC616E63C}"/>
              </a:ext>
            </a:extLst>
          </p:cNvPr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Helena De Bruycker – Traject –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3"/>
              </a:rPr>
              <a:t>hdb@traject.be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5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nl-BE">
              <a:solidFill>
                <a:prstClr val="white"/>
              </a:solidFill>
            </a:endParaRP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="" xmlns:a16="http://schemas.microsoft.com/office/drawing/2014/main" id="{72C628F3-5931-444C-ACFB-FD256E27D0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316786"/>
            <a:ext cx="1258801" cy="122222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="" xmlns:a16="http://schemas.microsoft.com/office/drawing/2014/main" id="{CBDB7804-5E41-4D57-8E31-29C291ED72F9}"/>
              </a:ext>
            </a:extLst>
          </p:cNvPr>
          <p:cNvSpPr txBox="1"/>
          <p:nvPr/>
        </p:nvSpPr>
        <p:spPr>
          <a:xfrm>
            <a:off x="1385144" y="1328661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prstClr val="white">
                    <a:lumMod val="85000"/>
                  </a:prstClr>
                </a:solidFill>
              </a:rPr>
              <a:t>5</a:t>
            </a:r>
            <a:endParaRPr lang="nl-BE" sz="44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="" xmlns:a16="http://schemas.microsoft.com/office/drawing/2014/main" id="{871ECD14-FE43-4DBD-8935-7465E8590B2E}"/>
              </a:ext>
            </a:extLst>
          </p:cNvPr>
          <p:cNvSpPr txBox="1"/>
          <p:nvPr/>
        </p:nvSpPr>
        <p:spPr>
          <a:xfrm>
            <a:off x="4425234" y="1361404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prstClr val="white">
                    <a:lumMod val="85000"/>
                  </a:prstClr>
                </a:solidFill>
              </a:rPr>
              <a:t>10</a:t>
            </a:r>
            <a:endParaRPr lang="nl-BE" sz="4400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00999C4B-68D9-4879-BC62-61E6B0671F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62030"/>
            <a:ext cx="1258802" cy="1309720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="" xmlns:a16="http://schemas.microsoft.com/office/drawing/2014/main" id="{2E799ECD-9C39-480C-8FE0-5C8740170182}"/>
              </a:ext>
            </a:extLst>
          </p:cNvPr>
          <p:cNvCxnSpPr>
            <a:stCxn id="4" idx="2"/>
          </p:cNvCxnSpPr>
          <p:nvPr/>
        </p:nvCxnSpPr>
        <p:spPr>
          <a:xfrm>
            <a:off x="6209513" y="2571750"/>
            <a:ext cx="738751" cy="5760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="" xmlns:a16="http://schemas.microsoft.com/office/drawing/2014/main" id="{6DC8E153-2D3A-4504-943B-D86E7F63AC11}"/>
              </a:ext>
            </a:extLst>
          </p:cNvPr>
          <p:cNvSpPr txBox="1"/>
          <p:nvPr/>
        </p:nvSpPr>
        <p:spPr>
          <a:xfrm>
            <a:off x="6629421" y="3046806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dirty="0">
                <a:solidFill>
                  <a:prstClr val="white">
                    <a:lumMod val="85000"/>
                  </a:prstClr>
                </a:solidFill>
              </a:rPr>
              <a:t>2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="" xmlns:a16="http://schemas.microsoft.com/office/drawing/2014/main" id="{D4BD17D1-BD18-40E6-BF79-1CC0981A40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075823"/>
            <a:ext cx="792953" cy="576053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="" xmlns:a16="http://schemas.microsoft.com/office/drawing/2014/main" id="{F3DD65AB-0925-470C-908D-5B4DA2CBF7EB}"/>
              </a:ext>
            </a:extLst>
          </p:cNvPr>
          <p:cNvSpPr txBox="1"/>
          <p:nvPr/>
        </p:nvSpPr>
        <p:spPr>
          <a:xfrm>
            <a:off x="3989571" y="3075823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dirty="0">
                <a:solidFill>
                  <a:prstClr val="white">
                    <a:lumMod val="85000"/>
                  </a:prstClr>
                </a:solidFill>
              </a:rPr>
              <a:t>8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="" xmlns:a16="http://schemas.microsoft.com/office/drawing/2014/main" id="{7255DDDA-4156-4C2E-98DA-59A8B482AF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606" y="3188101"/>
            <a:ext cx="967780" cy="501201"/>
          </a:xfrm>
          <a:prstGeom prst="rect">
            <a:avLst/>
          </a:prstGeom>
        </p:spPr>
      </p:pic>
      <p:cxnSp>
        <p:nvCxnSpPr>
          <p:cNvPr id="23" name="Rechte verbindingslijn 22">
            <a:extLst>
              <a:ext uri="{FF2B5EF4-FFF2-40B4-BE49-F238E27FC236}">
                <a16:creationId xmlns="" xmlns:a16="http://schemas.microsoft.com/office/drawing/2014/main" id="{5581DFCA-86AB-415E-B3EF-E232BF96A14C}"/>
              </a:ext>
            </a:extLst>
          </p:cNvPr>
          <p:cNvCxnSpPr>
            <a:cxnSpLocks/>
          </p:cNvCxnSpPr>
          <p:nvPr/>
        </p:nvCxnSpPr>
        <p:spPr>
          <a:xfrm flipH="1">
            <a:off x="5455007" y="2581768"/>
            <a:ext cx="738751" cy="5760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>
            <a:extLst>
              <a:ext uri="{FF2B5EF4-FFF2-40B4-BE49-F238E27FC236}">
                <a16:creationId xmlns="" xmlns:a16="http://schemas.microsoft.com/office/drawing/2014/main" id="{FD1C6116-2819-4454-B8FB-73B2B6282930}"/>
              </a:ext>
            </a:extLst>
          </p:cNvPr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Helena De Bruycker – Traject –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7"/>
              </a:rPr>
              <a:t>hdb@traject.be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4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nl-BE">
              <a:solidFill>
                <a:prstClr val="white"/>
              </a:solidFill>
            </a:endParaRP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="" xmlns:a16="http://schemas.microsoft.com/office/drawing/2014/main" id="{CBDB7804-5E41-4D57-8E31-29C291ED72F9}"/>
              </a:ext>
            </a:extLst>
          </p:cNvPr>
          <p:cNvSpPr txBox="1"/>
          <p:nvPr/>
        </p:nvSpPr>
        <p:spPr>
          <a:xfrm>
            <a:off x="806432" y="2047360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nl-BE" sz="7200" dirty="0">
                <a:solidFill>
                  <a:prstClr val="white">
                    <a:lumMod val="85000"/>
                  </a:prstClr>
                </a:solidFill>
              </a:rPr>
              <a:t>2</a:t>
            </a:r>
            <a:endParaRPr lang="nl-BE" sz="4400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DD59DD3A-3BD5-4370-AC31-974C3CC7D8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819" y="2221002"/>
            <a:ext cx="954682" cy="853043"/>
          </a:xfrm>
          <a:prstGeom prst="rect">
            <a:avLst/>
          </a:prstGeom>
        </p:spPr>
      </p:pic>
      <p:cxnSp>
        <p:nvCxnSpPr>
          <p:cNvPr id="25" name="Rechte verbindingslijn 24">
            <a:extLst>
              <a:ext uri="{FF2B5EF4-FFF2-40B4-BE49-F238E27FC236}">
                <a16:creationId xmlns="" xmlns:a16="http://schemas.microsoft.com/office/drawing/2014/main" id="{D3559239-9A0B-4170-8122-99310183B24E}"/>
              </a:ext>
            </a:extLst>
          </p:cNvPr>
          <p:cNvCxnSpPr/>
          <p:nvPr/>
        </p:nvCxnSpPr>
        <p:spPr>
          <a:xfrm>
            <a:off x="2803985" y="2643758"/>
            <a:ext cx="738751" cy="5760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="" xmlns:a16="http://schemas.microsoft.com/office/drawing/2014/main" id="{CC78AC13-CDD7-4602-8C33-19D5B47C264A}"/>
              </a:ext>
            </a:extLst>
          </p:cNvPr>
          <p:cNvCxnSpPr>
            <a:cxnSpLocks/>
          </p:cNvCxnSpPr>
          <p:nvPr/>
        </p:nvCxnSpPr>
        <p:spPr>
          <a:xfrm flipH="1">
            <a:off x="2803986" y="2067694"/>
            <a:ext cx="738751" cy="5760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="" xmlns:a16="http://schemas.microsoft.com/office/drawing/2014/main" id="{3A7BCF18-5391-4216-9B06-1514CEEB405A}"/>
              </a:ext>
            </a:extLst>
          </p:cNvPr>
          <p:cNvSpPr txBox="1"/>
          <p:nvPr/>
        </p:nvSpPr>
        <p:spPr>
          <a:xfrm>
            <a:off x="3563888" y="1851670"/>
            <a:ext cx="2931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prstClr val="white">
                    <a:lumMod val="85000"/>
                  </a:prstClr>
                </a:solidFill>
              </a:rPr>
              <a:t>Woonwerk-afstand &gt; 15km: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="" xmlns:a16="http://schemas.microsoft.com/office/drawing/2014/main" id="{88CBF52C-0D68-4766-BDA1-0E8229D2CD76}"/>
              </a:ext>
            </a:extLst>
          </p:cNvPr>
          <p:cNvSpPr txBox="1"/>
          <p:nvPr/>
        </p:nvSpPr>
        <p:spPr>
          <a:xfrm>
            <a:off x="6347250" y="1732327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prstClr val="white">
                    <a:lumMod val="85000"/>
                  </a:prstClr>
                </a:solidFill>
              </a:rPr>
              <a:t>+30p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="" xmlns:a16="http://schemas.microsoft.com/office/drawing/2014/main" id="{751AD0B0-9A83-48D7-BC34-608272802613}"/>
              </a:ext>
            </a:extLst>
          </p:cNvPr>
          <p:cNvSpPr txBox="1"/>
          <p:nvPr/>
        </p:nvSpPr>
        <p:spPr>
          <a:xfrm>
            <a:off x="3542736" y="2999152"/>
            <a:ext cx="2931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prstClr val="white">
                    <a:lumMod val="85000"/>
                  </a:prstClr>
                </a:solidFill>
              </a:rPr>
              <a:t>Carpooling: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="" xmlns:a16="http://schemas.microsoft.com/office/drawing/2014/main" id="{78992D0F-05FA-4150-A75A-64A428DEA80E}"/>
              </a:ext>
            </a:extLst>
          </p:cNvPr>
          <p:cNvSpPr txBox="1"/>
          <p:nvPr/>
        </p:nvSpPr>
        <p:spPr>
          <a:xfrm>
            <a:off x="4766873" y="2891430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prstClr val="white">
                    <a:lumMod val="85000"/>
                  </a:prstClr>
                </a:solidFill>
              </a:rPr>
              <a:t>+50p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="" xmlns:a16="http://schemas.microsoft.com/office/drawing/2014/main" id="{EA1E3E6B-74A6-4058-AFBE-0A70E56FFB9F}"/>
              </a:ext>
            </a:extLst>
          </p:cNvPr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Helena De Bruycker – Traject –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4"/>
              </a:rPr>
              <a:t>hdb@traject.be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2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nl-BE">
              <a:solidFill>
                <a:prstClr val="white"/>
              </a:solidFill>
            </a:endParaRP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="" xmlns:a16="http://schemas.microsoft.com/office/drawing/2014/main" id="{35FC6A90-F750-4DDF-8E4D-4463785CCDE6}"/>
              </a:ext>
            </a:extLst>
          </p:cNvPr>
          <p:cNvGrpSpPr/>
          <p:nvPr/>
        </p:nvGrpSpPr>
        <p:grpSpPr>
          <a:xfrm>
            <a:off x="253528" y="1435053"/>
            <a:ext cx="1638280" cy="1613691"/>
            <a:chOff x="1281416" y="1445633"/>
            <a:chExt cx="1638280" cy="1613691"/>
          </a:xfrm>
        </p:grpSpPr>
        <p:pic>
          <p:nvPicPr>
            <p:cNvPr id="15" name="Afbeelding 14">
              <a:extLst>
                <a:ext uri="{FF2B5EF4-FFF2-40B4-BE49-F238E27FC236}">
                  <a16:creationId xmlns="" xmlns:a16="http://schemas.microsoft.com/office/drawing/2014/main" id="{B735816E-EF83-41E7-B696-DC2CD6838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5473" y="2037239"/>
              <a:ext cx="630168" cy="655658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="" xmlns:a16="http://schemas.microsoft.com/office/drawing/2014/main" id="{A21A99C8-944B-4619-9857-E92C5E95B5E8}"/>
                </a:ext>
              </a:extLst>
            </p:cNvPr>
            <p:cNvSpPr txBox="1"/>
            <p:nvPr/>
          </p:nvSpPr>
          <p:spPr>
            <a:xfrm>
              <a:off x="1607393" y="1445633"/>
              <a:ext cx="9863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800" dirty="0">
                  <a:solidFill>
                    <a:prstClr val="white">
                      <a:lumMod val="85000"/>
                    </a:prstClr>
                  </a:solidFill>
                </a:rPr>
                <a:t>1</a:t>
              </a:r>
            </a:p>
          </p:txBody>
        </p:sp>
        <p:sp>
          <p:nvSpPr>
            <p:cNvPr id="8" name="Tekstvak 7">
              <a:extLst>
                <a:ext uri="{FF2B5EF4-FFF2-40B4-BE49-F238E27FC236}">
                  <a16:creationId xmlns="" xmlns:a16="http://schemas.microsoft.com/office/drawing/2014/main" id="{E8DA0C75-2C56-4D2C-940B-79D39A1DE946}"/>
                </a:ext>
              </a:extLst>
            </p:cNvPr>
            <p:cNvSpPr txBox="1"/>
            <p:nvPr/>
          </p:nvSpPr>
          <p:spPr>
            <a:xfrm>
              <a:off x="1281416" y="2597659"/>
              <a:ext cx="1638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prstClr val="white">
                      <a:lumMod val="85000"/>
                    </a:prstClr>
                  </a:solidFill>
                </a:rPr>
                <a:t>80p</a:t>
              </a: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="" xmlns:a16="http://schemas.microsoft.com/office/drawing/2014/main" id="{1CE7ED99-6B58-4890-8583-5E6A01D002F2}"/>
              </a:ext>
            </a:extLst>
          </p:cNvPr>
          <p:cNvGrpSpPr/>
          <p:nvPr/>
        </p:nvGrpSpPr>
        <p:grpSpPr>
          <a:xfrm>
            <a:off x="1202114" y="1435053"/>
            <a:ext cx="1638280" cy="1628058"/>
            <a:chOff x="1986966" y="1445633"/>
            <a:chExt cx="1638280" cy="1628058"/>
          </a:xfrm>
        </p:grpSpPr>
        <p:pic>
          <p:nvPicPr>
            <p:cNvPr id="18" name="Afbeelding 17">
              <a:extLst>
                <a:ext uri="{FF2B5EF4-FFF2-40B4-BE49-F238E27FC236}">
                  <a16:creationId xmlns="" xmlns:a16="http://schemas.microsoft.com/office/drawing/2014/main" id="{CE3599FC-7651-4448-935A-A3F0D6969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68" y="2037239"/>
              <a:ext cx="630168" cy="655658"/>
            </a:xfrm>
            <a:prstGeom prst="rect">
              <a:avLst/>
            </a:prstGeom>
          </p:spPr>
        </p:pic>
        <p:sp>
          <p:nvSpPr>
            <p:cNvPr id="37" name="Tekstvak 36">
              <a:extLst>
                <a:ext uri="{FF2B5EF4-FFF2-40B4-BE49-F238E27FC236}">
                  <a16:creationId xmlns="" xmlns:a16="http://schemas.microsoft.com/office/drawing/2014/main" id="{4C6F47AD-7460-4787-A5F8-2A64CD360257}"/>
                </a:ext>
              </a:extLst>
            </p:cNvPr>
            <p:cNvSpPr txBox="1"/>
            <p:nvPr/>
          </p:nvSpPr>
          <p:spPr>
            <a:xfrm>
              <a:off x="2305688" y="1445633"/>
              <a:ext cx="9863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800" dirty="0">
                  <a:solidFill>
                    <a:prstClr val="white">
                      <a:lumMod val="85000"/>
                    </a:prstClr>
                  </a:solidFill>
                </a:rPr>
                <a:t>2</a:t>
              </a:r>
            </a:p>
          </p:txBody>
        </p:sp>
        <p:sp>
          <p:nvSpPr>
            <p:cNvPr id="41" name="Tekstvak 40">
              <a:extLst>
                <a:ext uri="{FF2B5EF4-FFF2-40B4-BE49-F238E27FC236}">
                  <a16:creationId xmlns="" xmlns:a16="http://schemas.microsoft.com/office/drawing/2014/main" id="{7131D610-8044-4B97-8D43-01017A1FCB35}"/>
                </a:ext>
              </a:extLst>
            </p:cNvPr>
            <p:cNvSpPr txBox="1"/>
            <p:nvPr/>
          </p:nvSpPr>
          <p:spPr>
            <a:xfrm>
              <a:off x="1986966" y="2612026"/>
              <a:ext cx="1638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prstClr val="white">
                      <a:lumMod val="85000"/>
                    </a:prstClr>
                  </a:solidFill>
                </a:rPr>
                <a:t>50p</a:t>
              </a: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="" xmlns:a16="http://schemas.microsoft.com/office/drawing/2014/main" id="{9B746CA8-F1BD-445D-8305-A8EA4E3078B2}"/>
              </a:ext>
            </a:extLst>
          </p:cNvPr>
          <p:cNvGrpSpPr/>
          <p:nvPr/>
        </p:nvGrpSpPr>
        <p:grpSpPr>
          <a:xfrm>
            <a:off x="2150700" y="1435053"/>
            <a:ext cx="1638280" cy="1653192"/>
            <a:chOff x="2692516" y="1445633"/>
            <a:chExt cx="1638280" cy="1653192"/>
          </a:xfrm>
        </p:grpSpPr>
        <p:pic>
          <p:nvPicPr>
            <p:cNvPr id="22" name="Afbeelding 21">
              <a:extLst>
                <a:ext uri="{FF2B5EF4-FFF2-40B4-BE49-F238E27FC236}">
                  <a16:creationId xmlns="" xmlns:a16="http://schemas.microsoft.com/office/drawing/2014/main" id="{3951151B-CBB6-46A6-900B-F87D83C75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2063" y="2037239"/>
              <a:ext cx="630168" cy="655658"/>
            </a:xfrm>
            <a:prstGeom prst="rect">
              <a:avLst/>
            </a:prstGeom>
          </p:spPr>
        </p:pic>
        <p:sp>
          <p:nvSpPr>
            <p:cNvPr id="38" name="Tekstvak 37">
              <a:extLst>
                <a:ext uri="{FF2B5EF4-FFF2-40B4-BE49-F238E27FC236}">
                  <a16:creationId xmlns="" xmlns:a16="http://schemas.microsoft.com/office/drawing/2014/main" id="{CD8A7FE1-2E25-4536-B3EC-483A39DFE420}"/>
                </a:ext>
              </a:extLst>
            </p:cNvPr>
            <p:cNvSpPr txBox="1"/>
            <p:nvPr/>
          </p:nvSpPr>
          <p:spPr>
            <a:xfrm>
              <a:off x="3003983" y="1445633"/>
              <a:ext cx="9863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800" dirty="0">
                  <a:solidFill>
                    <a:prstClr val="white">
                      <a:lumMod val="85000"/>
                    </a:prstClr>
                  </a:solidFill>
                </a:rPr>
                <a:t>3</a:t>
              </a:r>
            </a:p>
          </p:txBody>
        </p:sp>
        <p:sp>
          <p:nvSpPr>
            <p:cNvPr id="42" name="Tekstvak 41">
              <a:extLst>
                <a:ext uri="{FF2B5EF4-FFF2-40B4-BE49-F238E27FC236}">
                  <a16:creationId xmlns="" xmlns:a16="http://schemas.microsoft.com/office/drawing/2014/main" id="{7C58FE5B-40B2-409C-92AA-A751A5EB5F94}"/>
                </a:ext>
              </a:extLst>
            </p:cNvPr>
            <p:cNvSpPr txBox="1"/>
            <p:nvPr/>
          </p:nvSpPr>
          <p:spPr>
            <a:xfrm>
              <a:off x="2692516" y="2637160"/>
              <a:ext cx="1638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prstClr val="white">
                      <a:lumMod val="85000"/>
                    </a:prstClr>
                  </a:solidFill>
                </a:rPr>
                <a:t>30p</a:t>
              </a:r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="" xmlns:a16="http://schemas.microsoft.com/office/drawing/2014/main" id="{00A193AE-CE7B-443F-A0BC-1241CE82BA33}"/>
              </a:ext>
            </a:extLst>
          </p:cNvPr>
          <p:cNvGrpSpPr/>
          <p:nvPr/>
        </p:nvGrpSpPr>
        <p:grpSpPr>
          <a:xfrm>
            <a:off x="3099286" y="1435053"/>
            <a:ext cx="1638280" cy="1640625"/>
            <a:chOff x="3398066" y="1445633"/>
            <a:chExt cx="1638280" cy="1640625"/>
          </a:xfrm>
        </p:grpSpPr>
        <p:pic>
          <p:nvPicPr>
            <p:cNvPr id="23" name="Afbeelding 22">
              <a:extLst>
                <a:ext uri="{FF2B5EF4-FFF2-40B4-BE49-F238E27FC236}">
                  <a16:creationId xmlns="" xmlns:a16="http://schemas.microsoft.com/office/drawing/2014/main" id="{19FEC635-0745-4D2D-AD8E-9395EC3E3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358" y="2037239"/>
              <a:ext cx="630168" cy="655658"/>
            </a:xfrm>
            <a:prstGeom prst="rect">
              <a:avLst/>
            </a:prstGeom>
          </p:spPr>
        </p:pic>
        <p:sp>
          <p:nvSpPr>
            <p:cNvPr id="35" name="Tekstvak 34">
              <a:extLst>
                <a:ext uri="{FF2B5EF4-FFF2-40B4-BE49-F238E27FC236}">
                  <a16:creationId xmlns="" xmlns:a16="http://schemas.microsoft.com/office/drawing/2014/main" id="{6FE39461-A1A4-4F59-99C0-82E10F56C8C5}"/>
                </a:ext>
              </a:extLst>
            </p:cNvPr>
            <p:cNvSpPr txBox="1"/>
            <p:nvPr/>
          </p:nvSpPr>
          <p:spPr>
            <a:xfrm>
              <a:off x="3702278" y="1445633"/>
              <a:ext cx="9863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800" dirty="0">
                  <a:solidFill>
                    <a:prstClr val="white">
                      <a:lumMod val="85000"/>
                    </a:prstClr>
                  </a:solidFill>
                </a:rPr>
                <a:t>4</a:t>
              </a:r>
            </a:p>
          </p:txBody>
        </p:sp>
        <p:sp>
          <p:nvSpPr>
            <p:cNvPr id="43" name="Tekstvak 42">
              <a:extLst>
                <a:ext uri="{FF2B5EF4-FFF2-40B4-BE49-F238E27FC236}">
                  <a16:creationId xmlns="" xmlns:a16="http://schemas.microsoft.com/office/drawing/2014/main" id="{0C4CB098-0F87-4C41-93ED-B8A62B8B893F}"/>
                </a:ext>
              </a:extLst>
            </p:cNvPr>
            <p:cNvSpPr txBox="1"/>
            <p:nvPr/>
          </p:nvSpPr>
          <p:spPr>
            <a:xfrm>
              <a:off x="3398066" y="2624593"/>
              <a:ext cx="1638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prstClr val="white">
                      <a:lumMod val="85000"/>
                    </a:prstClr>
                  </a:solidFill>
                </a:rPr>
                <a:t>30p</a:t>
              </a:r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="" xmlns:a16="http://schemas.microsoft.com/office/drawing/2014/main" id="{A91A7977-77F0-4432-99DB-D68E43EC90BD}"/>
              </a:ext>
            </a:extLst>
          </p:cNvPr>
          <p:cNvGrpSpPr/>
          <p:nvPr/>
        </p:nvGrpSpPr>
        <p:grpSpPr>
          <a:xfrm>
            <a:off x="4047872" y="1435053"/>
            <a:ext cx="1638280" cy="1634556"/>
            <a:chOff x="4103616" y="1445633"/>
            <a:chExt cx="1638280" cy="1634556"/>
          </a:xfrm>
        </p:grpSpPr>
        <p:pic>
          <p:nvPicPr>
            <p:cNvPr id="30" name="Afbeelding 29">
              <a:extLst>
                <a:ext uri="{FF2B5EF4-FFF2-40B4-BE49-F238E27FC236}">
                  <a16:creationId xmlns="" xmlns:a16="http://schemas.microsoft.com/office/drawing/2014/main" id="{9F6034A2-876D-48E8-8CBB-C063F85BE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8653" y="2037239"/>
              <a:ext cx="630168" cy="655658"/>
            </a:xfrm>
            <a:prstGeom prst="rect">
              <a:avLst/>
            </a:prstGeom>
          </p:spPr>
        </p:pic>
        <p:sp>
          <p:nvSpPr>
            <p:cNvPr id="36" name="Tekstvak 35">
              <a:extLst>
                <a:ext uri="{FF2B5EF4-FFF2-40B4-BE49-F238E27FC236}">
                  <a16:creationId xmlns="" xmlns:a16="http://schemas.microsoft.com/office/drawing/2014/main" id="{720177BB-4A93-428C-A22A-5FA24D6E3CEA}"/>
                </a:ext>
              </a:extLst>
            </p:cNvPr>
            <p:cNvSpPr txBox="1"/>
            <p:nvPr/>
          </p:nvSpPr>
          <p:spPr>
            <a:xfrm>
              <a:off x="4400573" y="1445633"/>
              <a:ext cx="9863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800" dirty="0">
                  <a:solidFill>
                    <a:prstClr val="white">
                      <a:lumMod val="85000"/>
                    </a:prstClr>
                  </a:solidFill>
                </a:rPr>
                <a:t>5</a:t>
              </a:r>
            </a:p>
          </p:txBody>
        </p:sp>
        <p:sp>
          <p:nvSpPr>
            <p:cNvPr id="44" name="Tekstvak 43">
              <a:extLst>
                <a:ext uri="{FF2B5EF4-FFF2-40B4-BE49-F238E27FC236}">
                  <a16:creationId xmlns="" xmlns:a16="http://schemas.microsoft.com/office/drawing/2014/main" id="{91F10B58-1D29-4D7B-AE51-B2B275B56895}"/>
                </a:ext>
              </a:extLst>
            </p:cNvPr>
            <p:cNvSpPr txBox="1"/>
            <p:nvPr/>
          </p:nvSpPr>
          <p:spPr>
            <a:xfrm>
              <a:off x="4103616" y="2618524"/>
              <a:ext cx="1638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prstClr val="white">
                      <a:lumMod val="85000"/>
                    </a:prstClr>
                  </a:solidFill>
                </a:rPr>
                <a:t>0p</a:t>
              </a:r>
            </a:p>
          </p:txBody>
        </p:sp>
      </p:grpSp>
      <p:grpSp>
        <p:nvGrpSpPr>
          <p:cNvPr id="14" name="Groep 13">
            <a:extLst>
              <a:ext uri="{FF2B5EF4-FFF2-40B4-BE49-F238E27FC236}">
                <a16:creationId xmlns="" xmlns:a16="http://schemas.microsoft.com/office/drawing/2014/main" id="{B33A65FF-F6BB-46B6-A415-DD02E1649BF7}"/>
              </a:ext>
            </a:extLst>
          </p:cNvPr>
          <p:cNvGrpSpPr/>
          <p:nvPr/>
        </p:nvGrpSpPr>
        <p:grpSpPr>
          <a:xfrm>
            <a:off x="4996458" y="1435053"/>
            <a:ext cx="1638280" cy="1634556"/>
            <a:chOff x="4809166" y="1445633"/>
            <a:chExt cx="1638280" cy="1634556"/>
          </a:xfrm>
        </p:grpSpPr>
        <p:pic>
          <p:nvPicPr>
            <p:cNvPr id="31" name="Afbeelding 30">
              <a:extLst>
                <a:ext uri="{FF2B5EF4-FFF2-40B4-BE49-F238E27FC236}">
                  <a16:creationId xmlns="" xmlns:a16="http://schemas.microsoft.com/office/drawing/2014/main" id="{DF28DB37-0516-4EE2-A6D3-6375D1AFB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948" y="2037239"/>
              <a:ext cx="630168" cy="655658"/>
            </a:xfrm>
            <a:prstGeom prst="rect">
              <a:avLst/>
            </a:prstGeom>
          </p:spPr>
        </p:pic>
        <p:sp>
          <p:nvSpPr>
            <p:cNvPr id="39" name="Tekstvak 38">
              <a:extLst>
                <a:ext uri="{FF2B5EF4-FFF2-40B4-BE49-F238E27FC236}">
                  <a16:creationId xmlns="" xmlns:a16="http://schemas.microsoft.com/office/drawing/2014/main" id="{E1B9C711-2D3C-4AF3-B762-0A6C4882367C}"/>
                </a:ext>
              </a:extLst>
            </p:cNvPr>
            <p:cNvSpPr txBox="1"/>
            <p:nvPr/>
          </p:nvSpPr>
          <p:spPr>
            <a:xfrm>
              <a:off x="5098868" y="1445633"/>
              <a:ext cx="9863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800" dirty="0">
                  <a:solidFill>
                    <a:prstClr val="white">
                      <a:lumMod val="85000"/>
                    </a:prstClr>
                  </a:solidFill>
                </a:rPr>
                <a:t>6</a:t>
              </a:r>
            </a:p>
          </p:txBody>
        </p:sp>
        <p:sp>
          <p:nvSpPr>
            <p:cNvPr id="45" name="Tekstvak 44">
              <a:extLst>
                <a:ext uri="{FF2B5EF4-FFF2-40B4-BE49-F238E27FC236}">
                  <a16:creationId xmlns="" xmlns:a16="http://schemas.microsoft.com/office/drawing/2014/main" id="{794B1747-E6D7-4EC4-B1F4-592A602E2ACA}"/>
                </a:ext>
              </a:extLst>
            </p:cNvPr>
            <p:cNvSpPr txBox="1"/>
            <p:nvPr/>
          </p:nvSpPr>
          <p:spPr>
            <a:xfrm>
              <a:off x="4809166" y="2618524"/>
              <a:ext cx="1638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prstClr val="white">
                      <a:lumMod val="85000"/>
                    </a:prstClr>
                  </a:solidFill>
                </a:rPr>
                <a:t>0p</a:t>
              </a:r>
            </a:p>
          </p:txBody>
        </p:sp>
      </p:grpSp>
      <p:grpSp>
        <p:nvGrpSpPr>
          <p:cNvPr id="48" name="Groep 47">
            <a:extLst>
              <a:ext uri="{FF2B5EF4-FFF2-40B4-BE49-F238E27FC236}">
                <a16:creationId xmlns="" xmlns:a16="http://schemas.microsoft.com/office/drawing/2014/main" id="{92AE0189-5E2F-446A-90E8-ACBA057412AD}"/>
              </a:ext>
            </a:extLst>
          </p:cNvPr>
          <p:cNvGrpSpPr/>
          <p:nvPr/>
        </p:nvGrpSpPr>
        <p:grpSpPr>
          <a:xfrm>
            <a:off x="5945044" y="1435053"/>
            <a:ext cx="1638280" cy="1627435"/>
            <a:chOff x="5514716" y="1445633"/>
            <a:chExt cx="1638280" cy="1627435"/>
          </a:xfrm>
        </p:grpSpPr>
        <p:pic>
          <p:nvPicPr>
            <p:cNvPr id="32" name="Afbeelding 31">
              <a:extLst>
                <a:ext uri="{FF2B5EF4-FFF2-40B4-BE49-F238E27FC236}">
                  <a16:creationId xmlns="" xmlns:a16="http://schemas.microsoft.com/office/drawing/2014/main" id="{016F15CA-9A34-4340-AD00-6570C22F9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243" y="2037239"/>
              <a:ext cx="630168" cy="655658"/>
            </a:xfrm>
            <a:prstGeom prst="rect">
              <a:avLst/>
            </a:prstGeom>
          </p:spPr>
        </p:pic>
        <p:sp>
          <p:nvSpPr>
            <p:cNvPr id="40" name="Tekstvak 39">
              <a:extLst>
                <a:ext uri="{FF2B5EF4-FFF2-40B4-BE49-F238E27FC236}">
                  <a16:creationId xmlns="" xmlns:a16="http://schemas.microsoft.com/office/drawing/2014/main" id="{6B3B7AA2-1E02-4EDE-BDBC-BC6EEE7BEC38}"/>
                </a:ext>
              </a:extLst>
            </p:cNvPr>
            <p:cNvSpPr txBox="1"/>
            <p:nvPr/>
          </p:nvSpPr>
          <p:spPr>
            <a:xfrm>
              <a:off x="5797163" y="1445633"/>
              <a:ext cx="9863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800" dirty="0">
                  <a:solidFill>
                    <a:prstClr val="white">
                      <a:lumMod val="85000"/>
                    </a:prstClr>
                  </a:solidFill>
                </a:rPr>
                <a:t>7</a:t>
              </a:r>
            </a:p>
          </p:txBody>
        </p:sp>
        <p:sp>
          <p:nvSpPr>
            <p:cNvPr id="46" name="Tekstvak 45">
              <a:extLst>
                <a:ext uri="{FF2B5EF4-FFF2-40B4-BE49-F238E27FC236}">
                  <a16:creationId xmlns="" xmlns:a16="http://schemas.microsoft.com/office/drawing/2014/main" id="{4E28CFE2-9A7A-40E6-8FFC-5D0A8895F4DF}"/>
                </a:ext>
              </a:extLst>
            </p:cNvPr>
            <p:cNvSpPr txBox="1"/>
            <p:nvPr/>
          </p:nvSpPr>
          <p:spPr>
            <a:xfrm>
              <a:off x="5514716" y="2611403"/>
              <a:ext cx="1638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prstClr val="white">
                      <a:lumMod val="85000"/>
                    </a:prstClr>
                  </a:solidFill>
                </a:rPr>
                <a:t>0p</a:t>
              </a:r>
            </a:p>
          </p:txBody>
        </p:sp>
      </p:grpSp>
      <p:grpSp>
        <p:nvGrpSpPr>
          <p:cNvPr id="49" name="Groep 48">
            <a:extLst>
              <a:ext uri="{FF2B5EF4-FFF2-40B4-BE49-F238E27FC236}">
                <a16:creationId xmlns="" xmlns:a16="http://schemas.microsoft.com/office/drawing/2014/main" id="{AB5D618C-9029-4FD4-B06C-32B758B1D652}"/>
              </a:ext>
            </a:extLst>
          </p:cNvPr>
          <p:cNvGrpSpPr/>
          <p:nvPr/>
        </p:nvGrpSpPr>
        <p:grpSpPr>
          <a:xfrm>
            <a:off x="6893629" y="1435053"/>
            <a:ext cx="1638280" cy="1626326"/>
            <a:chOff x="6220265" y="1445633"/>
            <a:chExt cx="1638280" cy="1626326"/>
          </a:xfrm>
        </p:grpSpPr>
        <p:pic>
          <p:nvPicPr>
            <p:cNvPr id="33" name="Afbeelding 32">
              <a:extLst>
                <a:ext uri="{FF2B5EF4-FFF2-40B4-BE49-F238E27FC236}">
                  <a16:creationId xmlns="" xmlns:a16="http://schemas.microsoft.com/office/drawing/2014/main" id="{F9CB0429-BD1C-4DBF-BBF5-52BABA38C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3537" y="2037239"/>
              <a:ext cx="630168" cy="655658"/>
            </a:xfrm>
            <a:prstGeom prst="rect">
              <a:avLst/>
            </a:prstGeom>
          </p:spPr>
        </p:pic>
        <p:sp>
          <p:nvSpPr>
            <p:cNvPr id="34" name="Tekstvak 33">
              <a:extLst>
                <a:ext uri="{FF2B5EF4-FFF2-40B4-BE49-F238E27FC236}">
                  <a16:creationId xmlns="" xmlns:a16="http://schemas.microsoft.com/office/drawing/2014/main" id="{E8411AC2-5109-4DA4-81E7-7D8FFC80CD84}"/>
                </a:ext>
              </a:extLst>
            </p:cNvPr>
            <p:cNvSpPr txBox="1"/>
            <p:nvPr/>
          </p:nvSpPr>
          <p:spPr>
            <a:xfrm>
              <a:off x="6495457" y="1445633"/>
              <a:ext cx="9863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800" dirty="0">
                  <a:solidFill>
                    <a:prstClr val="white">
                      <a:lumMod val="85000"/>
                    </a:prstClr>
                  </a:solidFill>
                </a:rPr>
                <a:t>8</a:t>
              </a:r>
            </a:p>
          </p:txBody>
        </p:sp>
        <p:sp>
          <p:nvSpPr>
            <p:cNvPr id="47" name="Tekstvak 46">
              <a:extLst>
                <a:ext uri="{FF2B5EF4-FFF2-40B4-BE49-F238E27FC236}">
                  <a16:creationId xmlns="" xmlns:a16="http://schemas.microsoft.com/office/drawing/2014/main" id="{9E2C645D-465B-44F1-8180-1707AA9D5B8F}"/>
                </a:ext>
              </a:extLst>
            </p:cNvPr>
            <p:cNvSpPr txBox="1"/>
            <p:nvPr/>
          </p:nvSpPr>
          <p:spPr>
            <a:xfrm>
              <a:off x="6220265" y="2610294"/>
              <a:ext cx="1638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prstClr val="white">
                      <a:lumMod val="85000"/>
                    </a:prstClr>
                  </a:solidFill>
                </a:rPr>
                <a:t>0p</a:t>
              </a:r>
            </a:p>
          </p:txBody>
        </p:sp>
      </p:grpSp>
      <p:sp>
        <p:nvSpPr>
          <p:cNvPr id="50" name="Rechthoek 49">
            <a:extLst>
              <a:ext uri="{FF2B5EF4-FFF2-40B4-BE49-F238E27FC236}">
                <a16:creationId xmlns="" xmlns:a16="http://schemas.microsoft.com/office/drawing/2014/main" id="{7216663C-D5AA-4904-904B-5582EE84E9F0}"/>
              </a:ext>
            </a:extLst>
          </p:cNvPr>
          <p:cNvSpPr/>
          <p:nvPr/>
        </p:nvSpPr>
        <p:spPr>
          <a:xfrm>
            <a:off x="683568" y="1316786"/>
            <a:ext cx="3706257" cy="193360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51" name="Rechthoek 50">
            <a:extLst>
              <a:ext uri="{FF2B5EF4-FFF2-40B4-BE49-F238E27FC236}">
                <a16:creationId xmlns="" xmlns:a16="http://schemas.microsoft.com/office/drawing/2014/main" id="{22D4F327-2D03-4175-9EA1-30A380897E9F}"/>
              </a:ext>
            </a:extLst>
          </p:cNvPr>
          <p:cNvSpPr/>
          <p:nvPr/>
        </p:nvSpPr>
        <p:spPr>
          <a:xfrm>
            <a:off x="4459721" y="1316786"/>
            <a:ext cx="3706257" cy="193360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cxnSp>
        <p:nvCxnSpPr>
          <p:cNvPr id="19" name="Rechte verbindingslijn 18"/>
          <p:cNvCxnSpPr/>
          <p:nvPr/>
        </p:nvCxnSpPr>
        <p:spPr>
          <a:xfrm>
            <a:off x="253528" y="4781338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ep 56">
            <a:extLst>
              <a:ext uri="{FF2B5EF4-FFF2-40B4-BE49-F238E27FC236}">
                <a16:creationId xmlns="" xmlns:a16="http://schemas.microsoft.com/office/drawing/2014/main" id="{F23A8210-34F0-4CBD-8508-060239CC90D5}"/>
              </a:ext>
            </a:extLst>
          </p:cNvPr>
          <p:cNvGrpSpPr/>
          <p:nvPr/>
        </p:nvGrpSpPr>
        <p:grpSpPr>
          <a:xfrm>
            <a:off x="2451944" y="3282238"/>
            <a:ext cx="1035792" cy="1040301"/>
            <a:chOff x="1665344" y="3388597"/>
            <a:chExt cx="1035792" cy="1040301"/>
          </a:xfrm>
        </p:grpSpPr>
        <p:pic>
          <p:nvPicPr>
            <p:cNvPr id="52" name="Afbeelding 51">
              <a:extLst>
                <a:ext uri="{FF2B5EF4-FFF2-40B4-BE49-F238E27FC236}">
                  <a16:creationId xmlns="" xmlns:a16="http://schemas.microsoft.com/office/drawing/2014/main" id="{00299824-84C9-42FF-8853-086EAC194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523" y="3388597"/>
              <a:ext cx="835775" cy="811488"/>
            </a:xfrm>
            <a:prstGeom prst="rect">
              <a:avLst/>
            </a:prstGeom>
          </p:spPr>
        </p:pic>
        <p:sp>
          <p:nvSpPr>
            <p:cNvPr id="53" name="Tekstvak 52">
              <a:extLst>
                <a:ext uri="{FF2B5EF4-FFF2-40B4-BE49-F238E27FC236}">
                  <a16:creationId xmlns="" xmlns:a16="http://schemas.microsoft.com/office/drawing/2014/main" id="{4AF88FD9-23DA-4A90-A076-079EBD8D957D}"/>
                </a:ext>
              </a:extLst>
            </p:cNvPr>
            <p:cNvSpPr txBox="1"/>
            <p:nvPr/>
          </p:nvSpPr>
          <p:spPr>
            <a:xfrm>
              <a:off x="1665344" y="4121121"/>
              <a:ext cx="10357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>
                  <a:solidFill>
                    <a:prstClr val="white">
                      <a:lumMod val="85000"/>
                    </a:prstClr>
                  </a:solidFill>
                </a:rPr>
                <a:t>Permanent</a:t>
              </a:r>
            </a:p>
          </p:txBody>
        </p:sp>
      </p:grpSp>
      <p:sp>
        <p:nvSpPr>
          <p:cNvPr id="67" name="Tekstvak 66">
            <a:extLst>
              <a:ext uri="{FF2B5EF4-FFF2-40B4-BE49-F238E27FC236}">
                <a16:creationId xmlns="" xmlns:a16="http://schemas.microsoft.com/office/drawing/2014/main" id="{ED4D71C6-F378-4F90-89A9-CE1B88807B3B}"/>
              </a:ext>
            </a:extLst>
          </p:cNvPr>
          <p:cNvSpPr txBox="1"/>
          <p:nvPr/>
        </p:nvSpPr>
        <p:spPr>
          <a:xfrm>
            <a:off x="1552848" y="3103763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prstClr val="white">
                    <a:lumMod val="85000"/>
                  </a:prstClr>
                </a:solidFill>
              </a:rPr>
              <a:t>4</a:t>
            </a:r>
            <a:endParaRPr lang="nl-BE" sz="4400" dirty="0">
              <a:solidFill>
                <a:prstClr val="white">
                  <a:lumMod val="85000"/>
                </a:prstClr>
              </a:solidFill>
            </a:endParaRPr>
          </a:p>
        </p:txBody>
      </p:sp>
      <p:grpSp>
        <p:nvGrpSpPr>
          <p:cNvPr id="70" name="Groep 69">
            <a:extLst>
              <a:ext uri="{FF2B5EF4-FFF2-40B4-BE49-F238E27FC236}">
                <a16:creationId xmlns="" xmlns:a16="http://schemas.microsoft.com/office/drawing/2014/main" id="{4531DA9F-3479-4BF8-932C-3456C7843DF6}"/>
              </a:ext>
            </a:extLst>
          </p:cNvPr>
          <p:cNvGrpSpPr/>
          <p:nvPr/>
        </p:nvGrpSpPr>
        <p:grpSpPr>
          <a:xfrm>
            <a:off x="5217075" y="3143978"/>
            <a:ext cx="4259651" cy="1200329"/>
            <a:chOff x="5551897" y="3188951"/>
            <a:chExt cx="4259651" cy="1200329"/>
          </a:xfrm>
        </p:grpSpPr>
        <p:grpSp>
          <p:nvGrpSpPr>
            <p:cNvPr id="68" name="Groep 67">
              <a:extLst>
                <a:ext uri="{FF2B5EF4-FFF2-40B4-BE49-F238E27FC236}">
                  <a16:creationId xmlns="" xmlns:a16="http://schemas.microsoft.com/office/drawing/2014/main" id="{C4810DD5-88E4-4042-A934-243D01206F58}"/>
                </a:ext>
              </a:extLst>
            </p:cNvPr>
            <p:cNvGrpSpPr/>
            <p:nvPr/>
          </p:nvGrpSpPr>
          <p:grpSpPr>
            <a:xfrm>
              <a:off x="6405571" y="3344839"/>
              <a:ext cx="3405977" cy="1044441"/>
              <a:chOff x="6308980" y="3296266"/>
              <a:chExt cx="3405977" cy="1044441"/>
            </a:xfrm>
          </p:grpSpPr>
          <p:pic>
            <p:nvPicPr>
              <p:cNvPr id="54" name="Afbeelding 53">
                <a:extLst>
                  <a:ext uri="{FF2B5EF4-FFF2-40B4-BE49-F238E27FC236}">
                    <a16:creationId xmlns="" xmlns:a16="http://schemas.microsoft.com/office/drawing/2014/main" id="{16BA0622-28CF-4AF9-B112-9A61B85F89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5571" y="3296266"/>
                <a:ext cx="835775" cy="811488"/>
              </a:xfrm>
              <a:prstGeom prst="rect">
                <a:avLst/>
              </a:prstGeom>
            </p:spPr>
          </p:pic>
          <p:sp>
            <p:nvSpPr>
              <p:cNvPr id="55" name="Tekstvak 54">
                <a:extLst>
                  <a:ext uri="{FF2B5EF4-FFF2-40B4-BE49-F238E27FC236}">
                    <a16:creationId xmlns="" xmlns:a16="http://schemas.microsoft.com/office/drawing/2014/main" id="{EFA3EABD-E9EC-44F9-B669-B6DFF92DCEEB}"/>
                  </a:ext>
                </a:extLst>
              </p:cNvPr>
              <p:cNvSpPr txBox="1"/>
              <p:nvPr/>
            </p:nvSpPr>
            <p:spPr>
              <a:xfrm>
                <a:off x="6308980" y="4032930"/>
                <a:ext cx="34059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1400" dirty="0">
                    <a:solidFill>
                      <a:prstClr val="white">
                        <a:lumMod val="85000"/>
                      </a:prstClr>
                    </a:solidFill>
                  </a:rPr>
                  <a:t>Occasioneel</a:t>
                </a:r>
              </a:p>
            </p:txBody>
          </p:sp>
        </p:grpSp>
        <p:sp>
          <p:nvSpPr>
            <p:cNvPr id="69" name="Tekstvak 68">
              <a:extLst>
                <a:ext uri="{FF2B5EF4-FFF2-40B4-BE49-F238E27FC236}">
                  <a16:creationId xmlns="" xmlns:a16="http://schemas.microsoft.com/office/drawing/2014/main" id="{0DE753C3-42BF-4204-8620-CABAC7C8001D}"/>
                </a:ext>
              </a:extLst>
            </p:cNvPr>
            <p:cNvSpPr txBox="1"/>
            <p:nvPr/>
          </p:nvSpPr>
          <p:spPr>
            <a:xfrm>
              <a:off x="5551897" y="3188951"/>
              <a:ext cx="13681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7200" dirty="0">
                  <a:solidFill>
                    <a:prstClr val="white">
                      <a:lumMod val="85000"/>
                    </a:prstClr>
                  </a:solidFill>
                </a:rPr>
                <a:t>1</a:t>
              </a:r>
              <a:endParaRPr lang="nl-BE" sz="4400" dirty="0">
                <a:solidFill>
                  <a:prstClr val="white">
                    <a:lumMod val="85000"/>
                  </a:prstClr>
                </a:solidFill>
              </a:endParaRPr>
            </a:p>
          </p:txBody>
        </p:sp>
      </p:grpSp>
      <p:sp>
        <p:nvSpPr>
          <p:cNvPr id="56" name="Tekstvak 55">
            <a:extLst>
              <a:ext uri="{FF2B5EF4-FFF2-40B4-BE49-F238E27FC236}">
                <a16:creationId xmlns="" xmlns:a16="http://schemas.microsoft.com/office/drawing/2014/main" id="{20829ADD-B6FC-4D1C-A3B9-DDCF91F5EE0A}"/>
              </a:ext>
            </a:extLst>
          </p:cNvPr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Helena De Bruycker – Traject –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5"/>
              </a:rPr>
              <a:t>hdb@traject.be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44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nl-BE">
              <a:solidFill>
                <a:prstClr val="white"/>
              </a:solidFill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371605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Combinatie app &amp; online tool</a:t>
            </a: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pic>
        <p:nvPicPr>
          <p:cNvPr id="9" name="Picture 14">
            <a:extLst>
              <a:ext uri="{FF2B5EF4-FFF2-40B4-BE49-F238E27FC236}">
                <a16:creationId xmlns="" xmlns:a16="http://schemas.microsoft.com/office/drawing/2014/main" id="{E6DB0003-F12B-4E9A-8547-D4AE474A0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570" y="1753367"/>
            <a:ext cx="3812222" cy="266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8BBDF38-44B0-49F6-AEEC-0DD3B27247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502"/>
            <a:ext cx="2609149" cy="26616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963F7AB-B5F6-4BCE-805B-5DEB3173CE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207" y="1744103"/>
            <a:ext cx="1749407" cy="266161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="" xmlns:a16="http://schemas.microsoft.com/office/drawing/2014/main" id="{12E5D9DF-3C01-4C8A-8100-DCC355F8AE69}"/>
              </a:ext>
            </a:extLst>
          </p:cNvPr>
          <p:cNvSpPr txBox="1"/>
          <p:nvPr/>
        </p:nvSpPr>
        <p:spPr>
          <a:xfrm>
            <a:off x="204684" y="1256576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solidFill>
                  <a:prstClr val="white"/>
                </a:solidFill>
              </a:rPr>
              <a:t>Applicatie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="" xmlns:a16="http://schemas.microsoft.com/office/drawing/2014/main" id="{FFDFDEEC-3F80-486F-A5C7-3DAF1FE76D25}"/>
              </a:ext>
            </a:extLst>
          </p:cNvPr>
          <p:cNvSpPr txBox="1"/>
          <p:nvPr/>
        </p:nvSpPr>
        <p:spPr>
          <a:xfrm>
            <a:off x="4427984" y="131115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solidFill>
                  <a:prstClr val="white"/>
                </a:solidFill>
              </a:rPr>
              <a:t>Online tool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="" xmlns:a16="http://schemas.microsoft.com/office/drawing/2014/main" id="{73F48D47-F295-4F54-BD54-7C2C98FEB86D}"/>
              </a:ext>
            </a:extLst>
          </p:cNvPr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Helena De Bruycker – Traject –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6"/>
              </a:rPr>
              <a:t>hdb@traject.be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5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Olivier Vanneste – KPMG –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2"/>
              </a:rPr>
              <a:t>ovanneste@kpmg.com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441240"/>
            <a:ext cx="5139250" cy="3394472"/>
          </a:xfrm>
        </p:spPr>
        <p:txBody>
          <a:bodyPr>
            <a:normAutofit/>
          </a:bodyPr>
          <a:lstStyle/>
          <a:p>
            <a:r>
              <a:rPr lang="nl-BE" sz="2600" dirty="0">
                <a:solidFill>
                  <a:schemeClr val="bg1"/>
                </a:solidFill>
              </a:rPr>
              <a:t>Flexibele </a:t>
            </a:r>
            <a:r>
              <a:rPr lang="nl-BE" sz="2600" dirty="0" smtClean="0">
                <a:solidFill>
                  <a:schemeClr val="bg1"/>
                </a:solidFill>
              </a:rPr>
              <a:t>mobiliteitstool</a:t>
            </a:r>
          </a:p>
          <a:p>
            <a:r>
              <a:rPr lang="nl-BE" sz="2600" dirty="0" err="1" smtClean="0">
                <a:solidFill>
                  <a:schemeClr val="bg1"/>
                </a:solidFill>
              </a:rPr>
              <a:t>Webbased</a:t>
            </a:r>
            <a:r>
              <a:rPr lang="nl-BE" sz="2600" dirty="0" smtClean="0">
                <a:solidFill>
                  <a:schemeClr val="bg1"/>
                </a:solidFill>
              </a:rPr>
              <a:t> </a:t>
            </a:r>
            <a:r>
              <a:rPr lang="nl-BE" sz="2600" dirty="0">
                <a:solidFill>
                  <a:schemeClr val="bg1"/>
                </a:solidFill>
              </a:rPr>
              <a:t>en intuïtief </a:t>
            </a:r>
          </a:p>
          <a:p>
            <a:r>
              <a:rPr lang="nl-BE" sz="2600" dirty="0">
                <a:solidFill>
                  <a:schemeClr val="bg1"/>
                </a:solidFill>
              </a:rPr>
              <a:t>Werknemer kan simuleren en keuzes maken</a:t>
            </a:r>
          </a:p>
          <a:p>
            <a:r>
              <a:rPr lang="nl-BE" sz="2600" dirty="0">
                <a:solidFill>
                  <a:schemeClr val="bg1"/>
                </a:solidFill>
              </a:rPr>
              <a:t>Fiscale en juridische expertise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Flex</a:t>
            </a:r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 </a:t>
            </a:r>
            <a:r>
              <a:rPr lang="nl-BE" sz="3600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reward</a:t>
            </a:r>
            <a:r>
              <a:rPr lang="nl-BE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 tool </a:t>
            </a: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grpSp>
        <p:nvGrpSpPr>
          <p:cNvPr id="15" name="Groep 14"/>
          <p:cNvGrpSpPr/>
          <p:nvPr/>
        </p:nvGrpSpPr>
        <p:grpSpPr>
          <a:xfrm>
            <a:off x="5189641" y="1103715"/>
            <a:ext cx="5359361" cy="2376579"/>
            <a:chOff x="5485970" y="1023158"/>
            <a:chExt cx="4970156" cy="3418790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7" name="Afgeronde rechthoek 16"/>
            <p:cNvSpPr/>
            <p:nvPr/>
          </p:nvSpPr>
          <p:spPr>
            <a:xfrm rot="19044266">
              <a:off x="5485970" y="1023158"/>
              <a:ext cx="4275158" cy="56074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18" name="Afgeronde rechthoek 17"/>
            <p:cNvSpPr/>
            <p:nvPr/>
          </p:nvSpPr>
          <p:spPr>
            <a:xfrm rot="19044266">
              <a:off x="6504606" y="2661971"/>
              <a:ext cx="3790205" cy="1125375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2" name="Afgeronde rechthoek 21"/>
            <p:cNvSpPr/>
            <p:nvPr/>
          </p:nvSpPr>
          <p:spPr>
            <a:xfrm rot="19044266">
              <a:off x="5541326" y="1547222"/>
              <a:ext cx="4914800" cy="1127592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3" name="Afgeronde rechthoek 22"/>
            <p:cNvSpPr/>
            <p:nvPr/>
          </p:nvSpPr>
          <p:spPr>
            <a:xfrm rot="19044266">
              <a:off x="8166154" y="3458514"/>
              <a:ext cx="1660048" cy="98343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79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Olivier Vanneste – KPMG –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2"/>
              </a:rPr>
              <a:t>ovanneste@kpmg.com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452419"/>
            <a:ext cx="6696744" cy="3394472"/>
          </a:xfrm>
        </p:spPr>
        <p:txBody>
          <a:bodyPr>
            <a:normAutofit/>
          </a:bodyPr>
          <a:lstStyle/>
          <a:p>
            <a:r>
              <a:rPr lang="nl-BE" sz="2600" dirty="0">
                <a:solidFill>
                  <a:schemeClr val="bg1"/>
                </a:solidFill>
              </a:rPr>
              <a:t>Fietsleasing, flexibiliteit in wagen, cash </a:t>
            </a:r>
            <a:r>
              <a:rPr lang="nl-BE" sz="2600" dirty="0" err="1">
                <a:solidFill>
                  <a:schemeClr val="bg1"/>
                </a:solidFill>
              </a:rPr>
              <a:t>for</a:t>
            </a:r>
            <a:r>
              <a:rPr lang="nl-BE" sz="2600" dirty="0">
                <a:solidFill>
                  <a:schemeClr val="bg1"/>
                </a:solidFill>
              </a:rPr>
              <a:t> </a:t>
            </a:r>
            <a:r>
              <a:rPr lang="nl-BE" sz="2600" dirty="0" err="1">
                <a:solidFill>
                  <a:schemeClr val="bg1"/>
                </a:solidFill>
              </a:rPr>
              <a:t>car</a:t>
            </a:r>
            <a:r>
              <a:rPr lang="nl-BE" sz="2600" dirty="0">
                <a:solidFill>
                  <a:schemeClr val="bg1"/>
                </a:solidFill>
              </a:rPr>
              <a:t>, </a:t>
            </a:r>
            <a:r>
              <a:rPr lang="nl-BE" sz="2600" dirty="0" smtClean="0">
                <a:solidFill>
                  <a:schemeClr val="bg1"/>
                </a:solidFill>
              </a:rPr>
              <a:t>mobiliteitsbudget </a:t>
            </a:r>
            <a:r>
              <a:rPr lang="nl-BE" sz="2600" dirty="0">
                <a:solidFill>
                  <a:schemeClr val="bg1"/>
                </a:solidFill>
              </a:rPr>
              <a:t>enz</a:t>
            </a:r>
            <a:r>
              <a:rPr lang="nl-BE" sz="2600" dirty="0" smtClean="0">
                <a:solidFill>
                  <a:schemeClr val="bg1"/>
                </a:solidFill>
              </a:rPr>
              <a:t>.</a:t>
            </a:r>
          </a:p>
          <a:p>
            <a:endParaRPr lang="nl-BE" sz="500" dirty="0" smtClean="0">
              <a:solidFill>
                <a:schemeClr val="bg1"/>
              </a:solidFill>
            </a:endParaRPr>
          </a:p>
          <a:p>
            <a:endParaRPr lang="nl-BE" sz="500" dirty="0">
              <a:solidFill>
                <a:schemeClr val="bg1"/>
              </a:solidFill>
            </a:endParaRPr>
          </a:p>
          <a:p>
            <a:r>
              <a:rPr lang="nl-BE" sz="2600" dirty="0">
                <a:solidFill>
                  <a:schemeClr val="bg1"/>
                </a:solidFill>
              </a:rPr>
              <a:t>Ook berekening salarisinlevering en budgetneutraliteit</a:t>
            </a:r>
            <a:endParaRPr lang="nl-BE" sz="2600" dirty="0"/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Flex</a:t>
            </a:r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 </a:t>
            </a:r>
            <a:r>
              <a:rPr lang="nl-BE" sz="3600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reward</a:t>
            </a:r>
            <a:r>
              <a:rPr lang="nl-BE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 tool </a:t>
            </a: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</p:spTree>
    <p:extLst>
      <p:ext uri="{BB962C8B-B14F-4D97-AF65-F5344CB8AC3E}">
        <p14:creationId xmlns:p14="http://schemas.microsoft.com/office/powerpoint/2010/main" val="258210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De Bock Philippe – Stad Gent – </a:t>
            </a:r>
            <a:r>
              <a:rPr lang="nl-BE" sz="1300" dirty="0" err="1" smtClean="0">
                <a:solidFill>
                  <a:prstClr val="white">
                    <a:lumMod val="85000"/>
                  </a:prstClr>
                </a:solidFill>
                <a:hlinkClick r:id="rId2"/>
              </a:rPr>
              <a:t>Philippe.debock@stad.gent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296847" y="1330173"/>
            <a:ext cx="4258816" cy="3394472"/>
          </a:xfrm>
        </p:spPr>
        <p:txBody>
          <a:bodyPr/>
          <a:lstStyle/>
          <a:p>
            <a:endParaRPr lang="nl-BE" sz="2800" dirty="0" smtClean="0">
              <a:solidFill>
                <a:schemeClr val="bg1"/>
              </a:solidFill>
            </a:endParaRPr>
          </a:p>
          <a:p>
            <a:endParaRPr lang="nl-BE" dirty="0"/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Verkeerscentrum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 smtClean="0">
                <a:solidFill>
                  <a:prstClr val="white">
                    <a:lumMod val="85000"/>
                  </a:prstClr>
                </a:solidFill>
              </a:rPr>
              <a:t>#WOONWERKGENT</a:t>
            </a:r>
            <a:endParaRPr lang="nl-BE" sz="1100" i="1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683568" y="1185308"/>
            <a:ext cx="4824536" cy="3394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800" dirty="0" smtClean="0">
                <a:solidFill>
                  <a:prstClr val="white"/>
                </a:solidFill>
              </a:rPr>
              <a:t>Innovatief</a:t>
            </a:r>
          </a:p>
          <a:p>
            <a:r>
              <a:rPr lang="nl-BE" sz="2800" dirty="0" smtClean="0">
                <a:solidFill>
                  <a:prstClr val="white"/>
                </a:solidFill>
              </a:rPr>
              <a:t>Digitalisering &amp; automatisering: </a:t>
            </a:r>
            <a:r>
              <a:rPr lang="nl-BE" sz="2800" dirty="0" err="1" smtClean="0">
                <a:solidFill>
                  <a:prstClr val="white"/>
                </a:solidFill>
              </a:rPr>
              <a:t>Twitter</a:t>
            </a:r>
            <a:r>
              <a:rPr lang="nl-BE" sz="2800" dirty="0" smtClean="0">
                <a:solidFill>
                  <a:prstClr val="white"/>
                </a:solidFill>
              </a:rPr>
              <a:t>, verwerking data…</a:t>
            </a:r>
          </a:p>
          <a:p>
            <a:r>
              <a:rPr lang="nl-BE" sz="2800" dirty="0">
                <a:solidFill>
                  <a:prstClr val="white"/>
                </a:solidFill>
              </a:rPr>
              <a:t>Strategische partnerschappen</a:t>
            </a:r>
          </a:p>
          <a:p>
            <a:r>
              <a:rPr lang="nl-BE" sz="2800" dirty="0" smtClean="0">
                <a:solidFill>
                  <a:prstClr val="white"/>
                </a:solidFill>
              </a:rPr>
              <a:t>Multimodaal</a:t>
            </a:r>
            <a:r>
              <a:rPr lang="nl-BE" sz="2800" dirty="0">
                <a:solidFill>
                  <a:prstClr val="white"/>
                </a:solidFill>
              </a:rPr>
              <a:t>: alle vervoersmiddelen</a:t>
            </a:r>
          </a:p>
          <a:p>
            <a:endParaRPr lang="nl-BE" sz="2800" dirty="0" smtClean="0">
              <a:solidFill>
                <a:prstClr val="white"/>
              </a:solidFill>
            </a:endParaRPr>
          </a:p>
          <a:p>
            <a:pPr lvl="1"/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10" name="Afgeronde rechthoek 9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grpSp>
        <p:nvGrpSpPr>
          <p:cNvPr id="11" name="Groep 10"/>
          <p:cNvGrpSpPr/>
          <p:nvPr/>
        </p:nvGrpSpPr>
        <p:grpSpPr>
          <a:xfrm>
            <a:off x="5189641" y="1103715"/>
            <a:ext cx="5359361" cy="2376579"/>
            <a:chOff x="5485970" y="1023158"/>
            <a:chExt cx="4970156" cy="3418790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2" name="Afgeronde rechthoek 11"/>
            <p:cNvSpPr/>
            <p:nvPr/>
          </p:nvSpPr>
          <p:spPr>
            <a:xfrm rot="19044266">
              <a:off x="5485970" y="1023158"/>
              <a:ext cx="4275158" cy="56074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13" name="Afgeronde rechthoek 12"/>
            <p:cNvSpPr/>
            <p:nvPr/>
          </p:nvSpPr>
          <p:spPr>
            <a:xfrm rot="19044266">
              <a:off x="6504606" y="2661971"/>
              <a:ext cx="3790205" cy="1125375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14" name="Afgeronde rechthoek 13"/>
            <p:cNvSpPr/>
            <p:nvPr/>
          </p:nvSpPr>
          <p:spPr>
            <a:xfrm rot="19044266">
              <a:off x="5541326" y="1547222"/>
              <a:ext cx="4914800" cy="1127592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15" name="Afgeronde rechthoek 14"/>
            <p:cNvSpPr/>
            <p:nvPr/>
          </p:nvSpPr>
          <p:spPr>
            <a:xfrm rot="19044266">
              <a:off x="8166154" y="3458514"/>
              <a:ext cx="1660048" cy="98343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66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De Bock Philippe – Stad Gent – </a:t>
            </a:r>
            <a:r>
              <a:rPr lang="nl-BE" sz="1300" dirty="0" err="1" smtClean="0">
                <a:solidFill>
                  <a:prstClr val="white">
                    <a:lumMod val="85000"/>
                  </a:prstClr>
                </a:solidFill>
                <a:hlinkClick r:id="rId2"/>
              </a:rPr>
              <a:t>Philippe.debock@stad.gent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296847" y="1330173"/>
            <a:ext cx="4258816" cy="3394472"/>
          </a:xfrm>
        </p:spPr>
        <p:txBody>
          <a:bodyPr/>
          <a:lstStyle/>
          <a:p>
            <a:endParaRPr lang="nl-BE" sz="2800" dirty="0" smtClean="0">
              <a:solidFill>
                <a:schemeClr val="bg1"/>
              </a:solidFill>
            </a:endParaRPr>
          </a:p>
          <a:p>
            <a:endParaRPr lang="nl-BE" dirty="0"/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Verkeerscentrum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 smtClean="0">
                <a:solidFill>
                  <a:prstClr val="white">
                    <a:lumMod val="85000"/>
                  </a:prstClr>
                </a:solidFill>
              </a:rPr>
              <a:t>#WOONWERKGENT</a:t>
            </a:r>
            <a:endParaRPr lang="nl-BE" sz="1100" i="1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16787"/>
            <a:ext cx="4059848" cy="291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4957387" y="1316786"/>
            <a:ext cx="4258816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700" dirty="0" smtClean="0">
                <a:solidFill>
                  <a:prstClr val="white"/>
                </a:solidFill>
              </a:rPr>
              <a:t>Dashboard : reistijd, NMBS, buienradar,… </a:t>
            </a:r>
            <a:r>
              <a:rPr lang="nl-BE" sz="2700" dirty="0">
                <a:solidFill>
                  <a:prstClr val="white"/>
                </a:solidFill>
              </a:rPr>
              <a:t>(</a:t>
            </a:r>
            <a:r>
              <a:rPr lang="nl-BE" sz="2700" dirty="0">
                <a:solidFill>
                  <a:prstClr val="white"/>
                </a:solidFill>
                <a:hlinkClick r:id="rId5"/>
              </a:rPr>
              <a:t>www.verkeer.gent </a:t>
            </a:r>
            <a:r>
              <a:rPr lang="nl-BE" sz="2700" dirty="0">
                <a:solidFill>
                  <a:prstClr val="white"/>
                </a:solidFill>
              </a:rPr>
              <a:t>)</a:t>
            </a:r>
            <a:endParaRPr lang="nl-BE" sz="2700" dirty="0" smtClean="0">
              <a:solidFill>
                <a:prstClr val="white"/>
              </a:solidFill>
            </a:endParaRPr>
          </a:p>
          <a:p>
            <a:r>
              <a:rPr lang="nl-BE" sz="2700" dirty="0" smtClean="0">
                <a:solidFill>
                  <a:prstClr val="white"/>
                </a:solidFill>
              </a:rPr>
              <a:t>Traffic Management as a service (</a:t>
            </a:r>
            <a:r>
              <a:rPr lang="nl-BE" sz="2700" dirty="0" smtClean="0">
                <a:solidFill>
                  <a:prstClr val="white"/>
                </a:solidFill>
                <a:hlinkClick r:id="rId6"/>
              </a:rPr>
              <a:t>www.tmaas.eu</a:t>
            </a:r>
            <a:r>
              <a:rPr lang="nl-BE" sz="2700" dirty="0" smtClean="0">
                <a:solidFill>
                  <a:prstClr val="white"/>
                </a:solidFill>
              </a:rPr>
              <a:t>) </a:t>
            </a:r>
          </a:p>
          <a:p>
            <a:endParaRPr lang="nl-BE" sz="2800" dirty="0" smtClean="0">
              <a:solidFill>
                <a:prstClr val="white"/>
              </a:solidFill>
            </a:endParaRPr>
          </a:p>
          <a:p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10" name="Afgeronde rechthoek 9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9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3316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De Bock Philippe – Stad Gent – </a:t>
            </a:r>
            <a:r>
              <a:rPr lang="nl-BE" sz="1300" dirty="0" err="1" smtClean="0">
                <a:solidFill>
                  <a:prstClr val="white">
                    <a:lumMod val="85000"/>
                  </a:prstClr>
                </a:solidFill>
                <a:hlinkClick r:id="rId2"/>
              </a:rPr>
              <a:t>Philippe.debock@stad.gent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296847" y="1330173"/>
            <a:ext cx="4258816" cy="3394472"/>
          </a:xfrm>
        </p:spPr>
        <p:txBody>
          <a:bodyPr/>
          <a:lstStyle/>
          <a:p>
            <a:endParaRPr lang="nl-BE" sz="2800" dirty="0" smtClean="0">
              <a:solidFill>
                <a:schemeClr val="bg1"/>
              </a:solidFill>
            </a:endParaRPr>
          </a:p>
          <a:p>
            <a:endParaRPr lang="nl-BE" dirty="0"/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Verkeerscentrum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20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 smtClean="0">
                <a:solidFill>
                  <a:prstClr val="white">
                    <a:lumMod val="85000"/>
                  </a:prstClr>
                </a:solidFill>
              </a:rPr>
              <a:t>#WOONWERKGENT</a:t>
            </a:r>
            <a:endParaRPr lang="nl-BE" sz="1100" i="1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683568" y="1327598"/>
            <a:ext cx="5544616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800" dirty="0" smtClean="0">
                <a:solidFill>
                  <a:prstClr val="white"/>
                </a:solidFill>
              </a:rPr>
              <a:t>Verkeersopvolging, analyse &amp; communicatie</a:t>
            </a:r>
          </a:p>
          <a:p>
            <a:pPr lvl="1"/>
            <a:r>
              <a:rPr lang="nl-BE" sz="2400" dirty="0" err="1" smtClean="0">
                <a:solidFill>
                  <a:prstClr val="white"/>
                </a:solidFill>
                <a:hlinkClick r:id="rId4"/>
              </a:rPr>
              <a:t>Mobiliteit@stad.gent</a:t>
            </a:r>
            <a:r>
              <a:rPr lang="nl-BE" sz="2400" dirty="0" smtClean="0">
                <a:solidFill>
                  <a:prstClr val="white"/>
                </a:solidFill>
              </a:rPr>
              <a:t>	</a:t>
            </a:r>
          </a:p>
          <a:p>
            <a:pPr lvl="1"/>
            <a:r>
              <a:rPr lang="nl-BE" sz="2400" dirty="0" err="1" smtClean="0">
                <a:solidFill>
                  <a:prstClr val="white"/>
                </a:solidFill>
              </a:rPr>
              <a:t>Twitter</a:t>
            </a:r>
            <a:r>
              <a:rPr lang="nl-BE" sz="2400" dirty="0" smtClean="0">
                <a:solidFill>
                  <a:prstClr val="white"/>
                </a:solidFill>
              </a:rPr>
              <a:t>: </a:t>
            </a:r>
            <a:r>
              <a:rPr lang="nl-BE" sz="2400" dirty="0" smtClean="0">
                <a:solidFill>
                  <a:prstClr val="white"/>
                </a:solidFill>
                <a:hlinkClick r:id="rId5"/>
              </a:rPr>
              <a:t>@verkeergent  </a:t>
            </a:r>
            <a:endParaRPr lang="nl-BE" sz="2400" dirty="0">
              <a:solidFill>
                <a:prstClr val="white"/>
              </a:solidFill>
            </a:endParaRPr>
          </a:p>
          <a:p>
            <a:endParaRPr lang="nl-B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schemeClr val="bg1">
                    <a:lumMod val="85000"/>
                  </a:schemeClr>
                </a:solidFill>
              </a:rPr>
              <a:t>Frank Claeys  – </a:t>
            </a:r>
            <a:r>
              <a:rPr lang="nl-BE" sz="1300" dirty="0" err="1">
                <a:solidFill>
                  <a:schemeClr val="bg1">
                    <a:lumMod val="85000"/>
                  </a:schemeClr>
                </a:solidFill>
              </a:rPr>
              <a:t>HoGent</a:t>
            </a:r>
            <a:r>
              <a:rPr lang="nl-BE" sz="1300" dirty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nl-BE" sz="1300" dirty="0">
                <a:solidFill>
                  <a:schemeClr val="bg1">
                    <a:lumMod val="85000"/>
                  </a:schemeClr>
                </a:solidFill>
                <a:hlinkClick r:id="rId2"/>
              </a:rPr>
              <a:t>Frank.Claeys@HoGent.be</a:t>
            </a:r>
            <a:r>
              <a:rPr lang="nl-BE" sz="13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33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Bike To Work</a:t>
            </a:r>
          </a:p>
        </p:txBody>
      </p:sp>
      <p:pic>
        <p:nvPicPr>
          <p:cNvPr id="18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kstvak 19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graphicFrame>
        <p:nvGraphicFramePr>
          <p:cNvPr id="14" name="Tijdelijke aanduiding voor inhoud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3394512"/>
              </p:ext>
            </p:extLst>
          </p:nvPr>
        </p:nvGraphicFramePr>
        <p:xfrm>
          <a:off x="1313136" y="1182773"/>
          <a:ext cx="2630159" cy="2630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5" name="Gelijkbenige driehoek 44"/>
          <p:cNvSpPr/>
          <p:nvPr/>
        </p:nvSpPr>
        <p:spPr>
          <a:xfrm>
            <a:off x="5183228" y="845089"/>
            <a:ext cx="1918629" cy="1056231"/>
          </a:xfrm>
          <a:prstGeom prst="triangle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900" b="1" dirty="0" smtClean="0">
                <a:solidFill>
                  <a:schemeClr val="tx1"/>
                </a:solidFill>
              </a:rPr>
              <a:t>Werkvermogen</a:t>
            </a:r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46" name="Rechthoek 45"/>
          <p:cNvSpPr/>
          <p:nvPr/>
        </p:nvSpPr>
        <p:spPr>
          <a:xfrm>
            <a:off x="5183229" y="1901320"/>
            <a:ext cx="1918629" cy="1030472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1500" dirty="0">
                <a:solidFill>
                  <a:schemeClr val="tx1"/>
                </a:solidFill>
              </a:rPr>
              <a:t>Werk</a:t>
            </a:r>
          </a:p>
          <a:p>
            <a:pPr marL="285750" indent="-285750">
              <a:buFontTx/>
              <a:buChar char="-"/>
            </a:pPr>
            <a:r>
              <a:rPr lang="nl-BE" sz="800" dirty="0">
                <a:solidFill>
                  <a:schemeClr val="tx1"/>
                </a:solidFill>
              </a:rPr>
              <a:t>Arbeidsorganisatie</a:t>
            </a:r>
          </a:p>
          <a:p>
            <a:pPr marL="285750" indent="-285750">
              <a:buFontTx/>
              <a:buChar char="-"/>
            </a:pPr>
            <a:r>
              <a:rPr lang="nl-BE" sz="800" dirty="0">
                <a:solidFill>
                  <a:schemeClr val="tx1"/>
                </a:solidFill>
              </a:rPr>
              <a:t>Arbeidsinhoud</a:t>
            </a:r>
          </a:p>
          <a:p>
            <a:pPr marL="285750" indent="-285750">
              <a:buFontTx/>
              <a:buChar char="-"/>
            </a:pPr>
            <a:r>
              <a:rPr lang="nl-BE" sz="800" dirty="0">
                <a:solidFill>
                  <a:schemeClr val="tx1"/>
                </a:solidFill>
              </a:rPr>
              <a:t>Arbeidsvoorwaarden</a:t>
            </a:r>
          </a:p>
          <a:p>
            <a:pPr marL="285750" indent="-285750">
              <a:buFontTx/>
              <a:buChar char="-"/>
            </a:pPr>
            <a:r>
              <a:rPr lang="nl-BE" sz="800" dirty="0">
                <a:solidFill>
                  <a:schemeClr val="tx1"/>
                </a:solidFill>
              </a:rPr>
              <a:t>Arbeidsomstandigheden</a:t>
            </a:r>
          </a:p>
          <a:p>
            <a:pPr marL="285750" indent="-285750">
              <a:buFontTx/>
              <a:buChar char="-"/>
            </a:pPr>
            <a:r>
              <a:rPr lang="nl-BE" sz="800" dirty="0">
                <a:solidFill>
                  <a:schemeClr val="tx1"/>
                </a:solidFill>
              </a:rPr>
              <a:t>Arbeidsrelaties</a:t>
            </a:r>
          </a:p>
        </p:txBody>
      </p:sp>
      <p:sp>
        <p:nvSpPr>
          <p:cNvPr id="47" name="Rechthoek 46"/>
          <p:cNvSpPr/>
          <p:nvPr/>
        </p:nvSpPr>
        <p:spPr>
          <a:xfrm>
            <a:off x="5189455" y="2931791"/>
            <a:ext cx="1918629" cy="576064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1500" dirty="0">
                <a:solidFill>
                  <a:schemeClr val="tx1"/>
                </a:solidFill>
              </a:rPr>
              <a:t>Normen en waarden</a:t>
            </a:r>
          </a:p>
          <a:p>
            <a:pPr marL="285750" indent="-285750">
              <a:buFontTx/>
              <a:buChar char="-"/>
            </a:pPr>
            <a:r>
              <a:rPr lang="nl-BE" sz="800" dirty="0">
                <a:solidFill>
                  <a:schemeClr val="tx1"/>
                </a:solidFill>
              </a:rPr>
              <a:t>Houding </a:t>
            </a:r>
          </a:p>
          <a:p>
            <a:pPr marL="285750" indent="-285750">
              <a:buFontTx/>
              <a:buChar char="-"/>
            </a:pPr>
            <a:r>
              <a:rPr lang="nl-BE" sz="800" dirty="0">
                <a:solidFill>
                  <a:schemeClr val="tx1"/>
                </a:solidFill>
              </a:rPr>
              <a:t>Motivatie</a:t>
            </a:r>
          </a:p>
        </p:txBody>
      </p:sp>
      <p:sp>
        <p:nvSpPr>
          <p:cNvPr id="48" name="Rechthoek 47"/>
          <p:cNvSpPr/>
          <p:nvPr/>
        </p:nvSpPr>
        <p:spPr>
          <a:xfrm>
            <a:off x="5189454" y="3507854"/>
            <a:ext cx="1918629" cy="58781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1500" dirty="0">
                <a:solidFill>
                  <a:schemeClr val="tx1"/>
                </a:solidFill>
              </a:rPr>
              <a:t>Competenties</a:t>
            </a:r>
          </a:p>
          <a:p>
            <a:pPr marL="285750" indent="-285750">
              <a:buFontTx/>
              <a:buChar char="-"/>
            </a:pPr>
            <a:r>
              <a:rPr lang="nl-BE" sz="800" dirty="0">
                <a:solidFill>
                  <a:schemeClr val="tx1"/>
                </a:solidFill>
              </a:rPr>
              <a:t>Vaardigheden </a:t>
            </a:r>
          </a:p>
          <a:p>
            <a:pPr marL="285750" indent="-285750">
              <a:buFontTx/>
              <a:buChar char="-"/>
            </a:pPr>
            <a:r>
              <a:rPr lang="nl-BE" sz="800" dirty="0">
                <a:solidFill>
                  <a:schemeClr val="tx1"/>
                </a:solidFill>
              </a:rPr>
              <a:t>Kennis</a:t>
            </a:r>
          </a:p>
        </p:txBody>
      </p:sp>
      <p:sp>
        <p:nvSpPr>
          <p:cNvPr id="49" name="Rechthoek 48"/>
          <p:cNvSpPr/>
          <p:nvPr/>
        </p:nvSpPr>
        <p:spPr>
          <a:xfrm>
            <a:off x="5189455" y="4116321"/>
            <a:ext cx="1918629" cy="5776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1500" dirty="0" smtClean="0">
                <a:solidFill>
                  <a:schemeClr val="bg1"/>
                </a:solidFill>
              </a:rPr>
              <a:t>Gezondheid</a:t>
            </a:r>
          </a:p>
          <a:p>
            <a:r>
              <a:rPr lang="nl-BE" sz="800" dirty="0" smtClean="0">
                <a:solidFill>
                  <a:schemeClr val="bg1"/>
                </a:solidFill>
              </a:rPr>
              <a:t>-        Fysiek </a:t>
            </a:r>
            <a:r>
              <a:rPr lang="nl-BE" sz="800" dirty="0">
                <a:solidFill>
                  <a:schemeClr val="bg1"/>
                </a:solidFill>
              </a:rPr>
              <a:t>en mentaal</a:t>
            </a:r>
            <a:endParaRPr lang="nl-NL" sz="800" dirty="0">
              <a:solidFill>
                <a:schemeClr val="bg1"/>
              </a:solidFill>
            </a:endParaRPr>
          </a:p>
        </p:txBody>
      </p:sp>
      <p:sp>
        <p:nvSpPr>
          <p:cNvPr id="50" name="Tekstvak 49"/>
          <p:cNvSpPr txBox="1"/>
          <p:nvPr/>
        </p:nvSpPr>
        <p:spPr>
          <a:xfrm>
            <a:off x="7244214" y="2185723"/>
            <a:ext cx="1288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organisatie</a:t>
            </a:r>
            <a:endParaRPr lang="nl-NL" sz="12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Tekstvak 50"/>
          <p:cNvSpPr txBox="1"/>
          <p:nvPr/>
        </p:nvSpPr>
        <p:spPr>
          <a:xfrm>
            <a:off x="7308304" y="3343748"/>
            <a:ext cx="696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persoon</a:t>
            </a:r>
            <a:endParaRPr lang="nl-NL" sz="12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2" name="Rechte verbindingslijn 51"/>
          <p:cNvCxnSpPr/>
          <p:nvPr/>
        </p:nvCxnSpPr>
        <p:spPr>
          <a:xfrm>
            <a:off x="7172001" y="1901320"/>
            <a:ext cx="0" cy="10304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52"/>
          <p:cNvCxnSpPr/>
          <p:nvPr/>
        </p:nvCxnSpPr>
        <p:spPr>
          <a:xfrm>
            <a:off x="7167347" y="2931792"/>
            <a:ext cx="0" cy="17621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Rechte verbindingslijn 53"/>
          <p:cNvCxnSpPr/>
          <p:nvPr/>
        </p:nvCxnSpPr>
        <p:spPr>
          <a:xfrm flipV="1">
            <a:off x="7176393" y="2931790"/>
            <a:ext cx="510878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Rechte verbindingslijn 54"/>
          <p:cNvCxnSpPr/>
          <p:nvPr/>
        </p:nvCxnSpPr>
        <p:spPr>
          <a:xfrm flipV="1">
            <a:off x="7167347" y="4693947"/>
            <a:ext cx="510878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PIJL-LINKS 55"/>
          <p:cNvSpPr/>
          <p:nvPr/>
        </p:nvSpPr>
        <p:spPr>
          <a:xfrm>
            <a:off x="4427984" y="2571750"/>
            <a:ext cx="755244" cy="432048"/>
          </a:xfrm>
          <a:prstGeom prst="leftArrow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7" name="PIJL-LINKS 56"/>
          <p:cNvSpPr/>
          <p:nvPr/>
        </p:nvSpPr>
        <p:spPr>
          <a:xfrm>
            <a:off x="4427984" y="4227934"/>
            <a:ext cx="761471" cy="40247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5" name="Afbeelding 64" descr="cid:image001.png@01CF4FEC.280053E0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 bwMode="auto">
          <a:xfrm>
            <a:off x="1313136" y="3976855"/>
            <a:ext cx="3023276" cy="588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964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18" y="1569615"/>
            <a:ext cx="1421798" cy="508553"/>
          </a:xfrm>
          <a:prstGeom prst="rect">
            <a:avLst/>
          </a:prstGeom>
        </p:spPr>
      </p:pic>
      <p:pic>
        <p:nvPicPr>
          <p:cNvPr id="4" name="Afbeelding 3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77" y="1711916"/>
            <a:ext cx="1878121" cy="553327"/>
          </a:xfrm>
          <a:prstGeom prst="rect">
            <a:avLst/>
          </a:prstGeom>
        </p:spPr>
      </p:pic>
      <p:pic>
        <p:nvPicPr>
          <p:cNvPr id="5" name="Picture 2" descr="Platform Elektrische Bedrijfswagens">
            <a:hlinkClick r:id="rId6"/>
            <a:extLst>
              <a:ext uri="{FF2B5EF4-FFF2-40B4-BE49-F238E27FC236}">
                <a16:creationId xmlns:a16="http://schemas.microsoft.com/office/drawing/2014/main" xmlns="" id="{905F6DF4-6E99-4F42-9A1A-65AC44613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19" y="4348997"/>
            <a:ext cx="2098011" cy="34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hlinkClick r:id="rId8"/>
            <a:extLst>
              <a:ext uri="{FF2B5EF4-FFF2-40B4-BE49-F238E27FC236}">
                <a16:creationId xmlns:a16="http://schemas.microsoft.com/office/drawing/2014/main" xmlns="" id="{6E8A69BD-EC60-473C-AF79-416AEDB56D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965" y="4343504"/>
            <a:ext cx="1667182" cy="397558"/>
          </a:xfrm>
          <a:prstGeom prst="rect">
            <a:avLst/>
          </a:prstGeom>
        </p:spPr>
      </p:pic>
      <p:pic>
        <p:nvPicPr>
          <p:cNvPr id="1026" name="Picture 2" descr="C:\Users\vriesebj\AppData\Local\Microsoft\Windows\Temporary Internet Files\Content.Outlook\WCOQGEG6\LOGO-VDL_DEF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948" y="2720054"/>
            <a:ext cx="1197082" cy="111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ep 7"/>
          <p:cNvGrpSpPr/>
          <p:nvPr/>
        </p:nvGrpSpPr>
        <p:grpSpPr>
          <a:xfrm>
            <a:off x="2380377" y="2921678"/>
            <a:ext cx="790840" cy="936370"/>
            <a:chOff x="1895311" y="407149"/>
            <a:chExt cx="1700050" cy="2054425"/>
          </a:xfrm>
        </p:grpSpPr>
        <p:pic>
          <p:nvPicPr>
            <p:cNvPr id="9" name="Afbeelding 8">
              <a:hlinkClick r:id="rId12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728" y="407149"/>
              <a:ext cx="1243216" cy="1669402"/>
            </a:xfrm>
            <a:prstGeom prst="rect">
              <a:avLst/>
            </a:prstGeom>
          </p:spPr>
        </p:pic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311" y="2216206"/>
              <a:ext cx="1700050" cy="245368"/>
            </a:xfrm>
            <a:prstGeom prst="rect">
              <a:avLst/>
            </a:prstGeom>
          </p:spPr>
        </p:pic>
      </p:grpSp>
      <p:pic>
        <p:nvPicPr>
          <p:cNvPr id="11" name="Picture 4" descr="A picture containing clipart&#10;&#10;Description generated with very high confidence">
            <a:hlinkClick r:id="rId15"/>
            <a:extLst>
              <a:ext uri="{FF2B5EF4-FFF2-40B4-BE49-F238E27FC236}">
                <a16:creationId xmlns="" xmlns:a16="http://schemas.microsoft.com/office/drawing/2014/main" id="{2FD25D30-291D-46B7-A46C-6A371938E8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14" y="2886141"/>
            <a:ext cx="1609744" cy="780981"/>
          </a:xfrm>
          <a:prstGeom prst="rect">
            <a:avLst/>
          </a:prstGeom>
        </p:spPr>
      </p:pic>
      <p:pic>
        <p:nvPicPr>
          <p:cNvPr id="12" name="Picture 4" descr="Image result for logo traject">
            <a:hlinkClick r:id="rId17"/>
            <a:extLst>
              <a:ext uri="{FF2B5EF4-FFF2-40B4-BE49-F238E27FC236}">
                <a16:creationId xmlns="" xmlns:a16="http://schemas.microsoft.com/office/drawing/2014/main" id="{9F6A3701-DC6D-4D94-9729-2F7A4DC33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577" y="4129032"/>
            <a:ext cx="969014" cy="96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>
            <a:hlinkClick r:id="rId19"/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429" y="2797629"/>
            <a:ext cx="899160" cy="1203960"/>
          </a:xfrm>
          <a:prstGeom prst="rect">
            <a:avLst/>
          </a:prstGeom>
        </p:spPr>
      </p:pic>
      <p:pic>
        <p:nvPicPr>
          <p:cNvPr id="2050" name="Picture 2" descr="https://upload.wikimedia.org/wikipedia/commons/thumb/1/10/HoGent_Logo.png/266px-HoGent_Logo.png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214" y="1510419"/>
            <a:ext cx="871173" cy="95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-bru2-1.xx.fbcdn.net/v/t1.0-9/521580_415854278442264_791920160_n.jpg?_nc_cat=0&amp;oh=4cd85dc178cc5e4b3b5159d9863d0b5c&amp;oe=5B782810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421" y="1454299"/>
            <a:ext cx="1115184" cy="11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ssets.kpmg.com/content/dam/kpmg/be/images/2018/content/05/KPMG.png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757" y="4177641"/>
            <a:ext cx="1509883" cy="60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16">
            <a:hlinkClick r:id="rId27"/>
            <a:extLst>
              <a:ext uri="{FF2B5EF4-FFF2-40B4-BE49-F238E27FC236}">
                <a16:creationId xmlns:a16="http://schemas.microsoft.com/office/drawing/2014/main" xmlns="" id="{27F9D47A-263A-4E6B-BBD2-AB9B9F0E7F6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9" y="1510417"/>
            <a:ext cx="1227695" cy="888527"/>
          </a:xfrm>
          <a:prstGeom prst="rect">
            <a:avLst/>
          </a:prstGeom>
        </p:spPr>
      </p:pic>
      <p:pic>
        <p:nvPicPr>
          <p:cNvPr id="18" name="Picture 17">
            <a:hlinkClick r:id="rId29"/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557" y="2925501"/>
            <a:ext cx="1926000" cy="741621"/>
          </a:xfrm>
          <a:prstGeom prst="rect">
            <a:avLst/>
          </a:prstGeom>
        </p:spPr>
      </p:pic>
      <p:pic>
        <p:nvPicPr>
          <p:cNvPr id="2056" name="Picture 8" descr="Verkeerscentrum Gent">
            <a:hlinkClick r:id="rId31"/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898" y="4105025"/>
            <a:ext cx="673137" cy="6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-bru2-1.xx.fbcdn.net/v/t1.0-9/18582472_1493694697353988_424236905073635292_n.png?_nc_cat=0&amp;oh=688b37acd9302e852bd1bebd8c3ab4be&amp;oe=5BB99E3F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7338" y="0"/>
            <a:ext cx="5243426" cy="120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scontent-bru2-1.xx.fbcdn.net/v/t1.0-9/18582472_1493694697353988_424236905073635292_n.png?_nc_cat=0&amp;oh=688b37acd9302e852bd1bebd8c3ab4be&amp;oe=5BB99E3F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8519" y="0"/>
            <a:ext cx="2025858" cy="120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scontent-bru2-1.xx.fbcdn.net/v/t1.0-9/18582472_1493694697353988_424236905073635292_n.png?_nc_cat=0&amp;oh=688b37acd9302e852bd1bebd8c3ab4be&amp;oe=5BB99E3F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2200" y="0"/>
            <a:ext cx="2952328" cy="120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s://scontent-bru2-1.xx.fbcdn.net/v/t1.0-9/18582472_1493694697353988_424236905073635292_n.png?_nc_cat=0&amp;oh=688b37acd9302e852bd1bebd8c3ab4be&amp;oe=5BB99E3F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2629" y="72008"/>
            <a:ext cx="1087134" cy="105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54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schemeClr val="bg1">
                    <a:lumMod val="85000"/>
                  </a:schemeClr>
                </a:solidFill>
              </a:rPr>
              <a:t>Frank Claeys  – </a:t>
            </a:r>
            <a:r>
              <a:rPr lang="nl-BE" sz="1300" dirty="0" err="1">
                <a:solidFill>
                  <a:schemeClr val="bg1">
                    <a:lumMod val="85000"/>
                  </a:schemeClr>
                </a:solidFill>
              </a:rPr>
              <a:t>HoGent</a:t>
            </a:r>
            <a:r>
              <a:rPr lang="nl-BE" sz="1300" dirty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nl-BE" sz="1300" dirty="0">
                <a:solidFill>
                  <a:schemeClr val="bg1">
                    <a:lumMod val="85000"/>
                  </a:schemeClr>
                </a:solidFill>
                <a:hlinkClick r:id="rId2"/>
              </a:rPr>
              <a:t>Frank.Claeys@HoGent.be</a:t>
            </a:r>
            <a:r>
              <a:rPr lang="nl-BE" sz="13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33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Bike To Work</a:t>
            </a:r>
          </a:p>
        </p:txBody>
      </p:sp>
      <p:pic>
        <p:nvPicPr>
          <p:cNvPr id="18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kstvak 19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75606"/>
            <a:ext cx="3816782" cy="3275183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80203"/>
            <a:ext cx="2615613" cy="421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4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296847" y="473199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779911" y="4783720"/>
            <a:ext cx="5364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schemeClr val="bg1">
                    <a:lumMod val="85000"/>
                  </a:schemeClr>
                </a:solidFill>
              </a:rPr>
              <a:t>Frank Claeys  – </a:t>
            </a:r>
            <a:r>
              <a:rPr lang="nl-BE" sz="1300" dirty="0" err="1">
                <a:solidFill>
                  <a:schemeClr val="bg1">
                    <a:lumMod val="85000"/>
                  </a:schemeClr>
                </a:solidFill>
              </a:rPr>
              <a:t>HoGent</a:t>
            </a:r>
            <a:r>
              <a:rPr lang="nl-BE" sz="1300" dirty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nl-BE" sz="1300" dirty="0">
                <a:solidFill>
                  <a:schemeClr val="bg1">
                    <a:lumMod val="85000"/>
                  </a:schemeClr>
                </a:solidFill>
                <a:hlinkClick r:id="rId2"/>
              </a:rPr>
              <a:t>Frank.Claeys@HoGent.be</a:t>
            </a:r>
            <a:r>
              <a:rPr lang="nl-BE" sz="13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337518"/>
            <a:ext cx="4258816" cy="3394472"/>
          </a:xfrm>
        </p:spPr>
        <p:txBody>
          <a:bodyPr>
            <a:normAutofit fontScale="47500" lnSpcReduction="20000"/>
          </a:bodyPr>
          <a:lstStyle/>
          <a:p>
            <a:r>
              <a:rPr lang="nl-BE" sz="3800" dirty="0">
                <a:solidFill>
                  <a:schemeClr val="bg1"/>
                </a:solidFill>
              </a:rPr>
              <a:t>Fiets in de kijker gezet als </a:t>
            </a:r>
            <a:r>
              <a:rPr lang="nl-BE" sz="3800" dirty="0" smtClean="0">
                <a:solidFill>
                  <a:schemeClr val="bg1"/>
                </a:solidFill>
              </a:rPr>
              <a:t>alternatief</a:t>
            </a:r>
          </a:p>
          <a:p>
            <a:pPr marL="0" indent="0">
              <a:buNone/>
            </a:pPr>
            <a:endParaRPr lang="nl-BE" sz="3800" dirty="0">
              <a:solidFill>
                <a:schemeClr val="bg1"/>
              </a:solidFill>
            </a:endParaRPr>
          </a:p>
          <a:p>
            <a:r>
              <a:rPr lang="nl-BE" sz="3800" dirty="0">
                <a:solidFill>
                  <a:schemeClr val="bg1"/>
                </a:solidFill>
              </a:rPr>
              <a:t>De ploeg De Kampioenen van de </a:t>
            </a:r>
            <a:r>
              <a:rPr lang="nl-BE" sz="3800" dirty="0" err="1">
                <a:solidFill>
                  <a:schemeClr val="bg1"/>
                </a:solidFill>
              </a:rPr>
              <a:t>HoGent</a:t>
            </a:r>
            <a:r>
              <a:rPr lang="nl-BE" sz="3800" dirty="0">
                <a:solidFill>
                  <a:schemeClr val="bg1"/>
                </a:solidFill>
              </a:rPr>
              <a:t> won de Bike </a:t>
            </a:r>
            <a:r>
              <a:rPr lang="nl-BE" sz="3800" dirty="0" err="1">
                <a:solidFill>
                  <a:schemeClr val="bg1"/>
                </a:solidFill>
              </a:rPr>
              <a:t>to</a:t>
            </a:r>
            <a:r>
              <a:rPr lang="nl-BE" sz="3800" dirty="0">
                <a:solidFill>
                  <a:schemeClr val="bg1"/>
                </a:solidFill>
              </a:rPr>
              <a:t> </a:t>
            </a:r>
            <a:r>
              <a:rPr lang="nl-BE" sz="3800" dirty="0" err="1">
                <a:solidFill>
                  <a:schemeClr val="bg1"/>
                </a:solidFill>
              </a:rPr>
              <a:t>Work</a:t>
            </a:r>
            <a:r>
              <a:rPr lang="nl-BE" sz="3800" dirty="0">
                <a:solidFill>
                  <a:schemeClr val="bg1"/>
                </a:solidFill>
              </a:rPr>
              <a:t> Summer Challenge 2017</a:t>
            </a:r>
          </a:p>
          <a:p>
            <a:pPr marL="0" indent="0">
              <a:buNone/>
            </a:pPr>
            <a:r>
              <a:rPr lang="nl-BE" sz="3800" dirty="0">
                <a:solidFill>
                  <a:schemeClr val="bg1"/>
                </a:solidFill>
              </a:rPr>
              <a:t> </a:t>
            </a:r>
          </a:p>
          <a:p>
            <a:r>
              <a:rPr lang="nl-BE" sz="3800" dirty="0">
                <a:solidFill>
                  <a:schemeClr val="bg1"/>
                </a:solidFill>
              </a:rPr>
              <a:t>Werd vast agendapunt op de mobiliteitsraad</a:t>
            </a:r>
          </a:p>
          <a:p>
            <a:pPr marL="0" indent="0">
              <a:buNone/>
            </a:pPr>
            <a:endParaRPr lang="nl-BE" sz="3800" dirty="0">
              <a:solidFill>
                <a:schemeClr val="bg1"/>
              </a:solidFill>
            </a:endParaRPr>
          </a:p>
          <a:p>
            <a:r>
              <a:rPr lang="nl-BE" sz="3800" dirty="0">
                <a:solidFill>
                  <a:schemeClr val="bg1"/>
                </a:solidFill>
              </a:rPr>
              <a:t>De fietsvergoeding werd verhoogd</a:t>
            </a:r>
          </a:p>
          <a:p>
            <a:pPr marL="0" indent="0">
              <a:buNone/>
            </a:pPr>
            <a:endParaRPr lang="nl-BE" sz="3800" dirty="0">
              <a:solidFill>
                <a:schemeClr val="bg1"/>
              </a:solidFill>
            </a:endParaRPr>
          </a:p>
          <a:p>
            <a:r>
              <a:rPr lang="nl-BE" sz="3800" dirty="0">
                <a:solidFill>
                  <a:schemeClr val="bg1"/>
                </a:solidFill>
              </a:rPr>
              <a:t>De groepssfeer kreeg een positieve boost</a:t>
            </a:r>
          </a:p>
          <a:p>
            <a:endParaRPr lang="nl-BE" dirty="0"/>
          </a:p>
        </p:txBody>
      </p:sp>
      <p:sp>
        <p:nvSpPr>
          <p:cNvPr id="33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Bike To Work</a:t>
            </a:r>
          </a:p>
        </p:txBody>
      </p:sp>
      <p:pic>
        <p:nvPicPr>
          <p:cNvPr id="18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kstvak 19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>
                <a:solidFill>
                  <a:prstClr val="white">
                    <a:lumMod val="85000"/>
                  </a:prstClr>
                </a:solidFill>
              </a:rPr>
              <a:t>#WOONWERKGENT</a:t>
            </a:r>
          </a:p>
        </p:txBody>
      </p:sp>
    </p:spTree>
    <p:extLst>
      <p:ext uri="{BB962C8B-B14F-4D97-AF65-F5344CB8AC3E}">
        <p14:creationId xmlns:p14="http://schemas.microsoft.com/office/powerpoint/2010/main" val="353175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-252536" y="4731990"/>
            <a:ext cx="99459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779911" y="4783720"/>
            <a:ext cx="5364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Bram </a:t>
            </a:r>
            <a:r>
              <a:rPr lang="nl-BE" sz="1300" dirty="0" err="1">
                <a:solidFill>
                  <a:prstClr val="white">
                    <a:lumMod val="85000"/>
                  </a:prstClr>
                </a:solidFill>
              </a:rPr>
              <a:t>Rotthier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 –  KU Leuven  –  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  <a:hlinkClick r:id="rId3"/>
              </a:rPr>
              <a:t>Bram.Rotthier@kuleuven.be</a:t>
            </a:r>
            <a:r>
              <a:rPr lang="nl-BE" sz="1300" dirty="0">
                <a:solidFill>
                  <a:prstClr val="white">
                    <a:lumMod val="85000"/>
                  </a:prstClr>
                </a:solidFill>
              </a:rPr>
              <a:t> </a:t>
            </a:r>
          </a:p>
          <a:p>
            <a:pPr algn="r"/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0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304904"/>
            <a:ext cx="4923226" cy="3394472"/>
          </a:xfrm>
        </p:spPr>
        <p:txBody>
          <a:bodyPr/>
          <a:lstStyle/>
          <a:p>
            <a:pPr marL="0" indent="0" algn="ctr">
              <a:buNone/>
            </a:pPr>
            <a:r>
              <a:rPr lang="nl-BE" sz="2500" i="1" dirty="0" err="1">
                <a:solidFill>
                  <a:schemeClr val="bg1"/>
                </a:solidFill>
              </a:rPr>
              <a:t>a</a:t>
            </a:r>
            <a:r>
              <a:rPr lang="nl-BE" sz="2500" i="1" dirty="0" err="1" smtClean="0">
                <a:solidFill>
                  <a:schemeClr val="bg1"/>
                </a:solidFill>
              </a:rPr>
              <a:t>lso</a:t>
            </a:r>
            <a:r>
              <a:rPr lang="nl-BE" sz="2500" i="1" dirty="0" smtClean="0">
                <a:solidFill>
                  <a:schemeClr val="bg1"/>
                </a:solidFill>
              </a:rPr>
              <a:t> </a:t>
            </a:r>
            <a:r>
              <a:rPr lang="nl-BE" sz="2500" i="1" dirty="0" err="1" smtClean="0">
                <a:solidFill>
                  <a:schemeClr val="bg1"/>
                </a:solidFill>
              </a:rPr>
              <a:t>known</a:t>
            </a:r>
            <a:r>
              <a:rPr lang="nl-BE" sz="2500" i="1" dirty="0" smtClean="0">
                <a:solidFill>
                  <a:schemeClr val="bg1"/>
                </a:solidFill>
              </a:rPr>
              <a:t> as</a:t>
            </a:r>
          </a:p>
          <a:p>
            <a:pPr marL="0" indent="0" algn="ctr">
              <a:buNone/>
            </a:pPr>
            <a:r>
              <a:rPr lang="nl-BE" sz="2500" dirty="0" smtClean="0">
                <a:solidFill>
                  <a:schemeClr val="bg1"/>
                </a:solidFill>
              </a:rPr>
              <a:t>“snelle elektrische fiets”</a:t>
            </a:r>
          </a:p>
          <a:p>
            <a:pPr marL="0" indent="0" algn="ctr">
              <a:buNone/>
            </a:pPr>
            <a:endParaRPr lang="nl-BE" sz="25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nl-BE" sz="25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BE" sz="2500" dirty="0" smtClean="0">
                <a:solidFill>
                  <a:schemeClr val="bg1"/>
                </a:solidFill>
              </a:rPr>
              <a:t>Biedt trapondersteuning </a:t>
            </a:r>
          </a:p>
          <a:p>
            <a:pPr marL="0" indent="0">
              <a:buNone/>
            </a:pPr>
            <a:r>
              <a:rPr lang="nl-BE" sz="2500" dirty="0" smtClean="0">
                <a:solidFill>
                  <a:schemeClr val="bg1"/>
                </a:solidFill>
              </a:rPr>
              <a:t>tot maximum 45 km/u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Speed Pedelec 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22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vak 22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 smtClean="0">
                <a:solidFill>
                  <a:prstClr val="white">
                    <a:lumMod val="85000"/>
                  </a:prstClr>
                </a:solidFill>
              </a:rPr>
              <a:t>#WOONWERKGENT</a:t>
            </a:r>
            <a:endParaRPr lang="nl-BE" sz="1100" i="1" dirty="0">
              <a:solidFill>
                <a:prstClr val="white">
                  <a:lumMod val="85000"/>
                </a:prstClr>
              </a:solidFill>
            </a:endParaRPr>
          </a:p>
        </p:txBody>
      </p:sp>
      <p:grpSp>
        <p:nvGrpSpPr>
          <p:cNvPr id="17" name="Groep 16"/>
          <p:cNvGrpSpPr/>
          <p:nvPr/>
        </p:nvGrpSpPr>
        <p:grpSpPr>
          <a:xfrm>
            <a:off x="5189641" y="1103715"/>
            <a:ext cx="5359361" cy="2376579"/>
            <a:chOff x="5485970" y="1023158"/>
            <a:chExt cx="4970156" cy="3418790"/>
          </a:xfr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8" name="Afgeronde rechthoek 17"/>
            <p:cNvSpPr/>
            <p:nvPr/>
          </p:nvSpPr>
          <p:spPr>
            <a:xfrm rot="19044266">
              <a:off x="5485970" y="1023158"/>
              <a:ext cx="4275158" cy="56074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0" name="Afgeronde rechthoek 19"/>
            <p:cNvSpPr/>
            <p:nvPr/>
          </p:nvSpPr>
          <p:spPr>
            <a:xfrm rot="19044266">
              <a:off x="6504606" y="2661971"/>
              <a:ext cx="3790205" cy="1125375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1" name="Afgeronde rechthoek 20"/>
            <p:cNvSpPr/>
            <p:nvPr/>
          </p:nvSpPr>
          <p:spPr>
            <a:xfrm rot="19044266">
              <a:off x="5541326" y="1547222"/>
              <a:ext cx="4914800" cy="1127592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5" name="Afgeronde rechthoek 24"/>
            <p:cNvSpPr/>
            <p:nvPr/>
          </p:nvSpPr>
          <p:spPr>
            <a:xfrm rot="19044266">
              <a:off x="8166154" y="3458514"/>
              <a:ext cx="1660048" cy="98343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13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/>
          <p:cNvCxnSpPr/>
          <p:nvPr/>
        </p:nvCxnSpPr>
        <p:spPr>
          <a:xfrm>
            <a:off x="-252536" y="4731990"/>
            <a:ext cx="99459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 rot="19044266">
            <a:off x="6552880" y="38341"/>
            <a:ext cx="2178997" cy="623277"/>
          </a:xfrm>
          <a:prstGeom prst="roundRect">
            <a:avLst>
              <a:gd name="adj" fmla="val 471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779911" y="4783720"/>
            <a:ext cx="5364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Bram Rotthier  –  KU Leuven  –  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  <a:hlinkClick r:id="rId3"/>
              </a:rPr>
              <a:t>Bram.Rotthier@kuleuven.be</a:t>
            </a:r>
            <a:r>
              <a:rPr lang="nl-BE" sz="1300" dirty="0" smtClean="0">
                <a:solidFill>
                  <a:prstClr val="white">
                    <a:lumMod val="85000"/>
                  </a:prstClr>
                </a:solidFill>
              </a:rPr>
              <a:t> </a:t>
            </a:r>
          </a:p>
          <a:p>
            <a:pPr algn="r"/>
            <a:endParaRPr lang="nl-BE" sz="13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560" y="349979"/>
            <a:ext cx="5355273" cy="857250"/>
          </a:xfrm>
        </p:spPr>
        <p:txBody>
          <a:bodyPr>
            <a:normAutofit/>
          </a:bodyPr>
          <a:lstStyle/>
          <a:p>
            <a:pPr algn="l"/>
            <a:r>
              <a:rPr lang="nl-BE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Speed Pedelec </a:t>
            </a:r>
            <a:endParaRPr lang="nl-BE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22" name="Picture 4" descr="https://images.ecosia.org/0CGcLi7M68Sqdf2HePbqipT679k=/0x390/smart/http%3A%2F%2Fgoinkscape.com%2Fwp-content%2Fuploads%2F2015%2F07%2Ftwitter-logo-fin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" y="4781338"/>
            <a:ext cx="330375" cy="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vak 22"/>
          <p:cNvSpPr txBox="1"/>
          <p:nvPr/>
        </p:nvSpPr>
        <p:spPr>
          <a:xfrm>
            <a:off x="377032" y="481572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 smtClean="0">
                <a:solidFill>
                  <a:prstClr val="white">
                    <a:lumMod val="85000"/>
                  </a:prstClr>
                </a:solidFill>
              </a:rPr>
              <a:t>#WOONWERKGENT</a:t>
            </a:r>
            <a:endParaRPr lang="nl-BE" sz="1100" i="1" dirty="0">
              <a:solidFill>
                <a:prstClr val="white">
                  <a:lumMod val="85000"/>
                </a:prstClr>
              </a:solidFill>
            </a:endParaRPr>
          </a:p>
        </p:txBody>
      </p:sp>
      <p:grpSp>
        <p:nvGrpSpPr>
          <p:cNvPr id="17" name="Groep 16"/>
          <p:cNvGrpSpPr/>
          <p:nvPr/>
        </p:nvGrpSpPr>
        <p:grpSpPr>
          <a:xfrm>
            <a:off x="5189641" y="1103715"/>
            <a:ext cx="5359361" cy="2376579"/>
            <a:chOff x="5485970" y="1023158"/>
            <a:chExt cx="4970156" cy="3418790"/>
          </a:xfr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8" name="Afgeronde rechthoek 17"/>
            <p:cNvSpPr/>
            <p:nvPr/>
          </p:nvSpPr>
          <p:spPr>
            <a:xfrm rot="19044266">
              <a:off x="5485970" y="1023158"/>
              <a:ext cx="4275158" cy="56074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0" name="Afgeronde rechthoek 19"/>
            <p:cNvSpPr/>
            <p:nvPr/>
          </p:nvSpPr>
          <p:spPr>
            <a:xfrm rot="19044266">
              <a:off x="6504606" y="2661971"/>
              <a:ext cx="3790205" cy="1125375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1" name="Afgeronde rechthoek 20"/>
            <p:cNvSpPr/>
            <p:nvPr/>
          </p:nvSpPr>
          <p:spPr>
            <a:xfrm rot="19044266">
              <a:off x="5541326" y="1547222"/>
              <a:ext cx="4914800" cy="1127592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5" name="Afgeronde rechthoek 24"/>
            <p:cNvSpPr/>
            <p:nvPr/>
          </p:nvSpPr>
          <p:spPr>
            <a:xfrm rot="19044266">
              <a:off x="8166154" y="3458514"/>
              <a:ext cx="1660048" cy="983434"/>
            </a:xfrm>
            <a:prstGeom prst="roundRect">
              <a:avLst>
                <a:gd name="adj" fmla="val 471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</p:grpSp>
      <p:sp>
        <p:nvSpPr>
          <p:cNvPr id="14" name="Ovaal 13"/>
          <p:cNvSpPr/>
          <p:nvPr/>
        </p:nvSpPr>
        <p:spPr>
          <a:xfrm>
            <a:off x="7668975" y="2281078"/>
            <a:ext cx="415534" cy="509235"/>
          </a:xfrm>
          <a:prstGeom prst="ellipse">
            <a:avLst/>
          </a:prstGeom>
          <a:noFill/>
          <a:ln w="38100" cmpd="sng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15" name="Ovaal 14"/>
          <p:cNvSpPr/>
          <p:nvPr/>
        </p:nvSpPr>
        <p:spPr>
          <a:xfrm>
            <a:off x="7315278" y="1765428"/>
            <a:ext cx="327100" cy="335080"/>
          </a:xfrm>
          <a:prstGeom prst="ellipse">
            <a:avLst/>
          </a:prstGeom>
          <a:noFill/>
          <a:ln w="38100" cmpd="sng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6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304904"/>
            <a:ext cx="4923226" cy="3394472"/>
          </a:xfrm>
        </p:spPr>
        <p:txBody>
          <a:bodyPr/>
          <a:lstStyle/>
          <a:p>
            <a:pPr marL="0" indent="0" algn="ctr">
              <a:buNone/>
            </a:pPr>
            <a:r>
              <a:rPr lang="nl-BE" sz="2500" i="1" dirty="0" err="1">
                <a:solidFill>
                  <a:schemeClr val="bg1"/>
                </a:solidFill>
              </a:rPr>
              <a:t>a</a:t>
            </a:r>
            <a:r>
              <a:rPr lang="nl-BE" sz="2500" i="1" dirty="0" err="1" smtClean="0">
                <a:solidFill>
                  <a:schemeClr val="bg1"/>
                </a:solidFill>
              </a:rPr>
              <a:t>lso</a:t>
            </a:r>
            <a:r>
              <a:rPr lang="nl-BE" sz="2500" i="1" dirty="0" smtClean="0">
                <a:solidFill>
                  <a:schemeClr val="bg1"/>
                </a:solidFill>
              </a:rPr>
              <a:t> </a:t>
            </a:r>
            <a:r>
              <a:rPr lang="nl-BE" sz="2500" i="1" dirty="0" err="1" smtClean="0">
                <a:solidFill>
                  <a:schemeClr val="bg1"/>
                </a:solidFill>
              </a:rPr>
              <a:t>known</a:t>
            </a:r>
            <a:r>
              <a:rPr lang="nl-BE" sz="2500" i="1" dirty="0" smtClean="0">
                <a:solidFill>
                  <a:schemeClr val="bg1"/>
                </a:solidFill>
              </a:rPr>
              <a:t> as</a:t>
            </a:r>
          </a:p>
          <a:p>
            <a:pPr marL="0" indent="0" algn="ctr">
              <a:buNone/>
            </a:pPr>
            <a:r>
              <a:rPr lang="nl-BE" sz="2500" dirty="0" smtClean="0">
                <a:solidFill>
                  <a:schemeClr val="bg1"/>
                </a:solidFill>
              </a:rPr>
              <a:t>“snelle elektrische fiets”</a:t>
            </a:r>
          </a:p>
          <a:p>
            <a:pPr marL="0" indent="0" algn="ctr">
              <a:buNone/>
            </a:pPr>
            <a:endParaRPr lang="nl-BE" sz="25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nl-BE" sz="25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BE" sz="2500" dirty="0" smtClean="0">
                <a:solidFill>
                  <a:schemeClr val="bg1"/>
                </a:solidFill>
              </a:rPr>
              <a:t>Biedt trapondersteuning </a:t>
            </a:r>
          </a:p>
          <a:p>
            <a:pPr marL="0" indent="0">
              <a:buNone/>
            </a:pPr>
            <a:r>
              <a:rPr lang="nl-BE" sz="2500" dirty="0" smtClean="0">
                <a:solidFill>
                  <a:schemeClr val="bg1"/>
                </a:solidFill>
              </a:rPr>
              <a:t>tot maximum 45 km/u</a:t>
            </a:r>
          </a:p>
        </p:txBody>
      </p:sp>
    </p:spTree>
    <p:extLst>
      <p:ext uri="{BB962C8B-B14F-4D97-AF65-F5344CB8AC3E}">
        <p14:creationId xmlns:p14="http://schemas.microsoft.com/office/powerpoint/2010/main" val="317883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Apotheker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Kantoorthema">
  <a:themeElements>
    <a:clrScheme name="Apotheker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Kantoorthema">
  <a:themeElements>
    <a:clrScheme name="Apotheker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Kantoorthema">
  <a:themeElements>
    <a:clrScheme name="Apotheker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Kantoorthema">
  <a:themeElements>
    <a:clrScheme name="Apotheker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Kantoorthema">
  <a:themeElements>
    <a:clrScheme name="Apotheker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Kantoorthema">
  <a:themeElements>
    <a:clrScheme name="Apotheker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Kantoorthema">
  <a:themeElements>
    <a:clrScheme name="Apotheker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Kantoorthema">
  <a:themeElements>
    <a:clrScheme name="Apotheker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Kantoorthema">
  <a:themeElements>
    <a:clrScheme name="Apotheker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Kantoorthema">
  <a:themeElements>
    <a:clrScheme name="Apotheker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Kantoorthema">
  <a:themeElements>
    <a:clrScheme name="Apotheker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potheker">
    <a:dk1>
      <a:sysClr val="windowText" lastClr="000000"/>
    </a:dk1>
    <a:lt1>
      <a:sysClr val="window" lastClr="FFFFFF"/>
    </a:lt1>
    <a:dk2>
      <a:srgbClr val="564B3C"/>
    </a:dk2>
    <a:lt2>
      <a:srgbClr val="ECEDD1"/>
    </a:lt2>
    <a:accent1>
      <a:srgbClr val="93A299"/>
    </a:accent1>
    <a:accent2>
      <a:srgbClr val="CF543F"/>
    </a:accent2>
    <a:accent3>
      <a:srgbClr val="B5AE53"/>
    </a:accent3>
    <a:accent4>
      <a:srgbClr val="848058"/>
    </a:accent4>
    <a:accent5>
      <a:srgbClr val="E8B54D"/>
    </a:accent5>
    <a:accent6>
      <a:srgbClr val="786C71"/>
    </a:accent6>
    <a:hlink>
      <a:srgbClr val="CCCC00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Apotheker">
    <a:dk1>
      <a:sysClr val="windowText" lastClr="000000"/>
    </a:dk1>
    <a:lt1>
      <a:sysClr val="window" lastClr="FFFFFF"/>
    </a:lt1>
    <a:dk2>
      <a:srgbClr val="564B3C"/>
    </a:dk2>
    <a:lt2>
      <a:srgbClr val="ECEDD1"/>
    </a:lt2>
    <a:accent1>
      <a:srgbClr val="93A299"/>
    </a:accent1>
    <a:accent2>
      <a:srgbClr val="CF543F"/>
    </a:accent2>
    <a:accent3>
      <a:srgbClr val="B5AE53"/>
    </a:accent3>
    <a:accent4>
      <a:srgbClr val="848058"/>
    </a:accent4>
    <a:accent5>
      <a:srgbClr val="E8B54D"/>
    </a:accent5>
    <a:accent6>
      <a:srgbClr val="786C71"/>
    </a:accent6>
    <a:hlink>
      <a:srgbClr val="CCCC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13568</TotalTime>
  <Words>1206</Words>
  <Application>Microsoft Office PowerPoint</Application>
  <PresentationFormat>Diavoorstelling (16:9)</PresentationFormat>
  <Paragraphs>403</Paragraphs>
  <Slides>50</Slides>
  <Notes>5</Notes>
  <HiddenSlides>0</HiddenSlides>
  <MMClips>0</MMClips>
  <ScaleCrop>false</ScaleCrop>
  <HeadingPairs>
    <vt:vector size="4" baseType="variant">
      <vt:variant>
        <vt:lpstr>Thema</vt:lpstr>
      </vt:variant>
      <vt:variant>
        <vt:i4>12</vt:i4>
      </vt:variant>
      <vt:variant>
        <vt:lpstr>Diatitels</vt:lpstr>
      </vt:variant>
      <vt:variant>
        <vt:i4>50</vt:i4>
      </vt:variant>
    </vt:vector>
  </HeadingPairs>
  <TitlesOfParts>
    <vt:vector size="62" baseType="lpstr">
      <vt:lpstr>Kantoorthema</vt:lpstr>
      <vt:lpstr>2_Kantoorthema</vt:lpstr>
      <vt:lpstr>6_Kantoorthema</vt:lpstr>
      <vt:lpstr>8_Kantoorthema</vt:lpstr>
      <vt:lpstr>1_Kantoorthema</vt:lpstr>
      <vt:lpstr>10_Kantoorthema</vt:lpstr>
      <vt:lpstr>4_Kantoorthema</vt:lpstr>
      <vt:lpstr>7_Kantoorthema</vt:lpstr>
      <vt:lpstr>9_Kantoorthema</vt:lpstr>
      <vt:lpstr>11_Kantoorthema</vt:lpstr>
      <vt:lpstr>12_Kantoorthema</vt:lpstr>
      <vt:lpstr>13_Kantoorthema</vt:lpstr>
      <vt:lpstr>PowerPoint-presentatie</vt:lpstr>
      <vt:lpstr>Intro</vt:lpstr>
      <vt:lpstr>Bedrijvenwerking</vt:lpstr>
      <vt:lpstr>Bike To Work</vt:lpstr>
      <vt:lpstr>Bike To Work</vt:lpstr>
      <vt:lpstr>Bike To Work</vt:lpstr>
      <vt:lpstr>Bike To Work</vt:lpstr>
      <vt:lpstr>Speed Pedelec </vt:lpstr>
      <vt:lpstr>Speed Pedelec </vt:lpstr>
      <vt:lpstr>Speed Pedelec </vt:lpstr>
      <vt:lpstr>Speed Pedelec </vt:lpstr>
      <vt:lpstr>Speed Pedelec </vt:lpstr>
      <vt:lpstr>Fietslease</vt:lpstr>
      <vt:lpstr>Fietslease</vt:lpstr>
      <vt:lpstr>Cargofietsen Stad Gent</vt:lpstr>
      <vt:lpstr>Cargofietsen Stad Gent</vt:lpstr>
      <vt:lpstr>Cargofietsen Stad Gent</vt:lpstr>
      <vt:lpstr>Slimme fietssloten</vt:lpstr>
      <vt:lpstr>Totaalaanbod </vt:lpstr>
      <vt:lpstr>Smart locks</vt:lpstr>
      <vt:lpstr>Toepassingen</vt:lpstr>
      <vt:lpstr>Trapido – fietsdelen Gent</vt:lpstr>
      <vt:lpstr>Fietsdiefstalpreventie</vt:lpstr>
      <vt:lpstr>Fietsdiefstalpreventie</vt:lpstr>
      <vt:lpstr>Fietsdiefstalpreventie</vt:lpstr>
      <vt:lpstr>Autodelen</vt:lpstr>
      <vt:lpstr>Autodelen</vt:lpstr>
      <vt:lpstr>Autodelen</vt:lpstr>
      <vt:lpstr>Autodelen</vt:lpstr>
      <vt:lpstr>Elektrische mobiliteitsoplossingen</vt:lpstr>
      <vt:lpstr>Elektrische mobiliteitsoplossingen</vt:lpstr>
      <vt:lpstr>Elektrisch personenvervoer</vt:lpstr>
      <vt:lpstr>Utility oplossingen</vt:lpstr>
      <vt:lpstr>Platform Elektrische Bedrijfswagens</vt:lpstr>
      <vt:lpstr>Platform Elektrische Bedrijfswagens</vt:lpstr>
      <vt:lpstr>Platform Elektrische Bedrijfswagens</vt:lpstr>
      <vt:lpstr>Platform Elektrische Bedrijfswagens</vt:lpstr>
      <vt:lpstr>Platform Elektrische Bedrijfswagens</vt:lpstr>
      <vt:lpstr>Parkeerbeleid</vt:lpstr>
      <vt:lpstr>Eerlijke verdeling van parkeerplaatsen</vt:lpstr>
      <vt:lpstr>PowerPoint-presentatie</vt:lpstr>
      <vt:lpstr>PowerPoint-presentatie</vt:lpstr>
      <vt:lpstr>PowerPoint-presentatie</vt:lpstr>
      <vt:lpstr>Combinatie app &amp; online tool</vt:lpstr>
      <vt:lpstr>Flex reward tool </vt:lpstr>
      <vt:lpstr>Flex reward tool </vt:lpstr>
      <vt:lpstr>Verkeerscentrum</vt:lpstr>
      <vt:lpstr>Verkeerscentrum</vt:lpstr>
      <vt:lpstr>Verkeerscentrum</vt:lpstr>
      <vt:lpstr>PowerPoint-presentatie</vt:lpstr>
    </vt:vector>
  </TitlesOfParts>
  <Company>Gent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PRODUCT/GETUIGENIS (BEDRIJF)</dc:title>
  <dc:creator>De Vriese Björn</dc:creator>
  <cp:lastModifiedBy>Baro Adinda</cp:lastModifiedBy>
  <cp:revision>72</cp:revision>
  <dcterms:created xsi:type="dcterms:W3CDTF">2018-05-15T15:19:35Z</dcterms:created>
  <dcterms:modified xsi:type="dcterms:W3CDTF">2018-06-14T10:20:16Z</dcterms:modified>
</cp:coreProperties>
</file>