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312" r:id="rId3"/>
    <p:sldId id="300" r:id="rId4"/>
    <p:sldId id="301" r:id="rId5"/>
    <p:sldId id="302" r:id="rId6"/>
    <p:sldId id="303" r:id="rId7"/>
    <p:sldId id="304" r:id="rId8"/>
    <p:sldId id="308" r:id="rId9"/>
    <p:sldId id="309" r:id="rId10"/>
    <p:sldId id="310" r:id="rId11"/>
    <p:sldId id="311" r:id="rId12"/>
    <p:sldId id="296" r:id="rId13"/>
  </p:sldIdLst>
  <p:sldSz cx="12192000" cy="6858000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233" autoAdjust="0"/>
  </p:normalViewPr>
  <p:slideViewPr>
    <p:cSldViewPr snapToGrid="0">
      <p:cViewPr>
        <p:scale>
          <a:sx n="88" d="100"/>
          <a:sy n="88" d="100"/>
        </p:scale>
        <p:origin x="-466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BE" dirty="0" smtClean="0"/>
              <a:t>26/04/2017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C4F26-9EF3-4F94-9FE9-1F03200D568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827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727C262-6327-44B6-9DF4-B861A0C4B78A}" type="datetimeFigureOut">
              <a:rPr lang="nl-BE" smtClean="0"/>
              <a:t>5/06/2018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758CCB4-E911-4400-A4A9-3EB42F13C1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2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Dbmtalks</a:t>
            </a:r>
            <a:r>
              <a:rPr lang="nl-BE" dirty="0" smtClean="0"/>
              <a:t> gaat door in het</a:t>
            </a:r>
            <a:r>
              <a:rPr lang="nl-BE" baseline="0" dirty="0" smtClean="0"/>
              <a:t> Engels!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3266-B199-486E-AE9C-52B426FB6B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2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4 ton </a:t>
            </a:r>
            <a:r>
              <a:rPr lang="fr-FR" alt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beton</a:t>
            </a:r>
            <a:r>
              <a:rPr lang="fr-FR" alt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per </a:t>
            </a:r>
            <a:r>
              <a:rPr lang="fr-FR" alt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inwoner</a:t>
            </a:r>
            <a:r>
              <a:rPr lang="fr-FR" alt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per </a:t>
            </a:r>
            <a:r>
              <a:rPr lang="fr-FR" alt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jaar</a:t>
            </a:r>
            <a:endParaRPr lang="fr-FR" altLang="nl-BE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8CCB4-E911-4400-A4A9-3EB42F13C1D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663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4 ton </a:t>
            </a:r>
            <a:r>
              <a:rPr lang="fr-FR" alt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beton</a:t>
            </a:r>
            <a:r>
              <a:rPr lang="fr-FR" alt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per </a:t>
            </a:r>
            <a:r>
              <a:rPr lang="fr-FR" alt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inwoner</a:t>
            </a:r>
            <a:r>
              <a:rPr lang="fr-FR" alt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per </a:t>
            </a:r>
            <a:r>
              <a:rPr lang="fr-FR" alt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jaar</a:t>
            </a:r>
            <a:endParaRPr lang="fr-FR" altLang="nl-BE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8CCB4-E911-4400-A4A9-3EB42F13C1D5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675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4 ton </a:t>
            </a:r>
            <a:r>
              <a:rPr lang="fr-FR" alt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beton</a:t>
            </a:r>
            <a:r>
              <a:rPr lang="fr-FR" alt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per </a:t>
            </a:r>
            <a:r>
              <a:rPr lang="fr-FR" alt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inwoner</a:t>
            </a:r>
            <a:r>
              <a:rPr lang="fr-FR" alt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per </a:t>
            </a:r>
            <a:r>
              <a:rPr lang="fr-FR" altLang="nl-B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jaar</a:t>
            </a:r>
            <a:endParaRPr lang="fr-FR" altLang="nl-BE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8CCB4-E911-4400-A4A9-3EB42F13C1D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485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F89B-FD59-433F-BB79-1764D785BE2E}" type="datetimeFigureOut">
              <a:rPr lang="nl-BE" smtClean="0"/>
              <a:t>5/06/2018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315E-F0A6-4769-91D4-4F9216EE1B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491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F89B-FD59-433F-BB79-1764D785BE2E}" type="datetimeFigureOut">
              <a:rPr lang="nl-BE" smtClean="0"/>
              <a:t>5/06/2018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315E-F0A6-4769-91D4-4F9216EE1B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361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F89B-FD59-433F-BB79-1764D785BE2E}" type="datetimeFigureOut">
              <a:rPr lang="nl-BE" smtClean="0"/>
              <a:t>5/06/2018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315E-F0A6-4769-91D4-4F9216EE1B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15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68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F89B-FD59-433F-BB79-1764D785BE2E}" type="datetimeFigureOut">
              <a:rPr lang="nl-BE" smtClean="0"/>
              <a:t>5/06/2018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315E-F0A6-4769-91D4-4F9216EE1B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534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F89B-FD59-433F-BB79-1764D785BE2E}" type="datetimeFigureOut">
              <a:rPr lang="nl-BE" smtClean="0"/>
              <a:t>5/06/2018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315E-F0A6-4769-91D4-4F9216EE1B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734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F89B-FD59-433F-BB79-1764D785BE2E}" type="datetimeFigureOut">
              <a:rPr lang="nl-BE" smtClean="0"/>
              <a:t>5/06/2018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315E-F0A6-4769-91D4-4F9216EE1B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43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F89B-FD59-433F-BB79-1764D785BE2E}" type="datetimeFigureOut">
              <a:rPr lang="nl-BE" smtClean="0"/>
              <a:t>5/06/2018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315E-F0A6-4769-91D4-4F9216EE1B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077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F89B-FD59-433F-BB79-1764D785BE2E}" type="datetimeFigureOut">
              <a:rPr lang="nl-BE" smtClean="0"/>
              <a:t>5/06/2018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315E-F0A6-4769-91D4-4F9216EE1B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815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F89B-FD59-433F-BB79-1764D785BE2E}" type="datetimeFigureOut">
              <a:rPr lang="nl-BE" smtClean="0"/>
              <a:t>5/06/2018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315E-F0A6-4769-91D4-4F9216EE1B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510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F89B-FD59-433F-BB79-1764D785BE2E}" type="datetimeFigureOut">
              <a:rPr lang="nl-BE" smtClean="0"/>
              <a:t>5/06/2018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315E-F0A6-4769-91D4-4F9216EE1B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762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F89B-FD59-433F-BB79-1764D785BE2E}" type="datetimeFigureOut">
              <a:rPr lang="nl-BE" smtClean="0"/>
              <a:t>5/06/2018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315E-F0A6-4769-91D4-4F9216EE1B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091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603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F89B-FD59-433F-BB79-1764D785BE2E}" type="datetimeFigureOut">
              <a:rPr lang="nl-BE" smtClean="0"/>
              <a:t>5/06/2018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2315E-F0A6-4769-91D4-4F9216EE1BA4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9670774" y="6691084"/>
            <a:ext cx="1663592" cy="166916"/>
          </a:xfrm>
          <a:prstGeom prst="rect">
            <a:avLst/>
          </a:prstGeom>
          <a:solidFill>
            <a:srgbClr val="3264C8"/>
          </a:solidFill>
          <a:ln>
            <a:solidFill>
              <a:srgbClr val="32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dianummer 5"/>
          <p:cNvSpPr txBox="1">
            <a:spLocks/>
          </p:cNvSpPr>
          <p:nvPr userDrawn="1"/>
        </p:nvSpPr>
        <p:spPr>
          <a:xfrm>
            <a:off x="9577696" y="6385593"/>
            <a:ext cx="208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400" kern="1200">
                <a:solidFill>
                  <a:srgbClr val="0A1E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noProof="1" smtClean="0">
                <a:solidFill>
                  <a:schemeClr val="tx1"/>
                </a:solidFill>
              </a:rPr>
              <a:t>DuraBUILD</a:t>
            </a:r>
            <a:r>
              <a:rPr lang="en-US" sz="1600" i="1" noProof="1" smtClean="0">
                <a:solidFill>
                  <a:srgbClr val="3264C8"/>
                </a:solidFill>
              </a:rPr>
              <a:t>materials</a:t>
            </a:r>
            <a:endParaRPr lang="en-US" sz="1600" noProof="1">
              <a:solidFill>
                <a:srgbClr val="3264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6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BE" sz="4400" kern="1200">
          <a:solidFill>
            <a:srgbClr val="3264C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9" r="1292"/>
          <a:stretch/>
        </p:blipFill>
        <p:spPr>
          <a:xfrm>
            <a:off x="0" y="2198451"/>
            <a:ext cx="12192000" cy="465954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83424" y="2882731"/>
            <a:ext cx="9757676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nl-BE" sz="4000" noProof="1" smtClean="0">
                <a:solidFill>
                  <a:srgbClr val="FFC000"/>
                </a:solidFill>
                <a:latin typeface="UGent Panno Text" panose="02000506040000040003" pitchFamily="50" charset="0"/>
              </a:rPr>
              <a:t>Workshop Ciruclaire Bouwmaterialen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nl-BE" sz="5400" noProof="1" smtClean="0">
                <a:solidFill>
                  <a:srgbClr val="FFC000"/>
                </a:solidFill>
                <a:latin typeface="UGent Panno Text" panose="02000506040000040003" pitchFamily="50" charset="0"/>
              </a:rPr>
              <a:t>‘Beton met minder milieuimpact’</a:t>
            </a:r>
          </a:p>
          <a:p>
            <a:pPr>
              <a:lnSpc>
                <a:spcPct val="80000"/>
              </a:lnSpc>
            </a:pPr>
            <a:r>
              <a:rPr lang="nl-BE" sz="3600" noProof="1" smtClean="0">
                <a:solidFill>
                  <a:srgbClr val="FFC000"/>
                </a:solidFill>
                <a:latin typeface="UGent Panno Text" panose="02000506040000040003" pitchFamily="50" charset="0"/>
              </a:rPr>
              <a:t>Stijn Matthys (UGent), Liesbeth Horckmans (VITO) </a:t>
            </a:r>
          </a:p>
          <a:p>
            <a:pPr>
              <a:lnSpc>
                <a:spcPct val="80000"/>
              </a:lnSpc>
            </a:pPr>
            <a:r>
              <a:rPr lang="nl-BE" sz="3600" noProof="1" smtClean="0">
                <a:solidFill>
                  <a:srgbClr val="FFC000"/>
                </a:solidFill>
                <a:latin typeface="UGent Panno Text" panose="02000506040000040003" pitchFamily="50" charset="0"/>
              </a:rPr>
              <a:t>1/06/2018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743" y="5287521"/>
            <a:ext cx="2968715" cy="121717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24" y="307120"/>
            <a:ext cx="4695918" cy="1804195"/>
          </a:xfrm>
          <a:prstGeom prst="rect">
            <a:avLst/>
          </a:prstGeom>
        </p:spPr>
      </p:pic>
      <p:pic>
        <p:nvPicPr>
          <p:cNvPr id="10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93" y="556517"/>
            <a:ext cx="3481080" cy="130540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8929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148"/>
            <a:ext cx="12189958" cy="685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" y="0"/>
            <a:ext cx="12187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643314" y="5287683"/>
            <a:ext cx="8460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 smtClean="0">
                <a:solidFill>
                  <a:schemeClr val="bg1"/>
                </a:solidFill>
                <a:latin typeface="UGent Panno Text SemiLight" panose="02000406040000040003" pitchFamily="2" charset="0"/>
              </a:rPr>
              <a:t>CIRCULAIRE BOUWMATERIALEN </a:t>
            </a:r>
          </a:p>
          <a:p>
            <a:r>
              <a:rPr lang="nl-BE" sz="3600" b="1" dirty="0" smtClean="0">
                <a:solidFill>
                  <a:schemeClr val="bg1"/>
                </a:solidFill>
                <a:latin typeface="UGent Panno Text SemiLight" panose="02000406040000040003" pitchFamily="2" charset="0"/>
              </a:rPr>
              <a:t>VOOR DE TOEKOMST</a:t>
            </a:r>
            <a:endParaRPr lang="nl-BE" sz="3600" b="1" dirty="0">
              <a:solidFill>
                <a:schemeClr val="bg1"/>
              </a:solidFill>
              <a:latin typeface="UGent Panno Text SemiLight" panose="020004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530903" y="5019506"/>
            <a:ext cx="8460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6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nl-BE" sz="3600" b="1" dirty="0" smtClean="0">
                <a:solidFill>
                  <a:schemeClr val="bg1"/>
                </a:solidFill>
                <a:latin typeface="+mj-lt"/>
              </a:rPr>
              <a:t>OP WEG NAAR EEN</a:t>
            </a:r>
          </a:p>
          <a:p>
            <a:pPr algn="r"/>
            <a:r>
              <a:rPr lang="nl-BE" sz="3600" b="1" dirty="0" smtClean="0">
                <a:solidFill>
                  <a:schemeClr val="bg1"/>
                </a:solidFill>
                <a:latin typeface="+mj-lt"/>
              </a:rPr>
              <a:t> ECO-VRIENDELIJKE</a:t>
            </a:r>
          </a:p>
          <a:p>
            <a:pPr algn="r"/>
            <a:r>
              <a:rPr lang="nl-BE" sz="3600" b="1" dirty="0" smtClean="0">
                <a:solidFill>
                  <a:schemeClr val="bg1"/>
                </a:solidFill>
                <a:latin typeface="+mj-lt"/>
              </a:rPr>
              <a:t> BETONSAMENSTELLING</a:t>
            </a:r>
            <a:endParaRPr lang="nl-BE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8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603930" y="2107570"/>
            <a:ext cx="11039285" cy="2964873"/>
            <a:chOff x="4076162" y="2161308"/>
            <a:chExt cx="11039285" cy="2964873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09" r="51482" b="25859"/>
            <a:stretch/>
          </p:blipFill>
          <p:spPr>
            <a:xfrm>
              <a:off x="4076162" y="2161308"/>
              <a:ext cx="3327382" cy="2964873"/>
            </a:xfrm>
            <a:prstGeom prst="rect">
              <a:avLst/>
            </a:prstGeom>
          </p:spPr>
        </p:pic>
        <p:sp>
          <p:nvSpPr>
            <p:cNvPr id="10" name="Parallellogram 9"/>
            <p:cNvSpPr/>
            <p:nvPr/>
          </p:nvSpPr>
          <p:spPr>
            <a:xfrm rot="20899225">
              <a:off x="7311124" y="4036010"/>
              <a:ext cx="2160000" cy="324000"/>
            </a:xfrm>
            <a:prstGeom prst="parallelogram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1" name="Parallellogram 10"/>
            <p:cNvSpPr/>
            <p:nvPr/>
          </p:nvSpPr>
          <p:spPr>
            <a:xfrm rot="20899225">
              <a:off x="7322314" y="3661514"/>
              <a:ext cx="1080000" cy="324000"/>
            </a:xfrm>
            <a:prstGeom prst="parallelogram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2" name="Parallellogram 11"/>
            <p:cNvSpPr/>
            <p:nvPr/>
          </p:nvSpPr>
          <p:spPr>
            <a:xfrm rot="20899225">
              <a:off x="7327908" y="3248283"/>
              <a:ext cx="540000" cy="324000"/>
            </a:xfrm>
            <a:prstGeom prst="parallelogram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3" name="Parallellogram 12"/>
            <p:cNvSpPr/>
            <p:nvPr/>
          </p:nvSpPr>
          <p:spPr>
            <a:xfrm rot="20899225">
              <a:off x="7330687" y="2805578"/>
              <a:ext cx="270000" cy="324000"/>
            </a:xfrm>
            <a:prstGeom prst="parallelogram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4" name="Tekstvak 13"/>
            <p:cNvSpPr txBox="1"/>
            <p:nvPr/>
          </p:nvSpPr>
          <p:spPr>
            <a:xfrm rot="20917493">
              <a:off x="7712484" y="2598860"/>
              <a:ext cx="14228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600" i="1" dirty="0" smtClean="0"/>
                <a:t>Water (170 kg)</a:t>
              </a:r>
              <a:endParaRPr lang="nl-BE" sz="1600" b="1" i="1" dirty="0"/>
            </a:p>
          </p:txBody>
        </p:sp>
        <p:sp>
          <p:nvSpPr>
            <p:cNvPr id="15" name="Tekstvak 14"/>
            <p:cNvSpPr txBox="1"/>
            <p:nvPr/>
          </p:nvSpPr>
          <p:spPr>
            <a:xfrm rot="20917493">
              <a:off x="8000422" y="2407396"/>
              <a:ext cx="71150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600" i="1" dirty="0" smtClean="0"/>
                <a:t>Cement (350 kg → indien Portland </a:t>
              </a:r>
              <a:r>
                <a:rPr lang="nl-BE" sz="1600" i="1" dirty="0"/>
                <a:t>k</a:t>
              </a:r>
              <a:r>
                <a:rPr lang="nl-BE" sz="1600" i="1" dirty="0" smtClean="0"/>
                <a:t>linker 525 kg grondstof &amp; 245 kg CO</a:t>
              </a:r>
              <a:r>
                <a:rPr lang="nl-BE" sz="1600" i="1" baseline="-25000" dirty="0" smtClean="0"/>
                <a:t>2</a:t>
              </a:r>
              <a:r>
                <a:rPr lang="nl-BE" sz="1600" i="1" dirty="0" smtClean="0"/>
                <a:t> uitstoot)</a:t>
              </a:r>
              <a:endParaRPr lang="nl-BE" sz="1600" i="1" dirty="0"/>
            </a:p>
          </p:txBody>
        </p:sp>
        <p:sp>
          <p:nvSpPr>
            <p:cNvPr id="16" name="Tekstvak 15"/>
            <p:cNvSpPr txBox="1"/>
            <p:nvPr/>
          </p:nvSpPr>
          <p:spPr>
            <a:xfrm rot="20917493">
              <a:off x="8588465" y="3192880"/>
              <a:ext cx="28995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600" i="1" dirty="0" smtClean="0"/>
                <a:t>Fijne granulaten (zand) (700 kg)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 rot="20917493">
              <a:off x="9613961" y="3499640"/>
              <a:ext cx="25253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600" i="1" dirty="0" smtClean="0"/>
                <a:t>Grove granulaten (1150 kg)</a:t>
              </a: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5198750" y="2655736"/>
              <a:ext cx="1354024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600" b="1" dirty="0" smtClean="0">
                  <a:solidFill>
                    <a:schemeClr val="bg2">
                      <a:lumMod val="25000"/>
                    </a:schemeClr>
                  </a:solidFill>
                </a:rPr>
                <a:t>1 m³ concrete</a:t>
              </a:r>
            </a:p>
          </p:txBody>
        </p:sp>
        <p:sp>
          <p:nvSpPr>
            <p:cNvPr id="27" name="Tekstvak 26"/>
            <p:cNvSpPr txBox="1"/>
            <p:nvPr/>
          </p:nvSpPr>
          <p:spPr>
            <a:xfrm rot="20875911">
              <a:off x="5467773" y="3528341"/>
              <a:ext cx="1751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b="1" i="1" dirty="0" smtClean="0">
                  <a:solidFill>
                    <a:schemeClr val="bg1">
                      <a:lumMod val="95000"/>
                    </a:schemeClr>
                  </a:solidFill>
                </a:rPr>
                <a:t>Beton voor draagconstructies</a:t>
              </a:r>
              <a:endParaRPr lang="nl-BE" sz="1600" b="1" i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7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51482" b="25859"/>
          <a:stretch/>
        </p:blipFill>
        <p:spPr>
          <a:xfrm>
            <a:off x="603930" y="2107570"/>
            <a:ext cx="3327382" cy="2964873"/>
          </a:xfrm>
          <a:prstGeom prst="rect">
            <a:avLst/>
          </a:prstGeom>
        </p:spPr>
      </p:pic>
      <p:sp>
        <p:nvSpPr>
          <p:cNvPr id="10" name="Parallellogram 9"/>
          <p:cNvSpPr/>
          <p:nvPr/>
        </p:nvSpPr>
        <p:spPr>
          <a:xfrm rot="20899225">
            <a:off x="3838892" y="3982272"/>
            <a:ext cx="2160000" cy="324000"/>
          </a:xfrm>
          <a:prstGeom prst="parallelogram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1" name="Parallellogram 10"/>
          <p:cNvSpPr/>
          <p:nvPr/>
        </p:nvSpPr>
        <p:spPr>
          <a:xfrm rot="20899225">
            <a:off x="3850082" y="3607776"/>
            <a:ext cx="1080000" cy="324000"/>
          </a:xfrm>
          <a:prstGeom prst="parallelogram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2" name="Parallellogram 11"/>
          <p:cNvSpPr/>
          <p:nvPr/>
        </p:nvSpPr>
        <p:spPr>
          <a:xfrm rot="20899225">
            <a:off x="3855676" y="3194545"/>
            <a:ext cx="540000" cy="324000"/>
          </a:xfrm>
          <a:prstGeom prst="parallelogram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3" name="Parallellogram 12"/>
          <p:cNvSpPr/>
          <p:nvPr/>
        </p:nvSpPr>
        <p:spPr>
          <a:xfrm rot="20899225">
            <a:off x="3858455" y="2751840"/>
            <a:ext cx="270000" cy="324000"/>
          </a:xfrm>
          <a:prstGeom prst="parallelogram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4" name="Tekstvak 13"/>
          <p:cNvSpPr txBox="1"/>
          <p:nvPr/>
        </p:nvSpPr>
        <p:spPr>
          <a:xfrm rot="20917493">
            <a:off x="4240252" y="2545122"/>
            <a:ext cx="1422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 smtClean="0"/>
              <a:t>Water (170 kg)</a:t>
            </a:r>
            <a:endParaRPr lang="nl-BE" sz="1600" b="1" i="1" dirty="0"/>
          </a:p>
        </p:txBody>
      </p:sp>
      <p:sp>
        <p:nvSpPr>
          <p:cNvPr id="15" name="Tekstvak 14"/>
          <p:cNvSpPr txBox="1"/>
          <p:nvPr/>
        </p:nvSpPr>
        <p:spPr>
          <a:xfrm rot="20917493">
            <a:off x="4528190" y="2353658"/>
            <a:ext cx="7115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 smtClean="0"/>
              <a:t>Cement (350 kg → indien Portland </a:t>
            </a:r>
            <a:r>
              <a:rPr lang="nl-BE" sz="1600" i="1" dirty="0"/>
              <a:t>k</a:t>
            </a:r>
            <a:r>
              <a:rPr lang="nl-BE" sz="1600" i="1" dirty="0" smtClean="0"/>
              <a:t>linker 525 kg </a:t>
            </a:r>
            <a:r>
              <a:rPr lang="nl-BE" sz="1600" b="1" i="1" u="heavy" dirty="0" smtClean="0">
                <a:uFill>
                  <a:solidFill>
                    <a:schemeClr val="accent6"/>
                  </a:solidFill>
                </a:uFill>
              </a:rPr>
              <a:t>grondstof</a:t>
            </a:r>
            <a:r>
              <a:rPr lang="nl-BE" sz="1600" i="1" dirty="0" smtClean="0"/>
              <a:t> &amp; 245 kg CO</a:t>
            </a:r>
            <a:r>
              <a:rPr lang="nl-BE" sz="1600" i="1" baseline="-25000" dirty="0" smtClean="0"/>
              <a:t>2</a:t>
            </a:r>
            <a:r>
              <a:rPr lang="nl-BE" sz="1600" i="1" dirty="0" smtClean="0"/>
              <a:t> uitstoot)</a:t>
            </a:r>
            <a:endParaRPr lang="nl-BE" sz="1600" i="1" dirty="0"/>
          </a:p>
        </p:txBody>
      </p:sp>
      <p:sp>
        <p:nvSpPr>
          <p:cNvPr id="16" name="Tekstvak 15"/>
          <p:cNvSpPr txBox="1"/>
          <p:nvPr/>
        </p:nvSpPr>
        <p:spPr>
          <a:xfrm rot="20917493">
            <a:off x="5116233" y="3139142"/>
            <a:ext cx="2899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i="1" u="heavy" dirty="0" smtClean="0">
                <a:uFill>
                  <a:solidFill>
                    <a:schemeClr val="accent6"/>
                  </a:solidFill>
                </a:uFill>
              </a:rPr>
              <a:t>Fijne granulaten</a:t>
            </a:r>
            <a:r>
              <a:rPr lang="nl-BE" sz="1600" i="1" dirty="0" smtClean="0"/>
              <a:t> (zand) (700 kg)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1726518" y="2601998"/>
            <a:ext cx="135402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</a:rPr>
              <a:t>1 m³ concrete</a:t>
            </a:r>
          </a:p>
        </p:txBody>
      </p:sp>
      <p:sp>
        <p:nvSpPr>
          <p:cNvPr id="27" name="Tekstvak 26"/>
          <p:cNvSpPr txBox="1"/>
          <p:nvPr/>
        </p:nvSpPr>
        <p:spPr>
          <a:xfrm rot="20875911">
            <a:off x="1995541" y="3474603"/>
            <a:ext cx="1751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i="1" dirty="0" smtClean="0">
                <a:solidFill>
                  <a:schemeClr val="bg1">
                    <a:lumMod val="95000"/>
                  </a:schemeClr>
                </a:solidFill>
              </a:rPr>
              <a:t>Beton voor draagconstructies</a:t>
            </a:r>
            <a:endParaRPr lang="nl-BE" sz="1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 rot="20917493">
            <a:off x="6138715" y="3445902"/>
            <a:ext cx="2531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i="1" u="heavy" dirty="0" smtClean="0">
                <a:uFill>
                  <a:solidFill>
                    <a:schemeClr val="accent6"/>
                  </a:solidFill>
                </a:uFill>
              </a:rPr>
              <a:t>Grove granulaten</a:t>
            </a:r>
            <a:r>
              <a:rPr lang="nl-BE" sz="1600" i="1" dirty="0" smtClean="0"/>
              <a:t> (1150 kg)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267030" y="4663487"/>
            <a:ext cx="3897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accent6"/>
                </a:solidFill>
              </a:rPr>
              <a:t>Primaire grondstoffen vervangen door: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smtClean="0">
                <a:solidFill>
                  <a:schemeClr val="accent6"/>
                </a:solidFill>
              </a:rPr>
              <a:t>Gerecycleerd betonpuin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smtClean="0">
                <a:solidFill>
                  <a:schemeClr val="accent6"/>
                </a:solidFill>
              </a:rPr>
              <a:t>Secundaire grondstoffen </a:t>
            </a:r>
            <a:endParaRPr lang="nl-BE" b="1" dirty="0">
              <a:solidFill>
                <a:schemeClr val="accent6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2554" y="4663487"/>
            <a:ext cx="1525800" cy="973915"/>
          </a:xfrm>
          <a:prstGeom prst="rect">
            <a:avLst/>
          </a:prstGeom>
        </p:spPr>
      </p:pic>
      <p:pic>
        <p:nvPicPr>
          <p:cNvPr id="22" name="Picture 10" descr="http://www.247inktoner.com/blog/image.axd?picture=%2F2013%2F02%2Fecofriendly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99" y="2643335"/>
            <a:ext cx="1494411" cy="14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http://www.247inktoner.com/blog/image.axd?picture=%2F2013%2F02%2Fecofriendly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815" y="1670529"/>
            <a:ext cx="1494411" cy="14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ep 5"/>
          <p:cNvGrpSpPr/>
          <p:nvPr/>
        </p:nvGrpSpPr>
        <p:grpSpPr>
          <a:xfrm>
            <a:off x="603930" y="2107570"/>
            <a:ext cx="8063170" cy="2964873"/>
            <a:chOff x="4076162" y="2161308"/>
            <a:chExt cx="8063170" cy="2964873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09" r="51482" b="25859"/>
            <a:stretch/>
          </p:blipFill>
          <p:spPr>
            <a:xfrm>
              <a:off x="4076162" y="2161308"/>
              <a:ext cx="3327382" cy="2964873"/>
            </a:xfrm>
            <a:prstGeom prst="rect">
              <a:avLst/>
            </a:prstGeom>
          </p:spPr>
        </p:pic>
        <p:sp>
          <p:nvSpPr>
            <p:cNvPr id="10" name="Parallellogram 9"/>
            <p:cNvSpPr/>
            <p:nvPr/>
          </p:nvSpPr>
          <p:spPr>
            <a:xfrm rot="20899225">
              <a:off x="7311124" y="4036010"/>
              <a:ext cx="2160000" cy="324000"/>
            </a:xfrm>
            <a:prstGeom prst="parallelogram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1" name="Parallellogram 10"/>
            <p:cNvSpPr/>
            <p:nvPr/>
          </p:nvSpPr>
          <p:spPr>
            <a:xfrm rot="20899225">
              <a:off x="7322314" y="3661514"/>
              <a:ext cx="1080000" cy="324000"/>
            </a:xfrm>
            <a:prstGeom prst="parallelogram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2" name="Parallellogram 11"/>
            <p:cNvSpPr/>
            <p:nvPr/>
          </p:nvSpPr>
          <p:spPr>
            <a:xfrm rot="20899225">
              <a:off x="7327908" y="3248283"/>
              <a:ext cx="540000" cy="324000"/>
            </a:xfrm>
            <a:prstGeom prst="parallelogram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3" name="Parallellogram 12"/>
            <p:cNvSpPr/>
            <p:nvPr/>
          </p:nvSpPr>
          <p:spPr>
            <a:xfrm rot="20899225">
              <a:off x="7330687" y="2805578"/>
              <a:ext cx="270000" cy="324000"/>
            </a:xfrm>
            <a:prstGeom prst="parallelogram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4" name="Tekstvak 13"/>
            <p:cNvSpPr txBox="1"/>
            <p:nvPr/>
          </p:nvSpPr>
          <p:spPr>
            <a:xfrm rot="20917493">
              <a:off x="7712484" y="2598860"/>
              <a:ext cx="14228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600" i="1" dirty="0" smtClean="0"/>
                <a:t>Water (170 kg)</a:t>
              </a:r>
              <a:endParaRPr lang="nl-BE" sz="1600" b="1" i="1" dirty="0"/>
            </a:p>
          </p:txBody>
        </p:sp>
        <p:sp>
          <p:nvSpPr>
            <p:cNvPr id="15" name="Tekstvak 14"/>
            <p:cNvSpPr txBox="1"/>
            <p:nvPr/>
          </p:nvSpPr>
          <p:spPr>
            <a:xfrm rot="20917493">
              <a:off x="7980217" y="2988812"/>
              <a:ext cx="1545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600" b="1" i="1" u="heavy" dirty="0" smtClean="0">
                  <a:uFill>
                    <a:solidFill>
                      <a:schemeClr val="accent6"/>
                    </a:solidFill>
                  </a:uFill>
                </a:rPr>
                <a:t>Cement</a:t>
              </a:r>
              <a:r>
                <a:rPr lang="nl-BE" sz="1600" i="1" dirty="0" smtClean="0"/>
                <a:t> (350 kg)</a:t>
              </a:r>
              <a:endParaRPr lang="nl-BE" sz="1600" i="1" dirty="0"/>
            </a:p>
          </p:txBody>
        </p:sp>
        <p:sp>
          <p:nvSpPr>
            <p:cNvPr id="16" name="Tekstvak 15"/>
            <p:cNvSpPr txBox="1"/>
            <p:nvPr/>
          </p:nvSpPr>
          <p:spPr>
            <a:xfrm rot="20917493">
              <a:off x="8588465" y="3192880"/>
              <a:ext cx="28995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600" i="1" dirty="0" smtClean="0"/>
                <a:t>Fijne granulaten (zand) (700 kg)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 rot="20917493">
              <a:off x="9613961" y="3499640"/>
              <a:ext cx="25253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600" i="1" dirty="0" smtClean="0"/>
                <a:t>Grove granulaten (1150 kg)</a:t>
              </a: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5198750" y="2655736"/>
              <a:ext cx="1354024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600" b="1" dirty="0" smtClean="0">
                  <a:solidFill>
                    <a:schemeClr val="bg2">
                      <a:lumMod val="25000"/>
                    </a:schemeClr>
                  </a:solidFill>
                </a:rPr>
                <a:t>1 m³ concrete</a:t>
              </a:r>
            </a:p>
          </p:txBody>
        </p:sp>
        <p:sp>
          <p:nvSpPr>
            <p:cNvPr id="27" name="Tekstvak 26"/>
            <p:cNvSpPr txBox="1"/>
            <p:nvPr/>
          </p:nvSpPr>
          <p:spPr>
            <a:xfrm rot="20875911">
              <a:off x="5467773" y="3528341"/>
              <a:ext cx="1751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b="1" i="1" dirty="0" smtClean="0">
                  <a:solidFill>
                    <a:schemeClr val="bg1">
                      <a:lumMod val="95000"/>
                    </a:schemeClr>
                  </a:solidFill>
                </a:rPr>
                <a:t>Beton voor draagconstructies</a:t>
              </a:r>
              <a:endParaRPr lang="nl-BE" sz="1600" b="1" i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0" name="Tekstvak 19"/>
          <p:cNvSpPr txBox="1"/>
          <p:nvPr/>
        </p:nvSpPr>
        <p:spPr>
          <a:xfrm>
            <a:off x="7235478" y="246817"/>
            <a:ext cx="4818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accent6"/>
                </a:solidFill>
              </a:rPr>
              <a:t>Alternatieve bindersystemen: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smtClean="0">
                <a:solidFill>
                  <a:schemeClr val="accent6"/>
                </a:solidFill>
              </a:rPr>
              <a:t>Portland cement + SCM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smtClean="0">
                <a:solidFill>
                  <a:schemeClr val="accent6"/>
                </a:solidFill>
              </a:rPr>
              <a:t>Portland cement + hoge dosering </a:t>
            </a:r>
            <a:r>
              <a:rPr lang="nl-BE" b="1" dirty="0" err="1" smtClean="0">
                <a:solidFill>
                  <a:schemeClr val="accent6"/>
                </a:solidFill>
              </a:rPr>
              <a:t>SCMs</a:t>
            </a:r>
            <a:r>
              <a:rPr lang="nl-BE" b="1" dirty="0" smtClean="0">
                <a:solidFill>
                  <a:schemeClr val="accent6"/>
                </a:solidFill>
              </a:rPr>
              <a:t> + activator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smtClean="0">
                <a:solidFill>
                  <a:schemeClr val="accent6"/>
                </a:solidFill>
              </a:rPr>
              <a:t>Alkali geactiveerde binder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smtClean="0">
                <a:solidFill>
                  <a:schemeClr val="accent6"/>
                </a:solidFill>
              </a:rPr>
              <a:t>Binder op basis van carbonatie van steen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 smtClean="0">
                <a:solidFill>
                  <a:schemeClr val="accent6"/>
                </a:solidFill>
              </a:rPr>
              <a:t>Alternatieve cementen zoals </a:t>
            </a:r>
            <a:r>
              <a:rPr lang="nl-BE" b="1" dirty="0" err="1" smtClean="0">
                <a:solidFill>
                  <a:schemeClr val="accent6"/>
                </a:solidFill>
              </a:rPr>
              <a:t>aluminaatcement</a:t>
            </a:r>
            <a:endParaRPr lang="nl-BE" b="1" dirty="0">
              <a:solidFill>
                <a:schemeClr val="accent6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204556" y="5935271"/>
            <a:ext cx="63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SCM: </a:t>
            </a:r>
            <a:r>
              <a:rPr lang="nl-BE" dirty="0" err="1" smtClean="0">
                <a:solidFill>
                  <a:schemeClr val="bg1">
                    <a:lumMod val="65000"/>
                  </a:schemeClr>
                </a:solidFill>
              </a:rPr>
              <a:t>supplementary</a:t>
            </a: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bg1">
                    <a:lumMod val="65000"/>
                  </a:schemeClr>
                </a:solidFill>
              </a:rPr>
              <a:t>cementitious</a:t>
            </a: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bg1">
                    <a:lumMod val="65000"/>
                  </a:schemeClr>
                </a:solidFill>
              </a:rPr>
              <a:t>materials</a:t>
            </a: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 (cementvervanging met </a:t>
            </a:r>
            <a:r>
              <a:rPr lang="nl-BE" dirty="0" err="1" smtClean="0">
                <a:solidFill>
                  <a:schemeClr val="bg1">
                    <a:lumMod val="65000"/>
                  </a:schemeClr>
                </a:solidFill>
              </a:rPr>
              <a:t>puzzolane</a:t>
            </a:r>
            <a:r>
              <a:rPr lang="nl-BE" dirty="0" smtClean="0">
                <a:solidFill>
                  <a:schemeClr val="bg1">
                    <a:lumMod val="65000"/>
                  </a:schemeClr>
                </a:solidFill>
              </a:rPr>
              <a:t> of latent hydraulische materialen)</a:t>
            </a:r>
            <a:endParaRPr lang="nl-B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img.geoscienceworld.org/content/74/1/211/F3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0" y="648457"/>
            <a:ext cx="4779048" cy="43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001966" y="1027835"/>
            <a:ext cx="51491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6"/>
                </a:solidFill>
              </a:rPr>
              <a:t>Naast traditionele secundaire grondstoffen, zoals recyclage betongranulaten en SCM op basis van hoogovenslak (staalproductie) en vliegas (poederkoolvliegas uit elektriciteitscentrales) wordt op vandaag naar diverse</a:t>
            </a:r>
            <a:r>
              <a:rPr lang="nl-BE" b="1" dirty="0" smtClean="0">
                <a:solidFill>
                  <a:schemeClr val="accent6"/>
                </a:solidFill>
              </a:rPr>
              <a:t> </a:t>
            </a:r>
            <a:r>
              <a:rPr lang="nl-BE" sz="2000" b="1" i="1" dirty="0" smtClean="0">
                <a:solidFill>
                  <a:schemeClr val="accent6"/>
                </a:solidFill>
              </a:rPr>
              <a:t>minerale bijproducten </a:t>
            </a:r>
            <a:r>
              <a:rPr lang="nl-BE" dirty="0" smtClean="0">
                <a:solidFill>
                  <a:schemeClr val="accent6"/>
                </a:solidFill>
              </a:rPr>
              <a:t>gekeken uit andere industrieën om te gebruiken als secundaire grondstof in beton (zowel als granulaat, als voor SCM). </a:t>
            </a:r>
            <a:endParaRPr lang="nl-BE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6" y="5587540"/>
            <a:ext cx="5280570" cy="88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1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79" y="1086172"/>
            <a:ext cx="8379801" cy="441284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033412" y="5148695"/>
            <a:ext cx="17315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Bron LCA afbeelding: </a:t>
            </a:r>
            <a:r>
              <a:rPr lang="nl-BE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</a:t>
            </a:r>
            <a:r>
              <a:rPr lang="nl-BE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-Beton</a:t>
            </a:r>
            <a:endParaRPr lang="nl-B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8033412" y="162842"/>
            <a:ext cx="3939702" cy="1847376"/>
            <a:chOff x="8033412" y="162842"/>
            <a:chExt cx="3939702" cy="1847376"/>
          </a:xfrm>
        </p:grpSpPr>
        <p:sp>
          <p:nvSpPr>
            <p:cNvPr id="4" name="Tekstvak 3"/>
            <p:cNvSpPr txBox="1"/>
            <p:nvPr/>
          </p:nvSpPr>
          <p:spPr>
            <a:xfrm>
              <a:off x="8033412" y="162842"/>
              <a:ext cx="39397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chemeClr val="accent6"/>
                  </a:solidFill>
                </a:rPr>
                <a:t>Levensduur van betonconstructies, o.a. met zelfhelend beton en geavanceerde levensduurafschatting.</a:t>
              </a:r>
              <a:endParaRPr lang="nl-BE" dirty="0">
                <a:solidFill>
                  <a:schemeClr val="accent6"/>
                </a:solidFill>
              </a:endParaRPr>
            </a:p>
          </p:txBody>
        </p:sp>
        <p:sp>
          <p:nvSpPr>
            <p:cNvPr id="5" name="Pijl-rechts 4"/>
            <p:cNvSpPr/>
            <p:nvPr/>
          </p:nvSpPr>
          <p:spPr>
            <a:xfrm rot="8860088">
              <a:off x="9260731" y="1251461"/>
              <a:ext cx="697124" cy="758757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259245" y="4370797"/>
            <a:ext cx="8594401" cy="2401419"/>
            <a:chOff x="259245" y="4370797"/>
            <a:chExt cx="8594401" cy="2401419"/>
          </a:xfrm>
        </p:grpSpPr>
        <p:sp>
          <p:nvSpPr>
            <p:cNvPr id="6" name="Pijl-rechts 5"/>
            <p:cNvSpPr/>
            <p:nvPr/>
          </p:nvSpPr>
          <p:spPr>
            <a:xfrm rot="19285706">
              <a:off x="2759411" y="4370797"/>
              <a:ext cx="697124" cy="758757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259245" y="5264111"/>
              <a:ext cx="8594401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solidFill>
                    <a:schemeClr val="accent6"/>
                  </a:solidFill>
                </a:rPr>
                <a:t>ASHCEM project (SIM) → behandelde assen uit huisvuilverbranding </a:t>
              </a:r>
            </a:p>
            <a:p>
              <a:r>
                <a:rPr lang="nl-BE" dirty="0" smtClean="0">
                  <a:solidFill>
                    <a:schemeClr val="accent6"/>
                  </a:solidFill>
                </a:rPr>
                <a:t>DUSC project (SIM) </a:t>
              </a:r>
              <a:r>
                <a:rPr lang="nl-BE" dirty="0">
                  <a:solidFill>
                    <a:schemeClr val="accent6"/>
                  </a:solidFill>
                </a:rPr>
                <a:t>→ </a:t>
              </a:r>
              <a:r>
                <a:rPr lang="nl-BE" dirty="0" smtClean="0">
                  <a:solidFill>
                    <a:schemeClr val="accent6"/>
                  </a:solidFill>
                </a:rPr>
                <a:t>behandelde slakken </a:t>
              </a:r>
              <a:r>
                <a:rPr lang="nl-BE" dirty="0">
                  <a:solidFill>
                    <a:schemeClr val="accent6"/>
                  </a:solidFill>
                </a:rPr>
                <a:t>uit </a:t>
              </a:r>
              <a:r>
                <a:rPr lang="nl-BE" dirty="0" smtClean="0">
                  <a:solidFill>
                    <a:schemeClr val="accent6"/>
                  </a:solidFill>
                </a:rPr>
                <a:t>productie van koper</a:t>
              </a:r>
            </a:p>
            <a:p>
              <a:pPr marL="174625" indent="-174625"/>
              <a:r>
                <a:rPr lang="nl-BE" dirty="0" err="1" smtClean="0">
                  <a:solidFill>
                    <a:schemeClr val="accent6"/>
                  </a:solidFill>
                </a:rPr>
                <a:t>DuRSAAM</a:t>
              </a:r>
              <a:r>
                <a:rPr lang="nl-BE" dirty="0" smtClean="0">
                  <a:solidFill>
                    <a:schemeClr val="accent6"/>
                  </a:solidFill>
                </a:rPr>
                <a:t> (H2020) ‘</a:t>
              </a:r>
              <a:r>
                <a:rPr lang="en-US" dirty="0" smtClean="0">
                  <a:solidFill>
                    <a:schemeClr val="accent6"/>
                  </a:solidFill>
                </a:rPr>
                <a:t>PhD </a:t>
              </a:r>
              <a:r>
                <a:rPr lang="en-US" dirty="0">
                  <a:solidFill>
                    <a:schemeClr val="accent6"/>
                  </a:solidFill>
                </a:rPr>
                <a:t>Training Network on Durable, Reliable and Sustainable Structures with Alkali-Activated </a:t>
              </a:r>
              <a:r>
                <a:rPr lang="en-US" dirty="0" smtClean="0">
                  <a:solidFill>
                    <a:schemeClr val="accent6"/>
                  </a:solidFill>
                </a:rPr>
                <a:t>Materials’ </a:t>
              </a:r>
              <a:r>
                <a:rPr lang="nl-BE" dirty="0" smtClean="0">
                  <a:solidFill>
                    <a:schemeClr val="accent6"/>
                  </a:solidFill>
                </a:rPr>
                <a:t>→ bijproducten voor beton met alkali activatie</a:t>
              </a:r>
              <a:endParaRPr lang="en-US" dirty="0">
                <a:solidFill>
                  <a:schemeClr val="accent6"/>
                </a:solidFill>
              </a:endParaRPr>
            </a:p>
            <a:p>
              <a:r>
                <a:rPr lang="nl-BE" sz="2000" b="1" dirty="0" smtClean="0">
                  <a:solidFill>
                    <a:schemeClr val="accent6"/>
                  </a:solidFill>
                </a:rPr>
                <a:t>Stad Gent projecten URBCON &amp; Stapsteen</a:t>
              </a:r>
              <a:endParaRPr lang="nl-BE" sz="2000" b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1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URBCON (</a:t>
            </a:r>
            <a:r>
              <a:rPr lang="nl-BE" dirty="0" err="1" smtClean="0"/>
              <a:t>Interreg</a:t>
            </a:r>
            <a:r>
              <a:rPr lang="nl-BE" dirty="0" smtClean="0"/>
              <a:t> NWE) </a:t>
            </a:r>
            <a:r>
              <a:rPr lang="nl-BE" sz="2800" dirty="0" smtClean="0"/>
              <a:t>[step 2 </a:t>
            </a:r>
            <a:r>
              <a:rPr lang="nl-BE" sz="2800" dirty="0" err="1" smtClean="0"/>
              <a:t>application</a:t>
            </a:r>
            <a:r>
              <a:rPr lang="nl-BE" sz="2800" dirty="0" smtClean="0"/>
              <a:t>]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sz="2800" dirty="0" smtClean="0"/>
              <a:t>(Stad Gent, UGent, USFD, </a:t>
            </a:r>
            <a:r>
              <a:rPr lang="nl-BE" sz="2800" dirty="0" err="1" smtClean="0"/>
              <a:t>TUDelft</a:t>
            </a:r>
            <a:r>
              <a:rPr lang="nl-BE" sz="2800" dirty="0" smtClean="0"/>
              <a:t>, KIT, Rotterdam, Lille </a:t>
            </a:r>
            <a:r>
              <a:rPr lang="nl-BE" sz="2800" dirty="0" err="1" smtClean="0"/>
              <a:t>Metropole</a:t>
            </a:r>
            <a:r>
              <a:rPr lang="nl-BE" sz="2800" dirty="0" smtClean="0"/>
              <a:t>, Bristol, FDN, CBR, </a:t>
            </a:r>
            <a:r>
              <a:rPr lang="nl-BE" sz="2800" dirty="0" err="1" smtClean="0"/>
              <a:t>cWare</a:t>
            </a:r>
            <a:r>
              <a:rPr lang="nl-BE" sz="2800" dirty="0" smtClean="0"/>
              <a:t>, VDZ, </a:t>
            </a:r>
            <a:r>
              <a:rPr lang="nl-BE" sz="2800" dirty="0" err="1" smtClean="0"/>
              <a:t>Resourcefull</a:t>
            </a:r>
            <a:r>
              <a:rPr lang="nl-BE" sz="2800" dirty="0" smtClean="0"/>
              <a:t>)</a:t>
            </a:r>
            <a:endParaRPr lang="nl-BE" sz="2800" dirty="0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88" y="2162285"/>
            <a:ext cx="5999082" cy="3100380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345" y="1889069"/>
            <a:ext cx="2278152" cy="1017032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 rotWithShape="1">
          <a:blip r:embed="rId4"/>
          <a:srcRect b="44592"/>
          <a:stretch/>
        </p:blipFill>
        <p:spPr>
          <a:xfrm>
            <a:off x="8857345" y="4854103"/>
            <a:ext cx="2278152" cy="940971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5"/>
          <a:srcRect t="7075" b="28758"/>
          <a:stretch/>
        </p:blipFill>
        <p:spPr>
          <a:xfrm>
            <a:off x="8857345" y="3395002"/>
            <a:ext cx="2278152" cy="972767"/>
          </a:xfrm>
          <a:prstGeom prst="rect">
            <a:avLst/>
          </a:prstGeom>
        </p:spPr>
      </p:pic>
      <p:sp>
        <p:nvSpPr>
          <p:cNvPr id="28" name="Tekstvak 27"/>
          <p:cNvSpPr txBox="1"/>
          <p:nvPr/>
        </p:nvSpPr>
        <p:spPr>
          <a:xfrm>
            <a:off x="8768296" y="1566569"/>
            <a:ext cx="245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B2B Ready-mix concrete</a:t>
            </a:r>
            <a:endParaRPr lang="nl-BE" dirty="0"/>
          </a:p>
        </p:txBody>
      </p:sp>
      <p:sp>
        <p:nvSpPr>
          <p:cNvPr id="29" name="Tekstvak 28"/>
          <p:cNvSpPr txBox="1"/>
          <p:nvPr/>
        </p:nvSpPr>
        <p:spPr>
          <a:xfrm>
            <a:off x="8768296" y="3025670"/>
            <a:ext cx="208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B2B Prefab concrete</a:t>
            </a:r>
            <a:endParaRPr lang="nl-BE" dirty="0"/>
          </a:p>
        </p:txBody>
      </p:sp>
      <p:sp>
        <p:nvSpPr>
          <p:cNvPr id="30" name="Tekstvak 29"/>
          <p:cNvSpPr txBox="1"/>
          <p:nvPr/>
        </p:nvSpPr>
        <p:spPr>
          <a:xfrm>
            <a:off x="8768295" y="4484771"/>
            <a:ext cx="219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B2C pre-mix concrete</a:t>
            </a:r>
            <a:endParaRPr lang="nl-BE" dirty="0"/>
          </a:p>
        </p:txBody>
      </p:sp>
      <p:sp>
        <p:nvSpPr>
          <p:cNvPr id="31" name="Pijl-rechts 30"/>
          <p:cNvSpPr/>
          <p:nvPr/>
        </p:nvSpPr>
        <p:spPr>
          <a:xfrm>
            <a:off x="7237379" y="3395002"/>
            <a:ext cx="875489" cy="88516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Tekstvak 31"/>
          <p:cNvSpPr txBox="1"/>
          <p:nvPr/>
        </p:nvSpPr>
        <p:spPr>
          <a:xfrm>
            <a:off x="6282041" y="2287006"/>
            <a:ext cx="2530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chemeClr val="accent6"/>
                </a:solidFill>
              </a:rPr>
              <a:t>Beton op basis van bijproducten in de stedelijke omgeving</a:t>
            </a:r>
            <a:endParaRPr lang="nl-B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" y="0"/>
            <a:ext cx="12187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378</Words>
  <Application>Microsoft Office PowerPoint</Application>
  <PresentationFormat>Aangepast</PresentationFormat>
  <Paragraphs>57</Paragraphs>
  <Slides>12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URBCON (Interreg NWE) [step 2 application] (Stad Gent, UGent, USFD, TUDelft, KIT, Rotterdam, Lille Metropole, Bristol, FDN, CBR, cWare, VDZ, Resourcefull)</vt:lpstr>
      <vt:lpstr>PowerPoint-presentatie</vt:lpstr>
      <vt:lpstr>PowerPoint-presentatie</vt:lpstr>
      <vt:lpstr>PowerPoint-presentatie</vt:lpstr>
      <vt:lpstr>PowerPoint-presentatie</vt:lpstr>
    </vt:vector>
  </TitlesOfParts>
  <Company>UGent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Matthys</dc:creator>
  <cp:lastModifiedBy>Baro Adinda</cp:lastModifiedBy>
  <cp:revision>47</cp:revision>
  <dcterms:created xsi:type="dcterms:W3CDTF">2017-04-25T18:58:25Z</dcterms:created>
  <dcterms:modified xsi:type="dcterms:W3CDTF">2018-06-05T12:46:55Z</dcterms:modified>
</cp:coreProperties>
</file>